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7" r:id="rId10"/>
    <p:sldId id="268" r:id="rId11"/>
    <p:sldId id="264" r:id="rId12"/>
    <p:sldId id="265" r:id="rId13"/>
    <p:sldId id="266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9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8" r:id="rId37"/>
    <p:sldId id="299" r:id="rId38"/>
    <p:sldId id="300" r:id="rId39"/>
    <p:sldId id="301" r:id="rId40"/>
    <p:sldId id="302" r:id="rId41"/>
    <p:sldId id="304" r:id="rId42"/>
    <p:sldId id="305" r:id="rId43"/>
    <p:sldId id="309" r:id="rId44"/>
    <p:sldId id="310" r:id="rId45"/>
    <p:sldId id="311" r:id="rId46"/>
    <p:sldId id="312" r:id="rId47"/>
    <p:sldId id="313" r:id="rId48"/>
    <p:sldId id="314" r:id="rId49"/>
    <p:sldId id="315" r:id="rId50"/>
    <p:sldId id="316" r:id="rId51"/>
    <p:sldId id="317" r:id="rId52"/>
    <p:sldId id="318" r:id="rId53"/>
    <p:sldId id="320" r:id="rId54"/>
    <p:sldId id="321" r:id="rId55"/>
    <p:sldId id="324" r:id="rId56"/>
    <p:sldId id="328" r:id="rId57"/>
    <p:sldId id="329" r:id="rId58"/>
    <p:sldId id="330" r:id="rId59"/>
    <p:sldId id="331" r:id="rId60"/>
    <p:sldId id="332" r:id="rId61"/>
    <p:sldId id="333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594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B833D1-A006-457E-8445-7AA7DE6403F6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69173-CBC1-4B75-A20D-61EA4C115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8D4E0C79-C92C-48EE-8EFF-F25131DB4AB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31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9318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044DF2EB-463E-42FA-AD1B-0078C48BD894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1095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0957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874EE590-8213-47F9-A171-54F4C72CEB57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1105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1059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174E922F-A242-40B5-B1A7-301028D4AC90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1146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1469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C29B5C8E-90F2-4266-9E77-C8C1D9019B28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1157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1571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C19C6E98-FE06-4036-A9E1-D2E934BCF04E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1167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1674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69CAFA21-35EF-4D17-B7EE-F40FCF489D7B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1187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1878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1B67A845-EBEB-44AB-9F78-40BEBAE81DB9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1198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1981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18D00A20-1E2B-4905-86B8-1F98ABC9FE7A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12083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F479E542-3618-4661-A466-0B76294A8C01}" type="slidenum">
              <a:rPr lang="en-US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55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208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20837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203AAB68-CF35-4DBE-81D5-102AD85B5192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1218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2186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98B483C2-9C4F-4941-BF36-1798ACE56E7D}" type="slidenum">
              <a:rPr lang="sr-Latn-CS" smtClean="0"/>
              <a:pPr/>
              <a:t>61</a:t>
            </a:fld>
            <a:endParaRPr lang="sr-Latn-CS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1D9BA39E-6254-4941-A09A-9D29EDBC879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421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3F8687DD-E77B-420C-9C6D-7B0E71CEFDEF}" type="slidenum">
              <a:rPr lang="en-US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15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942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5650" cy="3424237"/>
          </a:xfrm>
          <a:solidFill>
            <a:srgbClr val="FFFFFF"/>
          </a:solidFill>
          <a:ln/>
        </p:spPr>
      </p:sp>
      <p:sp>
        <p:nvSpPr>
          <p:cNvPr id="94213" name="Text Box 3"/>
          <p:cNvSpPr txBox="1">
            <a:spLocks noChangeArrowheads="1"/>
          </p:cNvSpPr>
          <p:nvPr/>
        </p:nvSpPr>
        <p:spPr bwMode="auto">
          <a:xfrm>
            <a:off x="914400" y="4341813"/>
            <a:ext cx="5029200" cy="411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04D0737A-3A16-46E6-BC24-1E603E53339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52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9523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2C56670B-BE08-4F04-AEDF-30437DBE7EB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972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9728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D55A6A3E-D1B4-4C44-9796-2CE3D8524771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983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9830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6BC833BC-6564-4E87-92DB-3A04BAAE9EDD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044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0445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698E9EE9-0430-4A63-941C-B1B5A8F22C41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1054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0547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13472D79-FB43-4148-8D1A-C673E88C249F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1064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0650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85DF916C-F58A-44E4-A2E2-EE48F6B53017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1075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0752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38-56A6-40AB-96C0-446243EC6E18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49E0-4C29-4803-B3CA-E5A300968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38-56A6-40AB-96C0-446243EC6E18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49E0-4C29-4803-B3CA-E5A300968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38-56A6-40AB-96C0-446243EC6E18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49E0-4C29-4803-B3CA-E5A300968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609600"/>
            <a:ext cx="60960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19400" y="1981200"/>
            <a:ext cx="6096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C0420A0-C31A-42C9-BCE7-8395526189AA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609600"/>
            <a:ext cx="60960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27103D-2449-45B6-B262-48A5627EA73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38-56A6-40AB-96C0-446243EC6E18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49E0-4C29-4803-B3CA-E5A300968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38-56A6-40AB-96C0-446243EC6E18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49E0-4C29-4803-B3CA-E5A300968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38-56A6-40AB-96C0-446243EC6E18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49E0-4C29-4803-B3CA-E5A300968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38-56A6-40AB-96C0-446243EC6E18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49E0-4C29-4803-B3CA-E5A300968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38-56A6-40AB-96C0-446243EC6E18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49E0-4C29-4803-B3CA-E5A300968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38-56A6-40AB-96C0-446243EC6E18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49E0-4C29-4803-B3CA-E5A300968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38-56A6-40AB-96C0-446243EC6E18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49E0-4C29-4803-B3CA-E5A300968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1A638-56A6-40AB-96C0-446243EC6E18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249E0-4C29-4803-B3CA-E5A300968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1A638-56A6-40AB-96C0-446243EC6E18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249E0-4C29-4803-B3CA-E5A300968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sr.wikipedia.org/sr-el/%D0%88%D0%B5%D1%82%D1%80%D0%B0" TargetMode="External"/><Relationship Id="rId3" Type="http://schemas.openxmlformats.org/officeDocument/2006/relationships/hyperlink" Target="http://sr.wikipedia.org/sr-el/%D0%A5%D1%80%D0%B0%D0%BD%D0%B0" TargetMode="External"/><Relationship Id="rId7" Type="http://schemas.openxmlformats.org/officeDocument/2006/relationships/hyperlink" Target="http://sr.wikipedia.org/w/index.php?title=%D0%93%D0%BB%D0%B8%D0%BA%D0%BE%D0%B3%D0%B5%D0%BD&amp;action=edit" TargetMode="External"/><Relationship Id="rId2" Type="http://schemas.openxmlformats.org/officeDocument/2006/relationships/hyperlink" Target="http://sr.wikipedia.org/sr-el/%D0%A3%D0%B3%D1%99%D0%B5%D0%BD%D0%B8_%D1%85%D0%B8%D0%B4%D1%80%D0%B0%D1%82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r.wikipedia.org/sr-el/%D0%95%D0%BD%D0%B5%D1%80%D0%B3%D0%B8%D1%98%D0%B0" TargetMode="External"/><Relationship Id="rId5" Type="http://schemas.openxmlformats.org/officeDocument/2006/relationships/hyperlink" Target="http://sr.wikipedia.org/sr-el/%D0%8B%D0%B5%D0%BB%D0%B8%D1%98%D0%B0" TargetMode="External"/><Relationship Id="rId4" Type="http://schemas.openxmlformats.org/officeDocument/2006/relationships/hyperlink" Target="http://sr.wikipedia.org/sr-el/%D0%9A%D1%80%D0%B2" TargetMode="External"/><Relationship Id="rId9" Type="http://schemas.openxmlformats.org/officeDocument/2006/relationships/hyperlink" Target="http://sr.wikipedia.org/sr-el/%D0%A8%D0%B5%D1%9B%D0%B5%D1%80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r.wikipedia.org/sr-el/%D0%A1%D0%BA%D0%B0%D0%BD%D0%B4%D0%B8%D0%BD%D0%B0%D0%B2%D0%B8%D1%98%D0%B0" TargetMode="External"/><Relationship Id="rId2" Type="http://schemas.openxmlformats.org/officeDocument/2006/relationships/hyperlink" Target="http://sr.wikipedia.org/sr-el/%D0%A1%D0%B5%D0%B2%D0%B5%D1%80%D0%BD%D0%B0_%D0%90%D0%BC%D0%B5%D1%80%D0%B8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r.wikipedia.org/sr-el/%D0%90%D0%BD%D1%82%D0%B8%D0%B3%D0%B5%D0%BD" TargetMode="External"/><Relationship Id="rId5" Type="http://schemas.openxmlformats.org/officeDocument/2006/relationships/hyperlink" Target="http://sr.wikipedia.org/sr-el/%D0%88%D0%B0%D0%BF%D0%B0%D0%BD" TargetMode="External"/><Relationship Id="rId4" Type="http://schemas.openxmlformats.org/officeDocument/2006/relationships/hyperlink" Target="http://sr.wikipedia.org/sr-el/%D0%A4%D0%B8%D0%BD%D1%81%D0%BA%D0%B0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sr.wikipedia.org/sr-el/%D0%A2%D0%BA%D0%B8%D0%B2%D0%BE" TargetMode="External"/><Relationship Id="rId2" Type="http://schemas.openxmlformats.org/officeDocument/2006/relationships/hyperlink" Target="http://sr.wikipedia.org/sr-el/%D0%93%D0%BE%D1%98%D0%B0%D0%B7%D0%BD%D0%BE%D1%81%D1%8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r.wikipedia.org/sr-el/%D0%A1%D0%BB%D0%B8%D0%BA%D0%B0:Inzul%C3%ADn.jpg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http://upload.wikimedia.org/wikipedia/commons/thumb/9/93/Inzul%C3%ADn.jpg/150px-Inzul%C3%ADn.jpg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sr.wikipedia.org/sr-el/%D0%98%D0%BD%D1%81%D1%83%D0%BB%D0%B8%D0%BD" TargetMode="External"/><Relationship Id="rId3" Type="http://schemas.openxmlformats.org/officeDocument/2006/relationships/hyperlink" Target="http://sr.wikipedia.org/sr-el/%D0%93%D1%80%D1%87%D0%BA%D0%B8_%D1%98%D0%B5%D0%B7%D0%B8%D0%BA" TargetMode="External"/><Relationship Id="rId7" Type="http://schemas.openxmlformats.org/officeDocument/2006/relationships/hyperlink" Target="http://sr.wikipedia.org/sr-el/%D0%A5%D0%BE%D1%80%D0%BC%D0%BE%D0%BD%D0%B8" TargetMode="External"/><Relationship Id="rId12" Type="http://schemas.openxmlformats.org/officeDocument/2006/relationships/hyperlink" Target="http://sr.wikipedia.org/sr-el/%D0%9A%D1%80%D0%B2%D0%BD%D0%B8_%D1%81%D1%83%D0%B4%D0%BE%D0%B2%D0%B8" TargetMode="External"/><Relationship Id="rId2" Type="http://schemas.openxmlformats.org/officeDocument/2006/relationships/hyperlink" Target="http://sr.wikipedia.org/sr-el/%D0%9B%D0%B0%D1%82%D0%B8%D0%BD%D1%81%D0%BA%D0%B8_%D1%98%D0%B5%D0%B7%D0%B8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r.wikipedia.org/sr-el/%D0%9A%D1%80%D0%B2" TargetMode="External"/><Relationship Id="rId11" Type="http://schemas.openxmlformats.org/officeDocument/2006/relationships/hyperlink" Target="http://sr.wikipedia.org/sr-el/%D0%91%D0%B5%D0%BB%D0%B0%D0%BD%D1%87%D0%B5%D0%B2%D0%B8%D0%BD%D0%B5" TargetMode="External"/><Relationship Id="rId5" Type="http://schemas.openxmlformats.org/officeDocument/2006/relationships/hyperlink" Target="http://sr.wikipedia.org/sr-el/%D0%93%D0%BB%D1%83%D0%BA%D0%BE%D0%B7%D0%B0" TargetMode="External"/><Relationship Id="rId10" Type="http://schemas.openxmlformats.org/officeDocument/2006/relationships/hyperlink" Target="http://sr.wikipedia.org/sr-el/%D0%9C%D0%B0%D1%81%D1%82%D0%B8" TargetMode="External"/><Relationship Id="rId4" Type="http://schemas.openxmlformats.org/officeDocument/2006/relationships/hyperlink" Target="http://sr.wikipedia.org/sr-el/%D0%9C%D0%B5%D1%82%D0%B0%D0%B1%D0%BE%D0%BB%D0%B8%D0%B7%D0%B0%D0%BC" TargetMode="External"/><Relationship Id="rId9" Type="http://schemas.openxmlformats.org/officeDocument/2006/relationships/hyperlink" Target="http://sr.wikipedia.org/sr-el/%D0%A3%D0%B3%D1%99%D0%B5%D0%BD%D0%B8_%D1%85%D0%B8%D0%B4%D1%80%D0%B0%D1%82%D0%B8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sr.wikipedia.org/sr-el/%D0%9A%D1%80%D0%B2" TargetMode="External"/><Relationship Id="rId2" Type="http://schemas.openxmlformats.org/officeDocument/2006/relationships/hyperlink" Target="http://sr.wikipedia.org/sr-el/%D0%A8%D0%B5%D1%9B%D0%B5%D1%8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r.wikipedia.org/sr-el/%D0%A1%D1%80%D1%86%D0%B5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sr.wikipedia.org/w/index.php?title=%D0%90%D1%86%D0%B5%D1%82%D0%BE%D0%BD&amp;action=edit" TargetMode="External"/><Relationship Id="rId2" Type="http://schemas.openxmlformats.org/officeDocument/2006/relationships/hyperlink" Target="http://sr.wikipedia.org/sr-el/%D0%9A%D0%BE%D0%BC%D0%B0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sr.wikipedia.org/sr-el/%D0%A1%D0%BB%D0%B8%D0%BA%D0%B0:Fundus_photo_showing_focal_laser_surgery_for_diabetic_retinopathy_EDA10.JPG" TargetMode="External"/><Relationship Id="rId2" Type="http://schemas.openxmlformats.org/officeDocument/2006/relationships/hyperlink" Target="http://sr.wikipedia.org/w/index.php?title=%D0%9C%D1%80%D0%B5%D0%B6%D1%9A%D0%B0%D1%87%D0%B0&amp;action=edit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sr.wikipedia.org/sr-el/%D0%A1%D0%BB%D0%B8%D0%BA%D0%B0:AMI_pain_front.png" TargetMode="External"/><Relationship Id="rId2" Type="http://schemas.openxmlformats.org/officeDocument/2006/relationships/hyperlink" Target="http://sr.wikipedia.org/sr-el/%D0%9A%D1%80%D0%B2%D0%BD%D0%B8_%D1%81%D1%83%D0%B4%D0%BE%D0%B2%D0%B8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hyperlink" Target="http://sr.wikipedia.org/sr-el/%D0%A1%D0%BB%D0%B8%D0%BA%D0%B0:DFS_bei_AVK.jpg" TargetMode="External"/><Relationship Id="rId4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png"/><Relationship Id="rId4" Type="http://schemas.openxmlformats.org/officeDocument/2006/relationships/oleObject" Target="../embeddings/oleObject2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oleObject" Target="../embeddings/oleObject3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5.png"/><Relationship Id="rId4" Type="http://schemas.openxmlformats.org/officeDocument/2006/relationships/oleObject" Target="../embeddings/oleObject4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r.wikipedia.org/sr-el/2006" TargetMode="External"/><Relationship Id="rId2" Type="http://schemas.openxmlformats.org/officeDocument/2006/relationships/hyperlink" Target="http://sr.wikipedia.org/sr-el/%D0%A1%D0%B2%D0%B5%D1%82%D1%81%D0%BA%D0%B0_%D0%B7%D0%B4%D1%80%D0%B0%D0%B2%D1%81%D1%82%D0%B2%D0%B5%D0%BD%D0%B0_%D0%BE%D1%80%D0%B3%D0%B0%D0%BD%D0%B8%D0%B7%D0%B0%D1%86%D0%B8%D1%98%D0%B0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r.wikipedia.org/sr-el/%D0%95%D0%B3%D0%B8%D0%BF%D0%B0%D1%82" TargetMode="External"/><Relationship Id="rId2" Type="http://schemas.openxmlformats.org/officeDocument/2006/relationships/hyperlink" Target="http://sr.wikipedia.org/sr-el/%D0%91%D0%BE%D0%BB%D0%B5%D1%81%D1%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r.wikipedia.org/sr-el/19._%D0%B2%D0%B5%D0%BA" TargetMode="External"/><Relationship Id="rId5" Type="http://schemas.openxmlformats.org/officeDocument/2006/relationships/hyperlink" Target="http://sr.wikipedia.org/sr-el/%D0%A1%D1%80%D0%B5%D0%B4%D1%9A%D0%B8_%D0%B2%D0%B5%D0%BA" TargetMode="External"/><Relationship Id="rId4" Type="http://schemas.openxmlformats.org/officeDocument/2006/relationships/hyperlink" Target="http://sr.wikipedia.org/sr-el/%D0%95%D0%B2%D1%80%D0%BE%D0%BF%D0%B0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r.wikipedia.org/sr-el/%D0%9B%D0%B0%D1%82%D0%B8%D0%BD%D1%81%D0%BA%D0%B8_%D1%98%D0%B5%D0%B7%D0%B8%D0%BA" TargetMode="External"/><Relationship Id="rId2" Type="http://schemas.openxmlformats.org/officeDocument/2006/relationships/hyperlink" Target="http://sr.wikipedia.org/sr-el/191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r.wikipedia.org/sr-el/%D0%9F%D0%B0%D0%BD%D0%BA%D1%80%D0%B5%D0%B0%D1%81" TargetMode="External"/><Relationship Id="rId4" Type="http://schemas.openxmlformats.org/officeDocument/2006/relationships/hyperlink" Target="http://sr.wikipedia.org/sr-el/%D0%98%D0%BD%D1%81%D1%83%D0%BB%D0%B8%D0%BD" TargetMode="Externa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7.wmf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r.wikipedia.org/sr-el/1922" TargetMode="External"/><Relationship Id="rId2" Type="http://schemas.openxmlformats.org/officeDocument/2006/relationships/hyperlink" Target="http://sr.wikipedia.org/sr-el/%D0%A2%D0%BE%D1%80%D0%BE%D0%BD%D1%82%D0%B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r.wikipedia.org/sr-el/%D0%98%D0%BD%D1%81%D1%83%D0%BB%D0%B8%D0%BD" TargetMode="External"/><Relationship Id="rId4" Type="http://schemas.openxmlformats.org/officeDocument/2006/relationships/hyperlink" Target="http://sr.wikipedia.org/sr-el/%D0%9D%D0%BE%D0%B1%D0%B5%D0%BB%D0%BE%D0%B2%D0%B0_%D0%BD%D0%B0%D0%B3%D1%80%D0%B0%D0%B4%D0%B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55"/>
    </mc:Choice>
    <mc:Fallback xmlns="">
      <p:transition spd="slow" advTm="16855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dirty="0"/>
              <a:t>Метаболички</a:t>
            </a:r>
            <a:r>
              <a:rPr lang="sr-Latn-CS" dirty="0"/>
              <a:t> </a:t>
            </a:r>
            <a:r>
              <a:rPr lang="sr-Cyrl-CS" dirty="0"/>
              <a:t>процеси</a:t>
            </a:r>
            <a:endParaRPr lang="sr-Latn-C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" y="1357298"/>
            <a:ext cx="8915400" cy="5500702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sr-Cyrl-CS" sz="3000" dirty="0"/>
              <a:t>Већина</a:t>
            </a:r>
            <a:r>
              <a:rPr lang="sr-Latn-CS" sz="3000" dirty="0"/>
              <a:t> </a:t>
            </a:r>
            <a:r>
              <a:rPr lang="sr-Cyrl-CS" sz="3000" dirty="0">
                <a:hlinkClick r:id="rId2" tooltip="Угљени хидрати"/>
              </a:rPr>
              <a:t>угљених</a:t>
            </a:r>
            <a:r>
              <a:rPr lang="sr-Latn-CS" sz="3000" dirty="0">
                <a:hlinkClick r:id="rId2" tooltip="Угљени хидрати"/>
              </a:rPr>
              <a:t> </a:t>
            </a:r>
            <a:r>
              <a:rPr lang="sr-Cyrl-CS" sz="3000" dirty="0">
                <a:hlinkClick r:id="rId2" tooltip="Угљени хидрати"/>
              </a:rPr>
              <a:t>хидра</a:t>
            </a:r>
            <a:r>
              <a:rPr lang="sr-Cyrl-CS" sz="3000" dirty="0"/>
              <a:t>та</a:t>
            </a:r>
            <a:r>
              <a:rPr lang="sr-Latn-CS" sz="3000" dirty="0"/>
              <a:t> </a:t>
            </a:r>
            <a:r>
              <a:rPr lang="sr-Cyrl-CS" sz="3000" dirty="0"/>
              <a:t>из</a:t>
            </a:r>
            <a:r>
              <a:rPr lang="sr-Latn-CS" sz="3000" dirty="0"/>
              <a:t> </a:t>
            </a:r>
            <a:r>
              <a:rPr lang="sr-Cyrl-CS" sz="3000" dirty="0">
                <a:hlinkClick r:id="rId3" tooltip="Храна"/>
              </a:rPr>
              <a:t>хра</a:t>
            </a:r>
            <a:r>
              <a:rPr lang="sr-Cyrl-CS" sz="3000" dirty="0"/>
              <a:t>не</a:t>
            </a:r>
            <a:r>
              <a:rPr lang="sr-Latn-CS" sz="3000" dirty="0"/>
              <a:t> </a:t>
            </a:r>
            <a:r>
              <a:rPr lang="sr-Cyrl-CS" sz="3000" dirty="0"/>
              <a:t>се</a:t>
            </a:r>
            <a:r>
              <a:rPr lang="sr-Latn-CS" sz="3000" dirty="0"/>
              <a:t> </a:t>
            </a:r>
            <a:r>
              <a:rPr lang="sr-Cyrl-CS" sz="3000" dirty="0"/>
              <a:t>у</a:t>
            </a:r>
            <a:r>
              <a:rPr lang="sr-Latn-CS" sz="3000" dirty="0"/>
              <a:t> </a:t>
            </a:r>
            <a:r>
              <a:rPr lang="sr-Cyrl-CS" sz="3000" dirty="0"/>
              <a:t>процесу</a:t>
            </a:r>
            <a:r>
              <a:rPr lang="sr-Latn-CS" sz="3000" dirty="0"/>
              <a:t> </a:t>
            </a:r>
            <a:r>
              <a:rPr lang="sr-Cyrl-CS" sz="3000" dirty="0"/>
              <a:t>варења</a:t>
            </a:r>
            <a:r>
              <a:rPr lang="sr-Latn-CS" sz="3000" dirty="0"/>
              <a:t> </a:t>
            </a:r>
            <a:r>
              <a:rPr lang="sr-Cyrl-CS" sz="3000" dirty="0"/>
              <a:t>претвара</a:t>
            </a:r>
            <a:r>
              <a:rPr lang="sr-Latn-CS" sz="3000" dirty="0"/>
              <a:t> </a:t>
            </a:r>
            <a:r>
              <a:rPr lang="sr-Cyrl-CS" sz="3000" dirty="0"/>
              <a:t>у</a:t>
            </a:r>
            <a:r>
              <a:rPr lang="sr-Latn-CS" sz="3000" dirty="0"/>
              <a:t> </a:t>
            </a:r>
            <a:r>
              <a:rPr lang="sr-Cyrl-CS" sz="3000" dirty="0"/>
              <a:t>глукозу</a:t>
            </a:r>
            <a:r>
              <a:rPr lang="sr-Latn-CS" sz="3000" dirty="0"/>
              <a:t> </a:t>
            </a:r>
            <a:r>
              <a:rPr lang="sr-Cyrl-CS" sz="3000" dirty="0"/>
              <a:t>и</a:t>
            </a:r>
            <a:r>
              <a:rPr lang="sr-Latn-CS" sz="3000" dirty="0"/>
              <a:t> </a:t>
            </a:r>
            <a:r>
              <a:rPr lang="sr-Cyrl-CS" sz="3000" dirty="0"/>
              <a:t>доспева</a:t>
            </a:r>
            <a:r>
              <a:rPr lang="sr-Latn-CS" sz="3000" dirty="0"/>
              <a:t> </a:t>
            </a:r>
            <a:r>
              <a:rPr lang="sr-Cyrl-CS" sz="3000" dirty="0"/>
              <a:t>у</a:t>
            </a:r>
            <a:r>
              <a:rPr lang="sr-Latn-CS" sz="3000" dirty="0"/>
              <a:t> </a:t>
            </a:r>
            <a:r>
              <a:rPr lang="sr-Cyrl-CS" sz="3000" dirty="0">
                <a:hlinkClick r:id="rId4" tooltip="Крв"/>
              </a:rPr>
              <a:t>к</a:t>
            </a:r>
            <a:r>
              <a:rPr lang="sr-Cyrl-CS" sz="3000" dirty="0"/>
              <a:t>рв</a:t>
            </a:r>
            <a:r>
              <a:rPr lang="sr-Latn-CS" sz="3000" dirty="0"/>
              <a:t>. </a:t>
            </a:r>
            <a:r>
              <a:rPr lang="sr-Cyrl-CS" sz="3000" dirty="0"/>
              <a:t>Крвљу</a:t>
            </a:r>
            <a:r>
              <a:rPr lang="sr-Latn-CS" sz="3000" dirty="0"/>
              <a:t> </a:t>
            </a:r>
            <a:r>
              <a:rPr lang="sr-Cyrl-CS" sz="3000" dirty="0"/>
              <a:t>се</a:t>
            </a:r>
            <a:r>
              <a:rPr lang="sr-Latn-CS" sz="3000" dirty="0"/>
              <a:t> </a:t>
            </a:r>
            <a:r>
              <a:rPr lang="sr-Cyrl-CS" sz="3000" dirty="0"/>
              <a:t>преноси</a:t>
            </a:r>
            <a:r>
              <a:rPr lang="sr-Latn-CS" sz="3000" dirty="0"/>
              <a:t> </a:t>
            </a:r>
            <a:r>
              <a:rPr lang="sr-Cyrl-CS" sz="3000" dirty="0"/>
              <a:t>до</a:t>
            </a:r>
            <a:r>
              <a:rPr lang="sr-Latn-CS" sz="3000" dirty="0"/>
              <a:t> </a:t>
            </a:r>
            <a:r>
              <a:rPr lang="sr-Cyrl-CS" sz="3000" dirty="0"/>
              <a:t>свих</a:t>
            </a:r>
            <a:r>
              <a:rPr lang="sr-Latn-CS" sz="3000" dirty="0"/>
              <a:t> </a:t>
            </a:r>
            <a:r>
              <a:rPr lang="sr-Cyrl-CS" sz="3000" dirty="0">
                <a:hlinkClick r:id="rId5" tooltip="Ћелија"/>
              </a:rPr>
              <a:t>ћели</a:t>
            </a:r>
            <a:r>
              <a:rPr lang="sr-Cyrl-CS" sz="3000" dirty="0"/>
              <a:t>ја</a:t>
            </a:r>
            <a:r>
              <a:rPr lang="sr-Latn-CS" sz="3000" dirty="0"/>
              <a:t> </a:t>
            </a:r>
            <a:r>
              <a:rPr lang="sr-Cyrl-CS" sz="3000" dirty="0"/>
              <a:t>организма</a:t>
            </a:r>
            <a:r>
              <a:rPr lang="sr-Latn-CS" sz="3000" dirty="0"/>
              <a:t> </a:t>
            </a:r>
            <a:r>
              <a:rPr lang="sr-Cyrl-CS" sz="3000" dirty="0"/>
              <a:t>и</a:t>
            </a:r>
            <a:r>
              <a:rPr lang="sr-Latn-CS" sz="3000" dirty="0"/>
              <a:t> </a:t>
            </a:r>
            <a:r>
              <a:rPr lang="sr-Cyrl-CS" sz="3000" dirty="0"/>
              <a:t>користи</a:t>
            </a:r>
            <a:r>
              <a:rPr lang="sr-Latn-CS" sz="3000" dirty="0"/>
              <a:t> </a:t>
            </a:r>
            <a:r>
              <a:rPr lang="sr-Cyrl-CS" sz="3000" dirty="0"/>
              <a:t>се</a:t>
            </a:r>
            <a:r>
              <a:rPr lang="sr-Latn-CS" sz="3000" dirty="0"/>
              <a:t> </a:t>
            </a:r>
            <a:r>
              <a:rPr lang="sr-Cyrl-CS" sz="3000" dirty="0"/>
              <a:t>као</a:t>
            </a:r>
            <a:r>
              <a:rPr lang="sr-Latn-CS" sz="3000" dirty="0"/>
              <a:t> </a:t>
            </a:r>
            <a:r>
              <a:rPr lang="sr-Cyrl-CS" sz="3000" dirty="0"/>
              <a:t>извор</a:t>
            </a:r>
            <a:r>
              <a:rPr lang="sr-Latn-CS" sz="3000" dirty="0"/>
              <a:t> </a:t>
            </a:r>
            <a:r>
              <a:rPr lang="sr-Cyrl-CS" sz="3000" dirty="0">
                <a:hlinkClick r:id="rId6" tooltip="Енергија"/>
              </a:rPr>
              <a:t>енерги</a:t>
            </a:r>
            <a:r>
              <a:rPr lang="sr-Cyrl-CS" sz="3000" dirty="0"/>
              <a:t>је</a:t>
            </a:r>
            <a:r>
              <a:rPr lang="sr-Latn-CS" sz="3000" dirty="0"/>
              <a:t>, </a:t>
            </a:r>
            <a:r>
              <a:rPr lang="sr-Cyrl-CS" sz="3000" dirty="0"/>
              <a:t>депонује</a:t>
            </a:r>
            <a:r>
              <a:rPr lang="sr-Latn-CS" sz="3000" dirty="0"/>
              <a:t> </a:t>
            </a:r>
            <a:r>
              <a:rPr lang="sr-Cyrl-CS" sz="3000" dirty="0"/>
              <a:t>као</a:t>
            </a:r>
            <a:r>
              <a:rPr lang="sr-Latn-CS" sz="3000" dirty="0"/>
              <a:t> </a:t>
            </a:r>
            <a:r>
              <a:rPr lang="sr-Cyrl-CS" sz="3000" b="1" dirty="0">
                <a:hlinkClick r:id="rId7" tooltip="Гликоген"/>
              </a:rPr>
              <a:t>гликоге</a:t>
            </a:r>
            <a:r>
              <a:rPr lang="sr-Cyrl-CS" sz="3000" b="1" dirty="0"/>
              <a:t>н</a:t>
            </a:r>
            <a:r>
              <a:rPr lang="sr-Latn-CS" sz="3000" dirty="0"/>
              <a:t> </a:t>
            </a:r>
            <a:r>
              <a:rPr lang="sr-Cyrl-CS" sz="3000" dirty="0"/>
              <a:t>или</a:t>
            </a:r>
            <a:r>
              <a:rPr lang="sr-Latn-CS" sz="3000" dirty="0"/>
              <a:t> </a:t>
            </a:r>
            <a:r>
              <a:rPr lang="sr-Cyrl-CS" sz="3000" dirty="0"/>
              <a:t>складишти</a:t>
            </a:r>
            <a:r>
              <a:rPr lang="sr-Latn-CS" sz="3000" dirty="0"/>
              <a:t> </a:t>
            </a:r>
            <a:r>
              <a:rPr lang="sr-Cyrl-CS" sz="3000" dirty="0"/>
              <a:t>као</a:t>
            </a:r>
            <a:r>
              <a:rPr lang="sr-Latn-CS" sz="3000" dirty="0"/>
              <a:t> </a:t>
            </a:r>
            <a:r>
              <a:rPr lang="sr-Cyrl-CS" sz="3000" dirty="0"/>
              <a:t>масно</a:t>
            </a:r>
            <a:r>
              <a:rPr lang="sr-Latn-CS" sz="3000" dirty="0"/>
              <a:t> </a:t>
            </a:r>
            <a:r>
              <a:rPr lang="sr-Cyrl-CS" sz="3000" dirty="0"/>
              <a:t>ткиво</a:t>
            </a:r>
            <a:r>
              <a:rPr lang="sr-Latn-CS" sz="3000" dirty="0"/>
              <a:t>. </a:t>
            </a:r>
            <a:r>
              <a:rPr lang="sr-Cyrl-CS" sz="3000" dirty="0"/>
              <a:t>Када</a:t>
            </a:r>
            <a:r>
              <a:rPr lang="sr-Latn-CS" sz="3000" dirty="0"/>
              <a:t> </a:t>
            </a:r>
            <a:r>
              <a:rPr lang="sr-Cyrl-CS" sz="3000" dirty="0"/>
              <a:t>количина</a:t>
            </a:r>
            <a:r>
              <a:rPr lang="sr-Latn-CS" sz="3000" dirty="0"/>
              <a:t> </a:t>
            </a:r>
            <a:r>
              <a:rPr lang="sr-Cyrl-CS" sz="3000" dirty="0"/>
              <a:t>глукозе</a:t>
            </a:r>
            <a:r>
              <a:rPr lang="sr-Latn-CS" sz="3000" dirty="0"/>
              <a:t> </a:t>
            </a:r>
            <a:r>
              <a:rPr lang="sr-Cyrl-CS" sz="3000" dirty="0"/>
              <a:t>скочи</a:t>
            </a:r>
            <a:r>
              <a:rPr lang="sr-Latn-CS" sz="3000" dirty="0"/>
              <a:t> (</a:t>
            </a:r>
            <a:r>
              <a:rPr lang="sr-Cyrl-CS" sz="3000" dirty="0"/>
              <a:t>нпр</a:t>
            </a:r>
            <a:r>
              <a:rPr lang="sr-Latn-CS" sz="3000" dirty="0"/>
              <a:t>. </a:t>
            </a:r>
            <a:r>
              <a:rPr lang="sr-Cyrl-CS" sz="3000" dirty="0"/>
              <a:t>после</a:t>
            </a:r>
            <a:r>
              <a:rPr lang="sr-Latn-CS" sz="3000" dirty="0"/>
              <a:t> </a:t>
            </a:r>
            <a:r>
              <a:rPr lang="sr-Cyrl-CS" sz="3000" dirty="0"/>
              <a:t>оброка</a:t>
            </a:r>
            <a:r>
              <a:rPr lang="sr-Latn-CS" sz="3000" dirty="0"/>
              <a:t>), </a:t>
            </a:r>
            <a:r>
              <a:rPr lang="sr-Cyrl-CS" sz="3000" dirty="0"/>
              <a:t>ћелије</a:t>
            </a:r>
            <a:r>
              <a:rPr lang="sr-Latn-CS" sz="3000" dirty="0"/>
              <a:t> </a:t>
            </a:r>
            <a:r>
              <a:rPr lang="sr-Cyrl-CS" sz="3000" dirty="0" err="1"/>
              <a:t>Лангерхансових</a:t>
            </a:r>
            <a:r>
              <a:rPr lang="sr-Latn-CS" sz="3000" dirty="0"/>
              <a:t>  </a:t>
            </a:r>
            <a:r>
              <a:rPr lang="sr-Cyrl-CS" sz="3000" dirty="0"/>
              <a:t>панкреаса</a:t>
            </a:r>
            <a:r>
              <a:rPr lang="sr-Latn-CS" sz="3000" dirty="0"/>
              <a:t> </a:t>
            </a:r>
            <a:r>
              <a:rPr lang="sr-Cyrl-CS" sz="3000" dirty="0"/>
              <a:t>луче</a:t>
            </a:r>
            <a:r>
              <a:rPr lang="sr-Latn-CS" sz="3000" dirty="0"/>
              <a:t> </a:t>
            </a:r>
            <a:r>
              <a:rPr lang="sr-Cyrl-CS" sz="3000" dirty="0"/>
              <a:t>инсулин</a:t>
            </a:r>
            <a:r>
              <a:rPr lang="sr-Latn-CS" sz="3000" dirty="0"/>
              <a:t>. </a:t>
            </a:r>
            <a:r>
              <a:rPr lang="sr-Cyrl-CS" sz="3000" dirty="0"/>
              <a:t>Он</a:t>
            </a:r>
            <a:r>
              <a:rPr lang="sr-Latn-CS" sz="3000" dirty="0"/>
              <a:t> </a:t>
            </a:r>
            <a:r>
              <a:rPr lang="sr-Cyrl-CS" sz="3000" dirty="0"/>
              <a:t>омогућава</a:t>
            </a:r>
            <a:r>
              <a:rPr lang="sr-Latn-CS" sz="3000" dirty="0"/>
              <a:t> </a:t>
            </a:r>
            <a:r>
              <a:rPr lang="sr-Cyrl-CS" sz="3000" dirty="0"/>
              <a:t>ћелијама</a:t>
            </a:r>
            <a:r>
              <a:rPr lang="sr-Latn-CS" sz="3000" dirty="0"/>
              <a:t> </a:t>
            </a:r>
            <a:r>
              <a:rPr lang="sr-Cyrl-CS" sz="3000" dirty="0"/>
              <a:t>да</a:t>
            </a:r>
            <a:r>
              <a:rPr lang="sr-Latn-CS" sz="3000" dirty="0"/>
              <a:t> </a:t>
            </a:r>
            <a:r>
              <a:rPr lang="sr-Cyrl-CS" sz="3000" dirty="0"/>
              <a:t>апсорбују</a:t>
            </a:r>
            <a:r>
              <a:rPr lang="sr-Latn-CS" sz="3000" dirty="0"/>
              <a:t> </a:t>
            </a:r>
            <a:r>
              <a:rPr lang="sr-Cyrl-CS" sz="3000" dirty="0"/>
              <a:t>глукозу</a:t>
            </a:r>
            <a:r>
              <a:rPr lang="sr-Latn-CS" sz="3000" dirty="0"/>
              <a:t> , </a:t>
            </a:r>
            <a:r>
              <a:rPr lang="sr-Cyrl-CS" sz="3000" dirty="0"/>
              <a:t>и представља</a:t>
            </a:r>
            <a:r>
              <a:rPr lang="sr-Latn-CS" sz="3000" dirty="0"/>
              <a:t>  </a:t>
            </a:r>
            <a:r>
              <a:rPr lang="sr-Cyrl-CS" sz="3000" dirty="0"/>
              <a:t>основни</a:t>
            </a:r>
            <a:r>
              <a:rPr lang="sr-Latn-CS" sz="3000" dirty="0"/>
              <a:t> </a:t>
            </a:r>
            <a:r>
              <a:rPr lang="sr-Cyrl-CS" sz="3000" dirty="0"/>
              <a:t>сигнал</a:t>
            </a:r>
            <a:r>
              <a:rPr lang="sr-Latn-CS" sz="3000" dirty="0"/>
              <a:t> </a:t>
            </a:r>
            <a:r>
              <a:rPr lang="sr-Cyrl-CS" sz="3000" dirty="0"/>
              <a:t>за</a:t>
            </a:r>
            <a:r>
              <a:rPr lang="sr-Latn-CS" sz="3000" dirty="0"/>
              <a:t> </a:t>
            </a:r>
            <a:r>
              <a:rPr lang="sr-Cyrl-CS" sz="3000" dirty="0"/>
              <a:t>конверзију</a:t>
            </a:r>
            <a:r>
              <a:rPr lang="sr-Latn-CS" sz="3000" dirty="0"/>
              <a:t> </a:t>
            </a:r>
            <a:r>
              <a:rPr lang="sr-Cyrl-CS" sz="3000" dirty="0"/>
              <a:t>глукозе</a:t>
            </a:r>
            <a:r>
              <a:rPr lang="sr-Latn-CS" sz="3000" dirty="0"/>
              <a:t> </a:t>
            </a:r>
            <a:r>
              <a:rPr lang="sr-Cyrl-CS" sz="3000" dirty="0"/>
              <a:t>у</a:t>
            </a:r>
            <a:r>
              <a:rPr lang="sr-Latn-CS" sz="3000" dirty="0"/>
              <a:t> </a:t>
            </a:r>
            <a:r>
              <a:rPr lang="sr-Cyrl-CS" sz="3000" dirty="0"/>
              <a:t>гликоген</a:t>
            </a:r>
            <a:r>
              <a:rPr lang="sr-Latn-CS" sz="3000" dirty="0"/>
              <a:t> (</a:t>
            </a:r>
            <a:r>
              <a:rPr lang="sr-Cyrl-CS" sz="3000" dirty="0"/>
              <a:t>полисахарид</a:t>
            </a:r>
            <a:r>
              <a:rPr lang="sr-Latn-CS" sz="3000" dirty="0"/>
              <a:t> </a:t>
            </a:r>
            <a:r>
              <a:rPr lang="sr-Cyrl-CS" sz="3000" dirty="0"/>
              <a:t>који</a:t>
            </a:r>
            <a:r>
              <a:rPr lang="sr-Latn-CS" sz="3000" dirty="0"/>
              <a:t> </a:t>
            </a:r>
            <a:r>
              <a:rPr lang="sr-Cyrl-CS" sz="3000" dirty="0"/>
              <a:t>се</a:t>
            </a:r>
            <a:r>
              <a:rPr lang="sr-Latn-CS" sz="3000" dirty="0"/>
              <a:t> </a:t>
            </a:r>
            <a:r>
              <a:rPr lang="sr-Cyrl-CS" sz="3000" dirty="0"/>
              <a:t>складишти</a:t>
            </a:r>
            <a:r>
              <a:rPr lang="sr-Latn-CS" sz="3000" dirty="0"/>
              <a:t> </a:t>
            </a:r>
            <a:r>
              <a:rPr lang="sr-Cyrl-CS" sz="3000" dirty="0"/>
              <a:t>у</a:t>
            </a:r>
            <a:r>
              <a:rPr lang="sr-Latn-CS" sz="3000" dirty="0"/>
              <a:t> </a:t>
            </a:r>
            <a:r>
              <a:rPr lang="sr-Cyrl-CS" sz="3000" dirty="0">
                <a:hlinkClick r:id="rId8" tooltip="Јетра"/>
              </a:rPr>
              <a:t>је</a:t>
            </a:r>
            <a:r>
              <a:rPr lang="sr-Cyrl-CS" sz="3000" dirty="0"/>
              <a:t>три</a:t>
            </a:r>
            <a:r>
              <a:rPr lang="sr-Latn-CS" sz="3000" dirty="0"/>
              <a:t> </a:t>
            </a:r>
            <a:r>
              <a:rPr lang="sr-Cyrl-CS" sz="3000" dirty="0"/>
              <a:t>и</a:t>
            </a:r>
            <a:r>
              <a:rPr lang="sr-Latn-CS" sz="3000" dirty="0"/>
              <a:t> </a:t>
            </a:r>
            <a:r>
              <a:rPr lang="sr-Cyrl-CS" sz="3000" dirty="0"/>
              <a:t>мишићним</a:t>
            </a:r>
            <a:r>
              <a:rPr lang="sr-Latn-CS" sz="3000" dirty="0"/>
              <a:t> </a:t>
            </a:r>
            <a:r>
              <a:rPr lang="sr-Cyrl-CS" sz="3000" dirty="0"/>
              <a:t>ћелијама</a:t>
            </a:r>
            <a:r>
              <a:rPr lang="sr-Latn-CS" sz="3000" dirty="0"/>
              <a:t>, </a:t>
            </a:r>
            <a:r>
              <a:rPr lang="sr-Cyrl-CS" sz="3000" dirty="0"/>
              <a:t>и</a:t>
            </a:r>
            <a:r>
              <a:rPr lang="sr-Latn-CS" sz="3000" dirty="0"/>
              <a:t> </a:t>
            </a:r>
            <a:r>
              <a:rPr lang="sr-Cyrl-CS" sz="3000" dirty="0"/>
              <a:t>по</a:t>
            </a:r>
            <a:r>
              <a:rPr lang="sr-Latn-CS" sz="3000" dirty="0"/>
              <a:t> </a:t>
            </a:r>
            <a:r>
              <a:rPr lang="sr-Cyrl-CS" sz="3000" dirty="0"/>
              <a:t>потреби</a:t>
            </a:r>
            <a:r>
              <a:rPr lang="sr-Latn-CS" sz="3000" dirty="0"/>
              <a:t> </a:t>
            </a:r>
            <a:r>
              <a:rPr lang="sr-Cyrl-CS" sz="3000" dirty="0"/>
              <a:t>се</a:t>
            </a:r>
            <a:r>
              <a:rPr lang="sr-Latn-CS" sz="3000" dirty="0"/>
              <a:t> </a:t>
            </a:r>
            <a:r>
              <a:rPr lang="sr-Cyrl-CS" sz="3000" dirty="0"/>
              <a:t>поново</a:t>
            </a:r>
            <a:r>
              <a:rPr lang="sr-Latn-CS" sz="3000" dirty="0"/>
              <a:t> </a:t>
            </a:r>
            <a:r>
              <a:rPr lang="sr-Cyrl-CS" sz="3000" dirty="0"/>
              <a:t>претвара</a:t>
            </a:r>
            <a:r>
              <a:rPr lang="sr-Latn-CS" sz="3000" dirty="0"/>
              <a:t> </a:t>
            </a:r>
            <a:r>
              <a:rPr lang="sr-Cyrl-CS" sz="3000" dirty="0"/>
              <a:t>у</a:t>
            </a:r>
            <a:r>
              <a:rPr lang="sr-Latn-CS" sz="3000" dirty="0"/>
              <a:t> </a:t>
            </a:r>
            <a:r>
              <a:rPr lang="sr-Cyrl-CS" sz="3000" dirty="0"/>
              <a:t>глукозу</a:t>
            </a:r>
            <a:r>
              <a:rPr lang="sr-Latn-CS" sz="3000" dirty="0"/>
              <a:t> </a:t>
            </a:r>
            <a:r>
              <a:rPr lang="sr-Cyrl-CS" sz="3000" dirty="0"/>
              <a:t>и</a:t>
            </a:r>
            <a:r>
              <a:rPr lang="sr-Latn-CS" sz="3000" dirty="0"/>
              <a:t> </a:t>
            </a:r>
            <a:r>
              <a:rPr lang="sr-Cyrl-CS" sz="3000" dirty="0"/>
              <a:t>користи</a:t>
            </a:r>
            <a:r>
              <a:rPr lang="sr-Latn-CS" sz="3000" dirty="0"/>
              <a:t> </a:t>
            </a:r>
            <a:r>
              <a:rPr lang="sr-Cyrl-CS" sz="3000" dirty="0"/>
              <a:t>као</a:t>
            </a:r>
            <a:r>
              <a:rPr lang="sr-Latn-CS" sz="3000" dirty="0"/>
              <a:t> </a:t>
            </a:r>
            <a:r>
              <a:rPr lang="sr-Cyrl-CS" sz="3000" dirty="0"/>
              <a:t>извор</a:t>
            </a:r>
            <a:r>
              <a:rPr lang="sr-Latn-CS" sz="3000" dirty="0"/>
              <a:t> </a:t>
            </a:r>
            <a:r>
              <a:rPr lang="sr-Cyrl-CS" sz="3000" dirty="0"/>
              <a:t>енергије</a:t>
            </a:r>
            <a:r>
              <a:rPr lang="sr-Latn-CS" sz="3000" dirty="0"/>
              <a:t>). </a:t>
            </a:r>
            <a:r>
              <a:rPr lang="sr-Cyrl-CS" sz="3000" dirty="0"/>
              <a:t>Вредности</a:t>
            </a:r>
            <a:r>
              <a:rPr lang="sr-Latn-CS" sz="3000" dirty="0"/>
              <a:t> </a:t>
            </a:r>
            <a:r>
              <a:rPr lang="sr-Cyrl-CS" sz="3000" dirty="0">
                <a:hlinkClick r:id="rId9" tooltip="Шећер"/>
              </a:rPr>
              <a:t>шеће</a:t>
            </a:r>
            <a:r>
              <a:rPr lang="sr-Cyrl-CS" sz="3000" dirty="0"/>
              <a:t>ра</a:t>
            </a:r>
            <a:r>
              <a:rPr lang="sr-Latn-CS" sz="3000" dirty="0"/>
              <a:t> </a:t>
            </a:r>
            <a:r>
              <a:rPr lang="sr-Cyrl-CS" sz="3000" dirty="0"/>
              <a:t>у</a:t>
            </a:r>
            <a:r>
              <a:rPr lang="sr-Latn-CS" sz="3000" dirty="0"/>
              <a:t> </a:t>
            </a:r>
            <a:r>
              <a:rPr lang="sr-Cyrl-CS" sz="3000" dirty="0">
                <a:hlinkClick r:id="rId4" tooltip="Крв"/>
              </a:rPr>
              <a:t>крв</a:t>
            </a:r>
            <a:r>
              <a:rPr lang="sr-Cyrl-CS" sz="3000" dirty="0"/>
              <a:t>и</a:t>
            </a:r>
            <a:r>
              <a:rPr lang="sr-Latn-CS" sz="3000" dirty="0"/>
              <a:t> </a:t>
            </a:r>
            <a:r>
              <a:rPr lang="sr-Cyrl-CS" sz="3000" dirty="0"/>
              <a:t>здраве особе износе</a:t>
            </a:r>
            <a:r>
              <a:rPr lang="sr-Latn-CS" sz="3000" dirty="0"/>
              <a:t> </a:t>
            </a:r>
            <a:r>
              <a:rPr lang="sr-Latn-CS" sz="3000" dirty="0">
                <a:solidFill>
                  <a:srgbClr val="FF0000"/>
                </a:solidFill>
              </a:rPr>
              <a:t>3,3-5,5 </a:t>
            </a:r>
            <a:r>
              <a:rPr lang="sr-Cyrl-CS" sz="3000" dirty="0">
                <a:solidFill>
                  <a:srgbClr val="FF0000"/>
                </a:solidFill>
              </a:rPr>
              <a:t>ммол</a:t>
            </a:r>
            <a:r>
              <a:rPr lang="sr-Latn-CS" sz="3000" dirty="0"/>
              <a:t>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sr-Latn-CS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098"/>
    </mc:Choice>
    <mc:Fallback xmlns="">
      <p:transition spd="slow" advTm="4809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447800"/>
            <a:ext cx="8229600" cy="531813"/>
          </a:xfrm>
          <a:solidFill>
            <a:schemeClr val="hlink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/>
              <a:t>Подела ДМ</a:t>
            </a:r>
            <a:endParaRPr lang="sr-Latn-C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987675" y="2568575"/>
            <a:ext cx="5775325" cy="2962275"/>
          </a:xfrm>
          <a:solidFill>
            <a:schemeClr val="hlink"/>
          </a:solidFill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>
                <a:solidFill>
                  <a:srgbClr val="008000"/>
                </a:solidFill>
              </a:rPr>
              <a:t>	</a:t>
            </a:r>
          </a:p>
          <a:p>
            <a:pPr algn="just" eaLnBrk="1" hangingPunct="1"/>
            <a:r>
              <a:rPr lang="sr-Cyrl-CS" sz="2400"/>
              <a:t>Тип</a:t>
            </a:r>
            <a:r>
              <a:rPr lang="en-US" sz="2400"/>
              <a:t> </a:t>
            </a:r>
            <a:r>
              <a:rPr lang="sr-Cyrl-CS" sz="2400"/>
              <a:t>1</a:t>
            </a:r>
            <a:r>
              <a:rPr lang="en-US" sz="2400"/>
              <a:t> --</a:t>
            </a:r>
            <a:r>
              <a:rPr lang="sr-Cyrl-CS" sz="2400"/>
              <a:t>инсулин</a:t>
            </a:r>
            <a:r>
              <a:rPr lang="en-US" sz="2400"/>
              <a:t> </a:t>
            </a:r>
            <a:r>
              <a:rPr lang="sr-Cyrl-CS" sz="2400"/>
              <a:t>зависни</a:t>
            </a:r>
            <a:r>
              <a:rPr lang="en-US" sz="2400"/>
              <a:t> </a:t>
            </a:r>
            <a:r>
              <a:rPr lang="sr-Cyrl-CS" sz="2400"/>
              <a:t>ДМ</a:t>
            </a:r>
            <a:endParaRPr lang="en-US" sz="2400"/>
          </a:p>
          <a:p>
            <a:pPr algn="just" eaLnBrk="1" hangingPunct="1"/>
            <a:r>
              <a:rPr lang="sr-Cyrl-CS" sz="2400"/>
              <a:t>Тип 2</a:t>
            </a:r>
            <a:r>
              <a:rPr lang="en-US" sz="2400"/>
              <a:t> --</a:t>
            </a:r>
            <a:r>
              <a:rPr lang="sr-Cyrl-CS" sz="2400"/>
              <a:t>инсулин</a:t>
            </a:r>
            <a:r>
              <a:rPr lang="en-US" sz="2400"/>
              <a:t> </a:t>
            </a:r>
            <a:r>
              <a:rPr lang="sr-Cyrl-CS" sz="2400"/>
              <a:t>независни</a:t>
            </a:r>
            <a:r>
              <a:rPr lang="en-US" sz="2400"/>
              <a:t> </a:t>
            </a:r>
            <a:r>
              <a:rPr lang="sr-Cyrl-CS" sz="2400"/>
              <a:t>ДМ</a:t>
            </a:r>
            <a:endParaRPr lang="en-US" sz="2400"/>
          </a:p>
          <a:p>
            <a:pPr algn="just" eaLnBrk="1" hangingPunct="1">
              <a:buFont typeface="Arial" charset="0"/>
              <a:buNone/>
            </a:pPr>
            <a:r>
              <a:rPr lang="sr-Cyrl-CS" sz="2400"/>
              <a:t>    </a:t>
            </a:r>
            <a:r>
              <a:rPr lang="en-US" sz="2400"/>
              <a:t>   	 </a:t>
            </a:r>
            <a:r>
              <a:rPr lang="sr-Cyrl-CS" sz="2400"/>
              <a:t>а</a:t>
            </a:r>
            <a:r>
              <a:rPr lang="en-US" sz="2400"/>
              <a:t>--</a:t>
            </a:r>
            <a:r>
              <a:rPr lang="sr-Cyrl-CS" sz="2400"/>
              <a:t>без</a:t>
            </a:r>
            <a:r>
              <a:rPr lang="en-US" sz="2400"/>
              <a:t> </a:t>
            </a:r>
            <a:r>
              <a:rPr lang="sr-Cyrl-CS" sz="2400"/>
              <a:t>гојазности</a:t>
            </a:r>
            <a:r>
              <a:rPr lang="en-US" sz="2400"/>
              <a:t> </a:t>
            </a:r>
          </a:p>
          <a:p>
            <a:pPr algn="just" eaLnBrk="1" hangingPunct="1">
              <a:buFont typeface="Arial" charset="0"/>
              <a:buNone/>
            </a:pPr>
            <a:r>
              <a:rPr lang="sr-Cyrl-CS" sz="2400"/>
              <a:t>      </a:t>
            </a:r>
            <a:r>
              <a:rPr lang="en-US" sz="2400"/>
              <a:t>	</a:t>
            </a:r>
            <a:r>
              <a:rPr lang="sr-Cyrl-CS" sz="2400"/>
              <a:t>б</a:t>
            </a:r>
            <a:r>
              <a:rPr lang="en-US" sz="2400"/>
              <a:t>--</a:t>
            </a:r>
            <a:r>
              <a:rPr lang="sr-Cyrl-CS" sz="2400"/>
              <a:t>са</a:t>
            </a:r>
            <a:r>
              <a:rPr lang="en-US" sz="2400"/>
              <a:t> </a:t>
            </a:r>
            <a:r>
              <a:rPr lang="sr-Cyrl-CS" sz="2400"/>
              <a:t>гојазношћу</a:t>
            </a:r>
            <a:r>
              <a:rPr lang="en-US" sz="2400"/>
              <a:t>     	</a:t>
            </a:r>
          </a:p>
          <a:p>
            <a:pPr eaLnBrk="1" hangingPunct="1"/>
            <a:endParaRPr lang="sr-Latn-C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759"/>
    </mc:Choice>
    <mc:Fallback xmlns="">
      <p:transition spd="slow" advTm="26759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025525"/>
            <a:ext cx="8229600" cy="531813"/>
          </a:xfrm>
          <a:solidFill>
            <a:schemeClr val="hlink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/>
              <a:t>Dijabetes tip 1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331913" y="1989138"/>
            <a:ext cx="7080250" cy="3957637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Latn-CS" sz="2400" b="1" dirty="0"/>
          </a:p>
          <a:p>
            <a:pPr algn="just" eaLnBrk="1" hangingPunct="1">
              <a:lnSpc>
                <a:spcPct val="80000"/>
              </a:lnSpc>
            </a:pPr>
            <a:r>
              <a:rPr lang="sr-Cyrl-CS" sz="2400" dirty="0"/>
              <a:t>Дијабетес</a:t>
            </a:r>
            <a:r>
              <a:rPr lang="sr-Latn-CS" sz="2400" dirty="0"/>
              <a:t> </a:t>
            </a:r>
            <a:r>
              <a:rPr lang="sr-Cyrl-CS" sz="2400" dirty="0"/>
              <a:t>тип</a:t>
            </a:r>
            <a:r>
              <a:rPr lang="sr-Latn-CS" sz="2400" dirty="0"/>
              <a:t> 1 </a:t>
            </a:r>
            <a:r>
              <a:rPr lang="sr-Cyrl-CS" sz="2400" dirty="0"/>
              <a:t>се</a:t>
            </a:r>
            <a:r>
              <a:rPr lang="sr-Latn-CS" sz="2400" dirty="0"/>
              <a:t> </a:t>
            </a:r>
            <a:r>
              <a:rPr lang="sr-Cyrl-CS" sz="2400" dirty="0"/>
              <a:t>најчешће</a:t>
            </a:r>
            <a:r>
              <a:rPr lang="sr-Latn-CS" sz="2400" dirty="0"/>
              <a:t> </a:t>
            </a:r>
            <a:r>
              <a:rPr lang="sr-Cyrl-CS" sz="2400" dirty="0"/>
              <a:t>јавља</a:t>
            </a:r>
            <a:r>
              <a:rPr lang="sr-Latn-CS" sz="2400" dirty="0"/>
              <a:t> </a:t>
            </a:r>
            <a:r>
              <a:rPr lang="sr-Cyrl-CS" sz="2400" dirty="0"/>
              <a:t>код</a:t>
            </a:r>
            <a:r>
              <a:rPr lang="sr-Latn-CS" sz="2400" dirty="0"/>
              <a:t> </a:t>
            </a:r>
            <a:r>
              <a:rPr lang="sr-Cyrl-CS" sz="2400" dirty="0"/>
              <a:t>млађих</a:t>
            </a:r>
            <a:r>
              <a:rPr lang="sr-Latn-CS" sz="2400" dirty="0"/>
              <a:t> </a:t>
            </a:r>
            <a:r>
              <a:rPr lang="sr-Cyrl-CS" sz="2400" dirty="0"/>
              <a:t>особа</a:t>
            </a:r>
            <a:r>
              <a:rPr lang="sr-Latn-CS" sz="2400" dirty="0"/>
              <a:t> (</a:t>
            </a:r>
            <a:r>
              <a:rPr lang="sr-Cyrl-CS" sz="2400" dirty="0"/>
              <a:t>испод</a:t>
            </a:r>
            <a:r>
              <a:rPr lang="sr-Latn-CS" sz="2400" dirty="0"/>
              <a:t> </a:t>
            </a:r>
            <a:r>
              <a:rPr lang="sr-Cyrl-CS" sz="2400" dirty="0"/>
              <a:t>30</a:t>
            </a:r>
            <a:r>
              <a:rPr lang="sr-Latn-CS" sz="2400" dirty="0"/>
              <a:t>), </a:t>
            </a:r>
            <a:r>
              <a:rPr lang="sr-Cyrl-CS" sz="2400" dirty="0"/>
              <a:t>често</a:t>
            </a:r>
            <a:r>
              <a:rPr lang="sr-Latn-CS" sz="2400" dirty="0"/>
              <a:t> </a:t>
            </a:r>
            <a:r>
              <a:rPr lang="sr-Cyrl-CS" sz="2400" dirty="0"/>
              <a:t>у</a:t>
            </a:r>
            <a:r>
              <a:rPr lang="sr-Latn-CS" sz="2400" dirty="0"/>
              <a:t> </a:t>
            </a:r>
            <a:r>
              <a:rPr lang="sr-Cyrl-CS" sz="2400" dirty="0"/>
              <a:t>време</a:t>
            </a:r>
            <a:r>
              <a:rPr lang="sr-Latn-CS" sz="2400" dirty="0"/>
              <a:t> </a:t>
            </a:r>
            <a:r>
              <a:rPr lang="sr-Cyrl-CS" sz="2400" dirty="0"/>
              <a:t>пубертета</a:t>
            </a:r>
            <a:r>
              <a:rPr lang="sr-Latn-CS" sz="2400" dirty="0"/>
              <a:t>.</a:t>
            </a:r>
            <a:endParaRPr lang="sr-Cyrl-RS" sz="2400" dirty="0"/>
          </a:p>
          <a:p>
            <a:pPr algn="just" eaLnBrk="1" hangingPunct="1">
              <a:lnSpc>
                <a:spcPct val="80000"/>
              </a:lnSpc>
            </a:pPr>
            <a:r>
              <a:rPr lang="sr-Latn-CS" sz="2400" dirty="0"/>
              <a:t> </a:t>
            </a:r>
            <a:r>
              <a:rPr lang="sr-Cyrl-CS" sz="2400" dirty="0" err="1">
                <a:solidFill>
                  <a:srgbClr val="FF0000"/>
                </a:solidFill>
              </a:rPr>
              <a:t>аутоимуни</a:t>
            </a:r>
            <a:r>
              <a:rPr lang="sr-Latn-CS" sz="2400" dirty="0">
                <a:solidFill>
                  <a:srgbClr val="FF0000"/>
                </a:solidFill>
              </a:rPr>
              <a:t> </a:t>
            </a:r>
            <a:r>
              <a:rPr lang="sr-Cyrl-CS" sz="2400" dirty="0">
                <a:solidFill>
                  <a:srgbClr val="FF0000"/>
                </a:solidFill>
              </a:rPr>
              <a:t>процес</a:t>
            </a:r>
            <a:r>
              <a:rPr lang="sr-Latn-CS" sz="2400" dirty="0"/>
              <a:t> </a:t>
            </a:r>
            <a:r>
              <a:rPr lang="sr-Cyrl-CS" sz="2400" dirty="0"/>
              <a:t>уништава</a:t>
            </a:r>
            <a:r>
              <a:rPr lang="sr-Latn-CS" sz="2400" dirty="0"/>
              <a:t> </a:t>
            </a:r>
            <a:r>
              <a:rPr lang="sr-Cyrl-CS" sz="2400" dirty="0"/>
              <a:t>бета</a:t>
            </a:r>
            <a:r>
              <a:rPr lang="sr-Latn-CS" sz="2400" dirty="0"/>
              <a:t>-</a:t>
            </a:r>
            <a:r>
              <a:rPr lang="sr-Cyrl-CS" sz="2400" dirty="0"/>
              <a:t>ћелије</a:t>
            </a:r>
            <a:r>
              <a:rPr lang="sr-Latn-CS" sz="2400" dirty="0"/>
              <a:t> </a:t>
            </a:r>
            <a:r>
              <a:rPr lang="sr-Cyrl-CS" sz="2400" dirty="0"/>
              <a:t>панкреаса</a:t>
            </a:r>
            <a:r>
              <a:rPr lang="sr-Latn-CS" sz="2400" dirty="0"/>
              <a:t>, </a:t>
            </a:r>
            <a:r>
              <a:rPr lang="sr-Cyrl-CS" sz="2400" dirty="0"/>
              <a:t>тако</a:t>
            </a:r>
            <a:r>
              <a:rPr lang="sr-Latn-CS" sz="2400" dirty="0"/>
              <a:t> </a:t>
            </a:r>
            <a:r>
              <a:rPr lang="sr-Cyrl-CS" sz="2400" dirty="0"/>
              <a:t>да</a:t>
            </a:r>
            <a:r>
              <a:rPr lang="sr-Latn-CS" sz="2400" dirty="0"/>
              <a:t> </a:t>
            </a:r>
            <a:r>
              <a:rPr lang="sr-Cyrl-CS" sz="2400" dirty="0"/>
              <a:t>се</a:t>
            </a:r>
            <a:r>
              <a:rPr lang="sr-Latn-CS" sz="2400" dirty="0"/>
              <a:t> </a:t>
            </a:r>
            <a:r>
              <a:rPr lang="sr-Cyrl-CS" sz="2400" dirty="0"/>
              <a:t>јавља</a:t>
            </a:r>
            <a:r>
              <a:rPr lang="sr-Latn-CS" sz="2400" dirty="0"/>
              <a:t> </a:t>
            </a:r>
            <a:r>
              <a:rPr lang="sr-Cyrl-CS" sz="2400" dirty="0"/>
              <a:t>одсуство</a:t>
            </a:r>
            <a:r>
              <a:rPr lang="sr-Latn-CS" sz="2400" dirty="0"/>
              <a:t> </a:t>
            </a:r>
            <a:r>
              <a:rPr lang="sr-Cyrl-CS" sz="2400" dirty="0"/>
              <a:t>инсулина</a:t>
            </a:r>
            <a:r>
              <a:rPr lang="sr-Latn-CS" sz="2400" dirty="0"/>
              <a:t> </a:t>
            </a:r>
            <a:r>
              <a:rPr lang="sr-Cyrl-CS" sz="2400" dirty="0"/>
              <a:t>у</a:t>
            </a:r>
            <a:r>
              <a:rPr lang="sr-Latn-CS" sz="2400" dirty="0"/>
              <a:t> </a:t>
            </a:r>
            <a:r>
              <a:rPr lang="sr-Cyrl-CS" sz="2400" dirty="0"/>
              <a:t>циркулацији</a:t>
            </a:r>
            <a:r>
              <a:rPr lang="sr-Latn-CS" sz="2400" dirty="0"/>
              <a:t> </a:t>
            </a:r>
            <a:r>
              <a:rPr lang="sr-Cyrl-CS" sz="2400" dirty="0"/>
              <a:t>и</a:t>
            </a:r>
            <a:r>
              <a:rPr lang="sr-Latn-CS" sz="2400" dirty="0"/>
              <a:t> </a:t>
            </a:r>
            <a:r>
              <a:rPr lang="sr-Cyrl-CS" sz="2400" dirty="0"/>
              <a:t>хипергликемија</a:t>
            </a:r>
            <a:r>
              <a:rPr lang="sr-Latn-CS" sz="2400" dirty="0"/>
              <a:t>. </a:t>
            </a:r>
            <a:endParaRPr lang="sr-Cyrl-RS" sz="2400" dirty="0"/>
          </a:p>
          <a:p>
            <a:pPr algn="just" eaLnBrk="1" hangingPunct="1">
              <a:lnSpc>
                <a:spcPct val="80000"/>
              </a:lnSpc>
            </a:pPr>
            <a:r>
              <a:rPr lang="sr-Cyrl-CS" sz="2400" dirty="0"/>
              <a:t>за</a:t>
            </a:r>
            <a:r>
              <a:rPr lang="sr-Latn-CS" sz="2400" dirty="0"/>
              <a:t> </a:t>
            </a:r>
            <a:r>
              <a:rPr lang="sr-Cyrl-CS" sz="2400" dirty="0"/>
              <a:t>преживљавање</a:t>
            </a:r>
            <a:r>
              <a:rPr lang="sr-Latn-CS" sz="2400" dirty="0"/>
              <a:t> </a:t>
            </a:r>
            <a:r>
              <a:rPr lang="sr-Cyrl-CS" sz="2400" dirty="0"/>
              <a:t>оболелих</a:t>
            </a:r>
            <a:r>
              <a:rPr lang="sr-Latn-CS" sz="2400" dirty="0"/>
              <a:t> </a:t>
            </a:r>
            <a:r>
              <a:rPr lang="sr-Cyrl-CS" sz="2400" dirty="0"/>
              <a:t>неопходно</a:t>
            </a:r>
            <a:r>
              <a:rPr lang="sr-Latn-CS" sz="2400" dirty="0"/>
              <a:t> </a:t>
            </a:r>
            <a:r>
              <a:rPr lang="sr-Cyrl-CS" sz="2400" dirty="0"/>
              <a:t>доживотно</a:t>
            </a:r>
            <a:r>
              <a:rPr lang="sr-Latn-CS" sz="2400" dirty="0"/>
              <a:t> </a:t>
            </a:r>
            <a:r>
              <a:rPr lang="sr-Cyrl-CS" sz="2400" dirty="0"/>
              <a:t>узимање</a:t>
            </a:r>
            <a:r>
              <a:rPr lang="sr-Latn-CS" sz="2400" dirty="0"/>
              <a:t> </a:t>
            </a:r>
            <a:r>
              <a:rPr lang="sr-Cyrl-CS" sz="2400" dirty="0"/>
              <a:t>инсулина</a:t>
            </a:r>
            <a:r>
              <a:rPr lang="sr-Cyrl-RS" sz="2400" dirty="0"/>
              <a:t>&gt;</a:t>
            </a:r>
            <a:r>
              <a:rPr lang="sr-Latn-CS" sz="2400" dirty="0"/>
              <a:t> </a:t>
            </a:r>
            <a:r>
              <a:rPr lang="sr-Cyrl-CS" sz="2400" dirty="0">
                <a:solidFill>
                  <a:srgbClr val="FF0000"/>
                </a:solidFill>
              </a:rPr>
              <a:t>инсулин</a:t>
            </a:r>
            <a:r>
              <a:rPr lang="sr-Latn-CS" sz="2400" dirty="0">
                <a:solidFill>
                  <a:srgbClr val="FF0000"/>
                </a:solidFill>
              </a:rPr>
              <a:t>-</a:t>
            </a:r>
            <a:r>
              <a:rPr lang="sr-Cyrl-CS" sz="2400" dirty="0">
                <a:solidFill>
                  <a:srgbClr val="FF0000"/>
                </a:solidFill>
              </a:rPr>
              <a:t>зависни (</a:t>
            </a:r>
            <a:r>
              <a:rPr lang="sr-Cyrl-CS" sz="2400" dirty="0"/>
              <a:t>синоними</a:t>
            </a:r>
            <a:r>
              <a:rPr lang="sr-Latn-CS" sz="2400" dirty="0"/>
              <a:t> </a:t>
            </a:r>
            <a:r>
              <a:rPr lang="sr-Cyrl-CS" sz="2400" dirty="0"/>
              <a:t>јувенилни</a:t>
            </a:r>
            <a:r>
              <a:rPr lang="sr-Latn-CS" sz="2400" dirty="0"/>
              <a:t> </a:t>
            </a:r>
            <a:r>
              <a:rPr lang="sr-Cyrl-CS" sz="2400" dirty="0"/>
              <a:t>и</a:t>
            </a:r>
            <a:r>
              <a:rPr lang="sr-Latn-CS" sz="2400" dirty="0"/>
              <a:t> </a:t>
            </a:r>
            <a:r>
              <a:rPr lang="sr-Cyrl-CS" sz="2400" dirty="0"/>
              <a:t>младалачки</a:t>
            </a:r>
            <a:r>
              <a:rPr lang="sr-Latn-CS" sz="2400" dirty="0"/>
              <a:t> </a:t>
            </a:r>
            <a:r>
              <a:rPr lang="sr-Cyrl-CS" sz="2400" dirty="0"/>
              <a:t>дијабетес)</a:t>
            </a:r>
            <a:r>
              <a:rPr lang="sr-Latn-CS" sz="2400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477"/>
    </mc:Choice>
    <mc:Fallback xmlns="">
      <p:transition spd="slow" advTm="43477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357188"/>
            <a:ext cx="8455025" cy="7143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/>
              <a:t>Учесталост</a:t>
            </a:r>
            <a:r>
              <a:rPr lang="sr-Latn-CS" dirty="0"/>
              <a:t> diabetes mellitus </a:t>
            </a:r>
            <a:r>
              <a:rPr lang="sr-Cyrl-CS" dirty="0"/>
              <a:t>тип</a:t>
            </a:r>
            <a:r>
              <a:rPr lang="sr-Latn-CS" dirty="0"/>
              <a:t> 1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143000"/>
            <a:ext cx="8501093" cy="550068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sr-Cyrl-CS" sz="2400" b="1" dirty="0"/>
              <a:t>Око</a:t>
            </a:r>
            <a:r>
              <a:rPr lang="sr-Latn-CS" sz="2400" b="1" dirty="0"/>
              <a:t> 9% </a:t>
            </a:r>
            <a:r>
              <a:rPr lang="sr-Cyrl-CS" sz="2400" b="1" dirty="0"/>
              <a:t>дијабетичара</a:t>
            </a:r>
            <a:r>
              <a:rPr lang="sr-Latn-CS" sz="2400" b="1" dirty="0"/>
              <a:t> </a:t>
            </a:r>
            <a:r>
              <a:rPr lang="sr-Cyrl-CS" sz="2400" b="1" dirty="0"/>
              <a:t>у</a:t>
            </a:r>
            <a:r>
              <a:rPr lang="sr-Latn-CS" sz="2400" b="1" dirty="0"/>
              <a:t> </a:t>
            </a:r>
            <a:r>
              <a:rPr lang="sr-Cyrl-CS" sz="2400" b="1" dirty="0">
                <a:hlinkClick r:id="rId2" tooltip="Северна Америка"/>
              </a:rPr>
              <a:t>Северној</a:t>
            </a:r>
            <a:r>
              <a:rPr lang="sr-Latn-CS" sz="2400" b="1" dirty="0">
                <a:hlinkClick r:id="rId2" tooltip="Северна Америка"/>
              </a:rPr>
              <a:t> </a:t>
            </a:r>
            <a:r>
              <a:rPr lang="sr-Cyrl-CS" sz="2400" b="1" dirty="0">
                <a:hlinkClick r:id="rId2" tooltip="Северна Америка"/>
              </a:rPr>
              <a:t>Амери</a:t>
            </a:r>
            <a:r>
              <a:rPr lang="sr-Cyrl-CS" sz="2400" b="1" dirty="0"/>
              <a:t>ци</a:t>
            </a:r>
            <a:r>
              <a:rPr lang="sr-Latn-CS" sz="2400" b="1" dirty="0"/>
              <a:t> </a:t>
            </a:r>
            <a:r>
              <a:rPr lang="sr-Cyrl-CS" sz="2400" b="1" dirty="0"/>
              <a:t>и</a:t>
            </a:r>
            <a:r>
              <a:rPr lang="sr-Latn-CS" sz="2400" b="1" dirty="0"/>
              <a:t> 20% </a:t>
            </a:r>
            <a:r>
              <a:rPr lang="sr-Cyrl-CS" sz="2400" b="1" dirty="0"/>
              <a:t>у</a:t>
            </a:r>
            <a:r>
              <a:rPr lang="sr-Latn-CS" sz="2400" b="1" dirty="0"/>
              <a:t> </a:t>
            </a:r>
            <a:r>
              <a:rPr lang="sr-Cyrl-CS" sz="2400" b="1" dirty="0">
                <a:hlinkClick r:id="rId3" tooltip="Скандинавија"/>
              </a:rPr>
              <a:t>Скандинави</a:t>
            </a:r>
            <a:r>
              <a:rPr lang="sr-Cyrl-CS" sz="2400" b="1" dirty="0"/>
              <a:t>ји</a:t>
            </a:r>
            <a:r>
              <a:rPr lang="sr-Cyrl-RS" sz="2400" b="1" dirty="0"/>
              <a:t>.</a:t>
            </a:r>
            <a:r>
              <a:rPr lang="sr-Latn-CS" sz="2400" b="1" dirty="0"/>
              <a:t> </a:t>
            </a:r>
            <a:r>
              <a:rPr lang="sr-Cyrl-CS" sz="2400" b="1" dirty="0"/>
              <a:t>Најчешће</a:t>
            </a:r>
            <a:r>
              <a:rPr lang="sr-Latn-CS" sz="2400" b="1" dirty="0"/>
              <a:t> </a:t>
            </a:r>
            <a:r>
              <a:rPr lang="sr-Cyrl-CS" sz="2400" b="1" dirty="0"/>
              <a:t>се</a:t>
            </a:r>
            <a:r>
              <a:rPr lang="sr-Latn-CS" sz="2400" b="1" dirty="0"/>
              <a:t> </a:t>
            </a:r>
            <a:r>
              <a:rPr lang="sr-Cyrl-CS" sz="2400" b="1" dirty="0"/>
              <a:t>јавља</a:t>
            </a:r>
            <a:r>
              <a:rPr lang="sr-Latn-CS" sz="2400" b="1" dirty="0"/>
              <a:t> </a:t>
            </a:r>
            <a:r>
              <a:rPr lang="sr-Cyrl-CS" sz="2400" b="1" dirty="0"/>
              <a:t>код</a:t>
            </a:r>
            <a:r>
              <a:rPr lang="sr-Latn-CS" sz="2400" b="1" dirty="0"/>
              <a:t> </a:t>
            </a:r>
            <a:r>
              <a:rPr lang="sr-Cyrl-CS" sz="2400" b="1" dirty="0"/>
              <a:t>младих</a:t>
            </a:r>
            <a:r>
              <a:rPr lang="sr-Latn-CS" sz="2400" b="1" dirty="0"/>
              <a:t> </a:t>
            </a:r>
            <a:r>
              <a:rPr lang="sr-Cyrl-CS" sz="2400" b="1" dirty="0"/>
              <a:t>људи</a:t>
            </a:r>
            <a:r>
              <a:rPr lang="sr-Latn-CS" sz="2400" b="1" dirty="0"/>
              <a:t>,  </a:t>
            </a:r>
            <a:r>
              <a:rPr lang="sr-Cyrl-CS" sz="2400" b="1" dirty="0"/>
              <a:t>и</a:t>
            </a:r>
            <a:r>
              <a:rPr lang="sr-Latn-CS" sz="2400" b="1" dirty="0"/>
              <a:t> </a:t>
            </a:r>
            <a:r>
              <a:rPr lang="sr-Cyrl-CS" sz="2400" b="1" dirty="0"/>
              <a:t>код</a:t>
            </a:r>
            <a:r>
              <a:rPr lang="sr-Latn-CS" sz="2400" b="1" dirty="0"/>
              <a:t> </a:t>
            </a:r>
            <a:r>
              <a:rPr lang="sr-Cyrl-CS" sz="2400" b="1" dirty="0"/>
              <a:t>старијих</a:t>
            </a:r>
            <a:r>
              <a:rPr lang="sr-Latn-CS" sz="2400" b="1" dirty="0"/>
              <a:t> </a:t>
            </a:r>
            <a:r>
              <a:rPr lang="sr-Cyrl-CS" sz="2400" b="1" dirty="0"/>
              <a:t>негојазних</a:t>
            </a:r>
            <a:r>
              <a:rPr lang="sr-Latn-CS" sz="2400" b="1" dirty="0"/>
              <a:t> </a:t>
            </a:r>
            <a:r>
              <a:rPr lang="sr-Cyrl-CS" sz="2400" b="1" dirty="0"/>
              <a:t>особа</a:t>
            </a:r>
            <a:r>
              <a:rPr lang="sr-Latn-CS" sz="2400" b="1" dirty="0"/>
              <a:t>.</a:t>
            </a:r>
            <a:endParaRPr lang="sr-Cyrl-CS" sz="2400" b="1" dirty="0"/>
          </a:p>
          <a:p>
            <a:pPr algn="just" eaLnBrk="1" hangingPunct="1">
              <a:lnSpc>
                <a:spcPct val="80000"/>
              </a:lnSpc>
            </a:pPr>
            <a:r>
              <a:rPr lang="sr-Latn-CS" sz="2400" b="1" dirty="0"/>
              <a:t> </a:t>
            </a:r>
            <a:r>
              <a:rPr lang="sr-Cyrl-CS" sz="2400" b="1" dirty="0"/>
              <a:t>Највећа</a:t>
            </a:r>
            <a:r>
              <a:rPr lang="sr-Latn-CS" sz="2400" b="1" dirty="0"/>
              <a:t> </a:t>
            </a:r>
            <a:r>
              <a:rPr lang="sr-Cyrl-CS" sz="2400" b="1" dirty="0"/>
              <a:t>инциденца</a:t>
            </a:r>
            <a:r>
              <a:rPr lang="sr-Latn-CS" sz="2400" b="1" dirty="0"/>
              <a:t> </a:t>
            </a:r>
            <a:r>
              <a:rPr lang="sr-Cyrl-CS" sz="2400" b="1" dirty="0"/>
              <a:t>обољевања</a:t>
            </a:r>
            <a:r>
              <a:rPr lang="sr-Latn-CS" sz="2400" b="1" dirty="0"/>
              <a:t> </a:t>
            </a:r>
            <a:r>
              <a:rPr lang="sr-Cyrl-CS" sz="2400" b="1" dirty="0"/>
              <a:t>утврђена</a:t>
            </a:r>
            <a:r>
              <a:rPr lang="sr-Latn-CS" sz="2400" b="1" dirty="0"/>
              <a:t> </a:t>
            </a:r>
            <a:r>
              <a:rPr lang="sr-Cyrl-CS" sz="2400" b="1" dirty="0"/>
              <a:t>је</a:t>
            </a:r>
            <a:r>
              <a:rPr lang="sr-Latn-CS" sz="2400" b="1" dirty="0"/>
              <a:t> </a:t>
            </a:r>
            <a:r>
              <a:rPr lang="sr-Cyrl-CS" sz="2400" b="1" dirty="0"/>
              <a:t>у</a:t>
            </a:r>
            <a:r>
              <a:rPr lang="sr-Latn-CS" sz="2400" b="1" dirty="0"/>
              <a:t> </a:t>
            </a:r>
            <a:r>
              <a:rPr lang="sr-Cyrl-CS" sz="2400" b="1" dirty="0">
                <a:hlinkClick r:id="rId4" tooltip="Финска"/>
              </a:rPr>
              <a:t>Финск</a:t>
            </a:r>
            <a:r>
              <a:rPr lang="sr-Cyrl-CS" sz="2400" b="1" dirty="0"/>
              <a:t>ој</a:t>
            </a:r>
            <a:r>
              <a:rPr lang="sr-Latn-CS" sz="2400" b="1" dirty="0"/>
              <a:t>, </a:t>
            </a:r>
            <a:r>
              <a:rPr lang="sr-Cyrl-CS" sz="2400" b="1" dirty="0"/>
              <a:t>а</a:t>
            </a:r>
            <a:r>
              <a:rPr lang="sr-Latn-CS" sz="2400" b="1" dirty="0"/>
              <a:t> </a:t>
            </a:r>
            <a:r>
              <a:rPr lang="sr-Cyrl-CS" sz="2400" b="1" dirty="0"/>
              <a:t>најмања</a:t>
            </a:r>
            <a:r>
              <a:rPr lang="sr-Latn-CS" sz="2400" b="1" dirty="0"/>
              <a:t> </a:t>
            </a:r>
            <a:r>
              <a:rPr lang="sr-Cyrl-CS" sz="2400" b="1" dirty="0"/>
              <a:t>у</a:t>
            </a:r>
            <a:r>
              <a:rPr lang="sr-Latn-CS" sz="2400" b="1" dirty="0"/>
              <a:t> </a:t>
            </a:r>
            <a:r>
              <a:rPr lang="sr-Cyrl-CS" sz="2400" b="1" dirty="0">
                <a:hlinkClick r:id="rId5" tooltip="Јапан"/>
              </a:rPr>
              <a:t>Јапан</a:t>
            </a:r>
            <a:r>
              <a:rPr lang="sr-Cyrl-CS" sz="2400" b="1" dirty="0"/>
              <a:t>у</a:t>
            </a:r>
            <a:r>
              <a:rPr lang="sr-Latn-CS" sz="2400" b="1" dirty="0"/>
              <a:t>. </a:t>
            </a:r>
            <a:endParaRPr lang="sr-Cyrl-CS" sz="2400" b="1" dirty="0"/>
          </a:p>
          <a:p>
            <a:pPr algn="just" eaLnBrk="1" hangingPunct="1">
              <a:lnSpc>
                <a:spcPct val="80000"/>
              </a:lnSpc>
            </a:pPr>
            <a:r>
              <a:rPr lang="sr-Cyrl-CS" sz="2400" b="1" dirty="0"/>
              <a:t>Инциденца</a:t>
            </a:r>
            <a:r>
              <a:rPr lang="sr-Latn-CS" sz="2400" b="1" dirty="0"/>
              <a:t> </a:t>
            </a:r>
            <a:r>
              <a:rPr lang="sr-Cyrl-CS" sz="2400" b="1" dirty="0"/>
              <a:t>дијабетеса</a:t>
            </a:r>
            <a:r>
              <a:rPr lang="sr-Latn-CS" sz="2400" b="1" dirty="0"/>
              <a:t> </a:t>
            </a:r>
            <a:r>
              <a:rPr lang="sr-Cyrl-CS" sz="2400" b="1" dirty="0"/>
              <a:t>типа</a:t>
            </a:r>
            <a:r>
              <a:rPr lang="sr-Latn-CS" sz="2400" b="1" dirty="0"/>
              <a:t> 1 </a:t>
            </a:r>
            <a:r>
              <a:rPr lang="sr-Cyrl-CS" sz="2400" b="1" dirty="0"/>
              <a:t>повезана</a:t>
            </a:r>
            <a:r>
              <a:rPr lang="sr-Latn-CS" sz="2400" b="1" dirty="0"/>
              <a:t> </a:t>
            </a:r>
            <a:r>
              <a:rPr lang="sr-Cyrl-CS" sz="2400" b="1" dirty="0"/>
              <a:t>са</a:t>
            </a:r>
            <a:r>
              <a:rPr lang="sr-Latn-CS" sz="2400" b="1" dirty="0"/>
              <a:t> </a:t>
            </a:r>
            <a:r>
              <a:rPr lang="sr-Cyrl-CS" sz="2400" b="1" dirty="0"/>
              <a:t>учесталошћу</a:t>
            </a:r>
            <a:r>
              <a:rPr lang="sr-Latn-CS" sz="2400" b="1" dirty="0"/>
              <a:t> </a:t>
            </a:r>
            <a:r>
              <a:rPr lang="sr-Cyrl-CS" sz="2400" b="1" dirty="0"/>
              <a:t>одређених</a:t>
            </a:r>
            <a:r>
              <a:rPr lang="sr-Latn-CS" sz="2400" b="1" dirty="0"/>
              <a:t> </a:t>
            </a:r>
            <a:r>
              <a:rPr lang="sr-Cyrl-CS" sz="2400" b="1" dirty="0">
                <a:hlinkClick r:id="rId6" tooltip="Антиген"/>
              </a:rPr>
              <a:t>антиге</a:t>
            </a:r>
            <a:r>
              <a:rPr lang="sr-Cyrl-CS" sz="2400" b="1" dirty="0"/>
              <a:t>на</a:t>
            </a:r>
            <a:r>
              <a:rPr lang="sr-Latn-CS" sz="2400" b="1" dirty="0"/>
              <a:t> </a:t>
            </a:r>
            <a:r>
              <a:rPr lang="sr-Cyrl-CS" sz="2400" b="1" dirty="0"/>
              <a:t>ХЛА</a:t>
            </a:r>
            <a:r>
              <a:rPr lang="sr-Latn-CS" sz="2400" b="1" dirty="0"/>
              <a:t> </a:t>
            </a:r>
            <a:r>
              <a:rPr lang="sr-Cyrl-CS" sz="2400" b="1" dirty="0"/>
              <a:t>система</a:t>
            </a:r>
            <a:r>
              <a:rPr lang="sr-Cyrl-RS" sz="2400" b="1" dirty="0"/>
              <a:t>(</a:t>
            </a:r>
            <a:r>
              <a:rPr lang="sr-Latn-CS" sz="2400" b="1" dirty="0"/>
              <a:t> </a:t>
            </a:r>
            <a:r>
              <a:rPr lang="sr-Cyrl-CS" sz="2400" b="1" dirty="0"/>
              <a:t>ДР</a:t>
            </a:r>
            <a:r>
              <a:rPr lang="sr-Latn-CS" sz="2400" b="1" dirty="0"/>
              <a:t> 3 </a:t>
            </a:r>
            <a:r>
              <a:rPr lang="sr-Cyrl-CS" sz="2400" b="1" dirty="0"/>
              <a:t>и</a:t>
            </a:r>
            <a:r>
              <a:rPr lang="sr-Latn-CS" sz="2400" b="1" dirty="0"/>
              <a:t>/</a:t>
            </a:r>
            <a:r>
              <a:rPr lang="sr-Cyrl-CS" sz="2400" b="1" dirty="0"/>
              <a:t>или</a:t>
            </a:r>
            <a:r>
              <a:rPr lang="sr-Latn-CS" sz="2400" b="1" dirty="0"/>
              <a:t> </a:t>
            </a:r>
            <a:r>
              <a:rPr lang="sr-Cyrl-CS" sz="2400" b="1" dirty="0"/>
              <a:t>ДР</a:t>
            </a:r>
            <a:r>
              <a:rPr lang="sr-Latn-CS" sz="2400" b="1" dirty="0"/>
              <a:t> 4 </a:t>
            </a:r>
            <a:r>
              <a:rPr lang="sr-Cyrl-CS" sz="2400" b="1" dirty="0"/>
              <a:t>ХЛА</a:t>
            </a:r>
            <a:r>
              <a:rPr lang="sr-Latn-CS" sz="2400" b="1" dirty="0"/>
              <a:t> </a:t>
            </a:r>
            <a:r>
              <a:rPr lang="sr-Cyrl-CS" sz="2400" b="1" dirty="0">
                <a:hlinkClick r:id="rId6" tooltip="Антиген"/>
              </a:rPr>
              <a:t>антиге</a:t>
            </a:r>
            <a:r>
              <a:rPr lang="sr-Cyrl-CS" sz="2400" b="1" dirty="0"/>
              <a:t>на</a:t>
            </a:r>
            <a:r>
              <a:rPr lang="sr-Latn-CS" sz="2400" b="1" dirty="0"/>
              <a:t>. </a:t>
            </a:r>
            <a:endParaRPr lang="sr-Cyrl-CS" sz="2400" b="1" dirty="0"/>
          </a:p>
          <a:p>
            <a:pPr algn="just" eaLnBrk="1" hangingPunct="1">
              <a:lnSpc>
                <a:spcPct val="80000"/>
              </a:lnSpc>
            </a:pPr>
            <a:r>
              <a:rPr lang="sr-Latn-CS" sz="2400" b="1" dirty="0"/>
              <a:t> </a:t>
            </a:r>
            <a:r>
              <a:rPr lang="sr-Cyrl-CS" sz="2400" b="1" u="sng" dirty="0"/>
              <a:t>утицај</a:t>
            </a:r>
            <a:r>
              <a:rPr lang="sr-Latn-CS" sz="2400" b="1" u="sng" dirty="0"/>
              <a:t> </a:t>
            </a:r>
            <a:r>
              <a:rPr lang="sr-Cyrl-CS" sz="2400" b="1" u="sng" dirty="0"/>
              <a:t>фактора</a:t>
            </a:r>
            <a:r>
              <a:rPr lang="sr-Latn-CS" sz="2400" b="1" u="sng" dirty="0"/>
              <a:t> </a:t>
            </a:r>
            <a:r>
              <a:rPr lang="sr-Cyrl-CS" sz="2400" b="1" u="sng" dirty="0"/>
              <a:t>животне</a:t>
            </a:r>
            <a:r>
              <a:rPr lang="sr-Latn-CS" sz="2400" b="1" u="sng" dirty="0"/>
              <a:t> </a:t>
            </a:r>
            <a:r>
              <a:rPr lang="sr-Cyrl-CS" sz="2400" b="1" u="sng" dirty="0"/>
              <a:t>средине</a:t>
            </a:r>
            <a:r>
              <a:rPr lang="sr-Latn-CS" sz="2400" b="1" dirty="0"/>
              <a:t> </a:t>
            </a:r>
            <a:r>
              <a:rPr lang="sr-Cyrl-CS" sz="2400" b="1" dirty="0"/>
              <a:t>се</a:t>
            </a:r>
            <a:r>
              <a:rPr lang="sr-Latn-CS" sz="2400" b="1" dirty="0"/>
              <a:t> </a:t>
            </a:r>
            <a:r>
              <a:rPr lang="sr-Cyrl-CS" sz="2400" b="1" dirty="0"/>
              <a:t>надовезује</a:t>
            </a:r>
            <a:r>
              <a:rPr lang="sr-Latn-CS" sz="2400" b="1" dirty="0"/>
              <a:t> </a:t>
            </a:r>
            <a:r>
              <a:rPr lang="sr-Cyrl-CS" sz="2400" b="1" dirty="0"/>
              <a:t>на</a:t>
            </a:r>
            <a:r>
              <a:rPr lang="sr-Latn-CS" sz="2400" b="1" dirty="0"/>
              <a:t> </a:t>
            </a:r>
            <a:r>
              <a:rPr lang="sr-Cyrl-CS" sz="2400" b="1" u="sng" dirty="0"/>
              <a:t>генетску</a:t>
            </a:r>
            <a:r>
              <a:rPr lang="sr-Latn-CS" sz="2400" b="1" u="sng" dirty="0"/>
              <a:t> </a:t>
            </a:r>
            <a:r>
              <a:rPr lang="sr-Cyrl-CS" sz="2400" b="1" u="sng" dirty="0"/>
              <a:t>предиспозицију</a:t>
            </a:r>
            <a:r>
              <a:rPr lang="sr-Latn-CS" sz="2400" b="1" dirty="0"/>
              <a:t>. </a:t>
            </a:r>
            <a:r>
              <a:rPr lang="sr-Cyrl-CS" sz="2400" b="1" dirty="0"/>
              <a:t>Чешћа</a:t>
            </a:r>
            <a:r>
              <a:rPr lang="sr-Latn-CS" sz="2400" b="1" dirty="0"/>
              <a:t> </a:t>
            </a:r>
            <a:r>
              <a:rPr lang="sr-Cyrl-CS" sz="2400" b="1" dirty="0"/>
              <a:t>појава</a:t>
            </a:r>
            <a:r>
              <a:rPr lang="sr-Latn-CS" sz="2400" b="1" dirty="0"/>
              <a:t> </a:t>
            </a:r>
            <a:r>
              <a:rPr lang="sr-Cyrl-CS" sz="2400" b="1" dirty="0"/>
              <a:t>овог</a:t>
            </a:r>
            <a:r>
              <a:rPr lang="sr-Latn-CS" sz="2400" b="1" dirty="0"/>
              <a:t> </a:t>
            </a:r>
            <a:r>
              <a:rPr lang="sr-Cyrl-CS" sz="2400" b="1" dirty="0"/>
              <a:t>типа</a:t>
            </a:r>
            <a:r>
              <a:rPr lang="sr-Latn-CS" sz="2400" b="1" dirty="0"/>
              <a:t> </a:t>
            </a:r>
            <a:r>
              <a:rPr lang="sr-Cyrl-CS" sz="2400" b="1" dirty="0"/>
              <a:t>дијабетеса</a:t>
            </a:r>
            <a:r>
              <a:rPr lang="sr-Latn-CS" sz="2400" b="1" dirty="0"/>
              <a:t> </a:t>
            </a:r>
            <a:r>
              <a:rPr lang="sr-Cyrl-CS" sz="2400" b="1" dirty="0"/>
              <a:t>у</a:t>
            </a:r>
            <a:r>
              <a:rPr lang="sr-Latn-CS" sz="2400" b="1" dirty="0"/>
              <a:t> </a:t>
            </a:r>
            <a:r>
              <a:rPr lang="sr-Cyrl-CS" sz="2400" b="1" dirty="0"/>
              <a:t>јесењим</a:t>
            </a:r>
            <a:r>
              <a:rPr lang="sr-Latn-CS" sz="2400" b="1" dirty="0"/>
              <a:t> </a:t>
            </a:r>
            <a:r>
              <a:rPr lang="sr-Cyrl-CS" sz="2400" b="1" dirty="0"/>
              <a:t>и</a:t>
            </a:r>
            <a:r>
              <a:rPr lang="sr-Latn-CS" sz="2400" b="1" dirty="0"/>
              <a:t> </a:t>
            </a:r>
            <a:r>
              <a:rPr lang="sr-Cyrl-CS" sz="2400" b="1" dirty="0"/>
              <a:t>зимским</a:t>
            </a:r>
            <a:r>
              <a:rPr lang="sr-Latn-CS" sz="2400" b="1" dirty="0"/>
              <a:t> </a:t>
            </a:r>
            <a:r>
              <a:rPr lang="sr-Cyrl-CS" sz="2400" b="1" dirty="0"/>
              <a:t>месецима</a:t>
            </a:r>
            <a:r>
              <a:rPr lang="sr-Latn-CS" sz="2400" b="1" dirty="0"/>
              <a:t>, </a:t>
            </a:r>
            <a:r>
              <a:rPr lang="sr-Cyrl-CS" sz="2400" b="1" dirty="0"/>
              <a:t>када</a:t>
            </a:r>
            <a:r>
              <a:rPr lang="sr-Latn-CS" sz="2400" b="1" dirty="0"/>
              <a:t> </a:t>
            </a:r>
            <a:r>
              <a:rPr lang="sr-Cyrl-CS" sz="2400" b="1" dirty="0"/>
              <a:t>су</a:t>
            </a:r>
            <a:r>
              <a:rPr lang="sr-Latn-CS" sz="2400" b="1" dirty="0"/>
              <a:t> </a:t>
            </a:r>
            <a:r>
              <a:rPr lang="sr-Cyrl-CS" sz="2400" b="1" dirty="0"/>
              <a:t>чешће</a:t>
            </a:r>
            <a:r>
              <a:rPr lang="sr-Latn-CS" sz="2400" b="1" dirty="0"/>
              <a:t> </a:t>
            </a:r>
            <a:r>
              <a:rPr lang="sr-Cyrl-CS" sz="2400" b="1" dirty="0"/>
              <a:t>вирусне</a:t>
            </a:r>
            <a:r>
              <a:rPr lang="sr-Latn-CS" sz="2400" b="1" dirty="0"/>
              <a:t> </a:t>
            </a:r>
            <a:r>
              <a:rPr lang="sr-Cyrl-CS" sz="2400" b="1" dirty="0"/>
              <a:t>инфекције</a:t>
            </a:r>
            <a:r>
              <a:rPr lang="sr-Latn-CS" sz="2400" b="1" dirty="0"/>
              <a:t>.</a:t>
            </a:r>
            <a:endParaRPr lang="sr-Cyrl-CS" sz="2400" b="1" dirty="0"/>
          </a:p>
          <a:p>
            <a:pPr algn="just" eaLnBrk="1" hangingPunct="1">
              <a:lnSpc>
                <a:spcPct val="80000"/>
              </a:lnSpc>
            </a:pPr>
            <a:r>
              <a:rPr lang="sr-Latn-CS" sz="2400" b="1" dirty="0"/>
              <a:t> </a:t>
            </a:r>
            <a:r>
              <a:rPr lang="sr-Cyrl-CS" sz="2400" b="1" dirty="0"/>
              <a:t>утицај</a:t>
            </a:r>
            <a:r>
              <a:rPr lang="sr-Latn-CS" sz="2400" b="1" dirty="0"/>
              <a:t> </a:t>
            </a:r>
            <a:r>
              <a:rPr lang="sr-Cyrl-CS" sz="2400" b="1" u="sng" dirty="0"/>
              <a:t>хормона</a:t>
            </a:r>
            <a:r>
              <a:rPr lang="sr-Cyrl-RS" sz="2400" b="1" u="sng" dirty="0"/>
              <a:t>:</a:t>
            </a:r>
            <a:r>
              <a:rPr lang="sr-Latn-CS" sz="2400" b="1" dirty="0"/>
              <a:t> </a:t>
            </a:r>
            <a:r>
              <a:rPr lang="sr-Cyrl-CS" sz="2400" b="1" dirty="0"/>
              <a:t>Највећа</a:t>
            </a:r>
            <a:r>
              <a:rPr lang="sr-Latn-CS" sz="2400" b="1" dirty="0"/>
              <a:t> </a:t>
            </a:r>
            <a:r>
              <a:rPr lang="sr-Cyrl-CS" sz="2400" b="1" dirty="0"/>
              <a:t>учесталост</a:t>
            </a:r>
            <a:r>
              <a:rPr lang="sr-Latn-CS" sz="2400" b="1" dirty="0"/>
              <a:t> </a:t>
            </a:r>
            <a:r>
              <a:rPr lang="sr-Cyrl-CS" sz="2400" b="1" dirty="0"/>
              <a:t>типа</a:t>
            </a:r>
            <a:r>
              <a:rPr lang="sr-Latn-CS" sz="2400" b="1" dirty="0"/>
              <a:t> 1 </a:t>
            </a:r>
            <a:r>
              <a:rPr lang="sr-Cyrl-CS" sz="2400" b="1" dirty="0"/>
              <a:t>од</a:t>
            </a:r>
            <a:r>
              <a:rPr lang="sr-Latn-CS" sz="2400" b="1" dirty="0"/>
              <a:t> </a:t>
            </a:r>
            <a:r>
              <a:rPr lang="sr-Cyrl-CS" sz="2400" b="1" dirty="0"/>
              <a:t>11</a:t>
            </a:r>
            <a:r>
              <a:rPr lang="sr-Latn-CS" sz="2400" b="1" dirty="0"/>
              <a:t> </a:t>
            </a:r>
            <a:r>
              <a:rPr lang="sr-Cyrl-CS" sz="2400" b="1" dirty="0"/>
              <a:t>до</a:t>
            </a:r>
            <a:r>
              <a:rPr lang="sr-Latn-CS" sz="2400" b="1" dirty="0"/>
              <a:t> </a:t>
            </a:r>
            <a:r>
              <a:rPr lang="sr-Cyrl-CS" sz="2400" b="1" dirty="0"/>
              <a:t>13 године</a:t>
            </a:r>
            <a:r>
              <a:rPr lang="sr-Latn-CS" sz="2400" b="1" dirty="0"/>
              <a:t> </a:t>
            </a:r>
            <a:r>
              <a:rPr lang="sr-Cyrl-CS" sz="2400" b="1" dirty="0"/>
              <a:t>живота</a:t>
            </a:r>
            <a:r>
              <a:rPr lang="sr-Latn-CS" sz="2400" b="1" dirty="0"/>
              <a:t>, </a:t>
            </a:r>
            <a:r>
              <a:rPr lang="sr-Cyrl-CS" sz="2400" b="1" dirty="0"/>
              <a:t>што</a:t>
            </a:r>
            <a:r>
              <a:rPr lang="sr-Latn-CS" sz="2400" b="1" dirty="0"/>
              <a:t> </a:t>
            </a:r>
            <a:r>
              <a:rPr lang="sr-Cyrl-CS" sz="2400" b="1" dirty="0"/>
              <a:t>се</a:t>
            </a:r>
            <a:r>
              <a:rPr lang="sr-Latn-CS" sz="2400" b="1" dirty="0"/>
              <a:t> </a:t>
            </a:r>
            <a:r>
              <a:rPr lang="sr-Cyrl-CS" sz="2400" b="1" dirty="0"/>
              <a:t>повезује</a:t>
            </a:r>
            <a:r>
              <a:rPr lang="sr-Latn-CS" sz="2400" b="1" dirty="0"/>
              <a:t> </a:t>
            </a:r>
            <a:r>
              <a:rPr lang="sr-Cyrl-CS" sz="2400" b="1" dirty="0"/>
              <a:t>са</a:t>
            </a:r>
            <a:r>
              <a:rPr lang="sr-Latn-CS" sz="2400" b="1" dirty="0"/>
              <a:t> </a:t>
            </a:r>
            <a:r>
              <a:rPr lang="sr-Cyrl-CS" sz="2400" b="1" dirty="0"/>
              <a:t>повећаним</a:t>
            </a:r>
            <a:r>
              <a:rPr lang="sr-Latn-CS" sz="2400" b="1" dirty="0"/>
              <a:t> </a:t>
            </a:r>
            <a:r>
              <a:rPr lang="sr-Cyrl-CS" sz="2400" b="1" dirty="0"/>
              <a:t>лучењем</a:t>
            </a:r>
            <a:r>
              <a:rPr lang="sr-Latn-CS" sz="2400" b="1" dirty="0"/>
              <a:t> </a:t>
            </a:r>
            <a:r>
              <a:rPr lang="sr-Cyrl-CS" sz="2400" b="1" dirty="0"/>
              <a:t>хормона</a:t>
            </a:r>
            <a:r>
              <a:rPr lang="sr-Latn-CS" sz="2400" b="1" dirty="0"/>
              <a:t> </a:t>
            </a:r>
            <a:r>
              <a:rPr lang="sr-Cyrl-CS" sz="2400" b="1" dirty="0"/>
              <a:t>раста</a:t>
            </a:r>
            <a:r>
              <a:rPr lang="sr-Latn-CS" sz="2400" b="1" dirty="0"/>
              <a:t> </a:t>
            </a:r>
            <a:r>
              <a:rPr lang="sr-Cyrl-CS" sz="2400" b="1" dirty="0"/>
              <a:t>и</a:t>
            </a:r>
            <a:r>
              <a:rPr lang="sr-Latn-CS" sz="2400" b="1" dirty="0"/>
              <a:t> </a:t>
            </a:r>
            <a:r>
              <a:rPr lang="sr-Cyrl-CS" sz="2400" b="1" dirty="0"/>
              <a:t>полних</a:t>
            </a:r>
            <a:r>
              <a:rPr lang="sr-Latn-CS" sz="2400" b="1" dirty="0"/>
              <a:t> </a:t>
            </a:r>
            <a:r>
              <a:rPr lang="sr-Cyrl-CS" sz="2400" b="1" dirty="0"/>
              <a:t>хормона (</a:t>
            </a:r>
            <a:r>
              <a:rPr lang="sr-Latn-CS" sz="2400" b="1" dirty="0"/>
              <a:t> </a:t>
            </a:r>
            <a:r>
              <a:rPr lang="sr-Cyrl-CS" sz="2400" b="1" dirty="0"/>
              <a:t>имају</a:t>
            </a:r>
            <a:r>
              <a:rPr lang="sr-Latn-CS" sz="2400" b="1" dirty="0"/>
              <a:t> </a:t>
            </a:r>
            <a:r>
              <a:rPr lang="sr-Cyrl-CS" sz="2400" b="1" dirty="0"/>
              <a:t>дејство</a:t>
            </a:r>
            <a:r>
              <a:rPr lang="sr-Latn-CS" sz="2400" b="1" dirty="0"/>
              <a:t> </a:t>
            </a:r>
            <a:r>
              <a:rPr lang="sr-Cyrl-CS" sz="2400" b="1" dirty="0"/>
              <a:t>супротно</a:t>
            </a:r>
            <a:r>
              <a:rPr lang="sr-Latn-CS" sz="2400" b="1" dirty="0"/>
              <a:t> </a:t>
            </a:r>
            <a:r>
              <a:rPr lang="sr-Cyrl-CS" sz="2400" b="1" dirty="0"/>
              <a:t>инсулину)</a:t>
            </a:r>
            <a:endParaRPr lang="sr-Latn-CS" sz="2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052"/>
    </mc:Choice>
    <mc:Fallback xmlns="">
      <p:transition spd="slow" advTm="93052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2938"/>
            <a:ext cx="8229600" cy="774700"/>
          </a:xfrm>
        </p:spPr>
        <p:txBody>
          <a:bodyPr/>
          <a:lstStyle/>
          <a:p>
            <a:pPr eaLnBrk="1" hangingPunct="1"/>
            <a:endParaRPr lang="sr-Latn-CS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214438" y="1643063"/>
            <a:ext cx="7583487" cy="4614862"/>
          </a:xfrm>
          <a:solidFill>
            <a:schemeClr val="bg1"/>
          </a:solidFill>
        </p:spPr>
        <p:txBody>
          <a:bodyPr/>
          <a:lstStyle/>
          <a:p>
            <a:pPr algn="just" eaLnBrk="1" hangingPunct="1"/>
            <a:r>
              <a:rPr lang="sr-Cyrl-CS" sz="2400" dirty="0">
                <a:solidFill>
                  <a:srgbClr val="FF0000"/>
                </a:solidFill>
              </a:rPr>
              <a:t>инсулин</a:t>
            </a:r>
            <a:r>
              <a:rPr lang="sr-Latn-CS" sz="2400" dirty="0">
                <a:solidFill>
                  <a:srgbClr val="FF0000"/>
                </a:solidFill>
              </a:rPr>
              <a:t>-</a:t>
            </a:r>
            <a:r>
              <a:rPr lang="sr-Cyrl-CS" sz="2400" dirty="0">
                <a:solidFill>
                  <a:srgbClr val="FF0000"/>
                </a:solidFill>
              </a:rPr>
              <a:t>независним</a:t>
            </a:r>
            <a:r>
              <a:rPr lang="sr-Cyrl-RS" sz="2400" dirty="0">
                <a:solidFill>
                  <a:srgbClr val="FF0000"/>
                </a:solidFill>
              </a:rPr>
              <a:t> </a:t>
            </a:r>
            <a:r>
              <a:rPr lang="sr-Cyrl-CS" sz="2400" dirty="0"/>
              <a:t>настаје</a:t>
            </a:r>
            <a:r>
              <a:rPr lang="sr-Latn-CS" sz="2400" dirty="0"/>
              <a:t> </a:t>
            </a:r>
            <a:r>
              <a:rPr lang="sr-Cyrl-CS" sz="2400" dirty="0"/>
              <a:t>као</a:t>
            </a:r>
            <a:r>
              <a:rPr lang="sr-Latn-CS" sz="2400" dirty="0"/>
              <a:t> </a:t>
            </a:r>
            <a:r>
              <a:rPr lang="sr-Cyrl-CS" sz="2400" dirty="0"/>
              <a:t>последица</a:t>
            </a:r>
            <a:r>
              <a:rPr lang="sr-Latn-CS" sz="2400" dirty="0"/>
              <a:t> </a:t>
            </a:r>
            <a:r>
              <a:rPr lang="sr-Cyrl-CS" sz="2400" dirty="0"/>
              <a:t>различитих</a:t>
            </a:r>
            <a:r>
              <a:rPr lang="sr-Latn-CS" sz="2400" dirty="0"/>
              <a:t> </a:t>
            </a:r>
            <a:r>
              <a:rPr lang="sr-Cyrl-CS" sz="2400" dirty="0"/>
              <a:t>абнормалности</a:t>
            </a:r>
            <a:r>
              <a:rPr lang="sr-Latn-CS" sz="2400" dirty="0"/>
              <a:t> </a:t>
            </a:r>
            <a:r>
              <a:rPr lang="sr-Cyrl-CS" sz="2400" dirty="0"/>
              <a:t>на</a:t>
            </a:r>
            <a:r>
              <a:rPr lang="sr-Latn-CS" sz="2400" dirty="0"/>
              <a:t> </a:t>
            </a:r>
            <a:r>
              <a:rPr lang="sr-Cyrl-CS" sz="2400" dirty="0"/>
              <a:t>нивоу</a:t>
            </a:r>
            <a:r>
              <a:rPr lang="sr-Latn-CS" sz="2400" dirty="0"/>
              <a:t> </a:t>
            </a:r>
            <a:r>
              <a:rPr lang="sr-Cyrl-CS" sz="2400" dirty="0"/>
              <a:t>периферних</a:t>
            </a:r>
            <a:r>
              <a:rPr lang="sr-Latn-CS" sz="2400" dirty="0"/>
              <a:t> </a:t>
            </a:r>
            <a:r>
              <a:rPr lang="sr-Cyrl-CS" sz="2400" dirty="0"/>
              <a:t>ткива</a:t>
            </a:r>
            <a:r>
              <a:rPr lang="sr-Latn-CS" sz="2400" dirty="0"/>
              <a:t>. </a:t>
            </a:r>
            <a:r>
              <a:rPr lang="sr-Cyrl-CS" sz="2400" dirty="0"/>
              <a:t>Чини</a:t>
            </a:r>
            <a:r>
              <a:rPr lang="sr-Latn-CS" sz="2400" dirty="0"/>
              <a:t> </a:t>
            </a:r>
            <a:r>
              <a:rPr lang="sr-Cyrl-CS" sz="2400" dirty="0"/>
              <a:t>око</a:t>
            </a:r>
            <a:r>
              <a:rPr lang="sr-Latn-CS" sz="2400" dirty="0"/>
              <a:t> 90% </a:t>
            </a:r>
            <a:r>
              <a:rPr lang="sr-Cyrl-CS" sz="2400" dirty="0"/>
              <a:t>свих</a:t>
            </a:r>
            <a:r>
              <a:rPr lang="sr-Latn-CS" sz="2400" dirty="0"/>
              <a:t> </a:t>
            </a:r>
            <a:r>
              <a:rPr lang="sr-Cyrl-CS" sz="2400" dirty="0"/>
              <a:t>случајева</a:t>
            </a:r>
            <a:r>
              <a:rPr lang="sr-Latn-CS" sz="2400" dirty="0"/>
              <a:t> </a:t>
            </a:r>
            <a:r>
              <a:rPr lang="sr-Cyrl-CS" sz="2400" dirty="0"/>
              <a:t>дијабетеса</a:t>
            </a:r>
            <a:r>
              <a:rPr lang="sr-Latn-CS" sz="2400" dirty="0"/>
              <a:t> </a:t>
            </a:r>
            <a:r>
              <a:rPr lang="sr-Cyrl-CS" sz="2400" dirty="0"/>
              <a:t>у</a:t>
            </a:r>
            <a:r>
              <a:rPr lang="sr-Latn-CS" sz="2400" dirty="0"/>
              <a:t> </a:t>
            </a:r>
            <a:r>
              <a:rPr lang="sr-Cyrl-CS" sz="2400" dirty="0"/>
              <a:t>САД</a:t>
            </a:r>
            <a:r>
              <a:rPr lang="sr-Latn-CS" sz="2400" dirty="0"/>
              <a:t>. </a:t>
            </a:r>
            <a:endParaRPr lang="sr-Cyrl-CS" sz="2400" dirty="0"/>
          </a:p>
          <a:p>
            <a:pPr algn="just" eaLnBrk="1" hangingPunct="1"/>
            <a:r>
              <a:rPr lang="sr-Cyrl-CS" sz="2400" dirty="0"/>
              <a:t>Пацијенти</a:t>
            </a:r>
            <a:r>
              <a:rPr lang="sr-Cyrl-RS" sz="2400" dirty="0"/>
              <a:t> </a:t>
            </a:r>
            <a:r>
              <a:rPr lang="sr-Cyrl-CS" sz="2400" dirty="0"/>
              <a:t>су</a:t>
            </a:r>
            <a:r>
              <a:rPr lang="sr-Latn-CS" sz="2400" dirty="0"/>
              <a:t> </a:t>
            </a:r>
            <a:r>
              <a:rPr lang="sr-Cyrl-CS" sz="2400" dirty="0"/>
              <a:t>обично</a:t>
            </a:r>
            <a:r>
              <a:rPr lang="sr-Latn-CS" sz="2400" dirty="0"/>
              <a:t> </a:t>
            </a:r>
            <a:r>
              <a:rPr lang="sr-Cyrl-CS" sz="2400" dirty="0">
                <a:solidFill>
                  <a:srgbClr val="FF0000"/>
                </a:solidFill>
              </a:rPr>
              <a:t>старији</a:t>
            </a:r>
            <a:r>
              <a:rPr lang="sr-Latn-CS" sz="2400" dirty="0"/>
              <a:t> </a:t>
            </a:r>
            <a:r>
              <a:rPr lang="sr-Cyrl-CS" sz="2400" dirty="0"/>
              <a:t>од</a:t>
            </a:r>
            <a:r>
              <a:rPr lang="sr-Latn-CS" sz="2400" dirty="0"/>
              <a:t> 40 </a:t>
            </a:r>
            <a:r>
              <a:rPr lang="sr-Cyrl-CS" sz="2400" dirty="0"/>
              <a:t>година</a:t>
            </a:r>
            <a:r>
              <a:rPr lang="sr-Latn-CS" sz="2400" dirty="0"/>
              <a:t> (</a:t>
            </a:r>
            <a:r>
              <a:rPr lang="sr-Cyrl-CS" sz="2400" dirty="0"/>
              <a:t>инциденца</a:t>
            </a:r>
            <a:r>
              <a:rPr lang="sr-Latn-CS" sz="2400" dirty="0"/>
              <a:t> </a:t>
            </a:r>
            <a:r>
              <a:rPr lang="sr-Cyrl-CS" sz="2400" dirty="0"/>
              <a:t>је</a:t>
            </a:r>
            <a:r>
              <a:rPr lang="sr-Latn-CS" sz="2400" dirty="0"/>
              <a:t> </a:t>
            </a:r>
            <a:r>
              <a:rPr lang="sr-Cyrl-CS" sz="2400" dirty="0"/>
              <a:t>највећа</a:t>
            </a:r>
            <a:r>
              <a:rPr lang="sr-Latn-CS" sz="2400" dirty="0"/>
              <a:t> </a:t>
            </a:r>
            <a:r>
              <a:rPr lang="sr-Cyrl-CS" sz="2400" dirty="0"/>
              <a:t>од</a:t>
            </a:r>
            <a:r>
              <a:rPr lang="sr-Latn-CS" sz="2400" dirty="0"/>
              <a:t> 65. </a:t>
            </a:r>
            <a:r>
              <a:rPr lang="sr-Cyrl-CS" sz="2400" dirty="0"/>
              <a:t>до</a:t>
            </a:r>
            <a:r>
              <a:rPr lang="sr-Latn-CS" sz="2400" dirty="0"/>
              <a:t> 74. </a:t>
            </a:r>
            <a:r>
              <a:rPr lang="sr-Cyrl-CS" sz="2400" dirty="0"/>
              <a:t>год</a:t>
            </a:r>
            <a:r>
              <a:rPr lang="sr-Latn-CS" sz="2400" dirty="0"/>
              <a:t>)</a:t>
            </a:r>
            <a:r>
              <a:rPr lang="sr-Cyrl-CS" sz="2400" dirty="0"/>
              <a:t>и</a:t>
            </a:r>
            <a:r>
              <a:rPr lang="sr-Latn-CS" sz="2400" dirty="0"/>
              <a:t> </a:t>
            </a:r>
            <a:r>
              <a:rPr lang="sr-Cyrl-CS" sz="2400" dirty="0"/>
              <a:t>гојазни</a:t>
            </a:r>
            <a:r>
              <a:rPr lang="sr-Latn-CS" sz="2400" dirty="0"/>
              <a:t>. </a:t>
            </a:r>
            <a:r>
              <a:rPr lang="sr-Cyrl-CS" sz="2400" dirty="0"/>
              <a:t>Иницијално,њима</a:t>
            </a:r>
            <a:r>
              <a:rPr lang="sr-Latn-CS" sz="2400" dirty="0"/>
              <a:t> </a:t>
            </a:r>
            <a:r>
              <a:rPr lang="sr-Cyrl-CS" sz="2400" dirty="0"/>
              <a:t>није</a:t>
            </a:r>
            <a:r>
              <a:rPr lang="sr-Latn-CS" sz="2400" dirty="0"/>
              <a:t> </a:t>
            </a:r>
            <a:r>
              <a:rPr lang="sr-Cyrl-CS" sz="2400" dirty="0"/>
              <a:t>потребан</a:t>
            </a:r>
            <a:r>
              <a:rPr lang="sr-Latn-CS" sz="2400" dirty="0"/>
              <a:t> </a:t>
            </a:r>
            <a:r>
              <a:rPr lang="sr-Cyrl-CS" sz="2400" dirty="0"/>
              <a:t>инсулин</a:t>
            </a:r>
            <a:r>
              <a:rPr lang="sr-Latn-CS" sz="2400" dirty="0"/>
              <a:t> </a:t>
            </a:r>
            <a:r>
              <a:rPr lang="sr-Cyrl-CS" sz="2400" dirty="0"/>
              <a:t>за</a:t>
            </a:r>
            <a:r>
              <a:rPr lang="sr-Latn-CS" sz="2400" dirty="0"/>
              <a:t> </a:t>
            </a:r>
            <a:r>
              <a:rPr lang="sr-Cyrl-CS" sz="2400" dirty="0"/>
              <a:t>преживљавање</a:t>
            </a:r>
            <a:r>
              <a:rPr lang="sr-Latn-CS" sz="2400" dirty="0"/>
              <a:t>, </a:t>
            </a:r>
            <a:r>
              <a:rPr lang="sr-Cyrl-CS" sz="2400" dirty="0"/>
              <a:t>али</a:t>
            </a:r>
            <a:r>
              <a:rPr lang="sr-Latn-CS" sz="2400" dirty="0"/>
              <a:t> </a:t>
            </a:r>
            <a:r>
              <a:rPr lang="sr-Cyrl-CS" sz="2400" dirty="0"/>
              <a:t>се</a:t>
            </a:r>
            <a:r>
              <a:rPr lang="sr-Latn-CS" sz="2400" dirty="0"/>
              <a:t> </a:t>
            </a:r>
            <a:r>
              <a:rPr lang="sr-Cyrl-CS" sz="2400" dirty="0"/>
              <a:t>временом</a:t>
            </a:r>
            <a:r>
              <a:rPr lang="sr-Latn-CS" sz="2400" dirty="0"/>
              <a:t> </a:t>
            </a:r>
            <a:r>
              <a:rPr lang="sr-Cyrl-CS" sz="2400" dirty="0"/>
              <a:t>смањује</a:t>
            </a:r>
            <a:r>
              <a:rPr lang="sr-Latn-CS" sz="2400" dirty="0"/>
              <a:t> </a:t>
            </a:r>
            <a:r>
              <a:rPr lang="sr-Cyrl-CS" sz="2400" dirty="0"/>
              <a:t>инсулинска</a:t>
            </a:r>
            <a:r>
              <a:rPr lang="sr-Latn-CS" sz="2400" dirty="0"/>
              <a:t> </a:t>
            </a:r>
            <a:r>
              <a:rPr lang="sr-Cyrl-CS" sz="2400" dirty="0"/>
              <a:t>секреција,</a:t>
            </a:r>
            <a:r>
              <a:rPr lang="sr-Latn-CS" sz="2400" dirty="0"/>
              <a:t> </a:t>
            </a:r>
            <a:r>
              <a:rPr lang="sr-Cyrl-CS" sz="2400" dirty="0"/>
              <a:t>па</a:t>
            </a:r>
            <a:r>
              <a:rPr lang="sr-Latn-CS" sz="2400" dirty="0"/>
              <a:t> </a:t>
            </a:r>
            <a:r>
              <a:rPr lang="sr-Cyrl-CS" sz="2400" dirty="0"/>
              <a:t>инсулин постаје потребан</a:t>
            </a:r>
            <a:r>
              <a:rPr lang="sr-Latn-CS" sz="2400" dirty="0"/>
              <a:t> 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68313" y="1025525"/>
            <a:ext cx="8229600" cy="531813"/>
          </a:xfrm>
          <a:prstGeom prst="rect">
            <a:avLst/>
          </a:prstGeom>
          <a:solidFill>
            <a:schemeClr val="hlink"/>
          </a:solidFill>
        </p:spPr>
        <p:txBody>
          <a:bodyPr anchor="ctr">
            <a:normAutofit fontScale="75000" lnSpcReduction="20000"/>
          </a:bodyPr>
          <a:lstStyle/>
          <a:p>
            <a:pPr algn="ctr" defTabSz="914400" eaLnBrk="1" fontAlgn="auto" hangingPunct="1"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sr-Latn-CS" sz="4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Dijabetes tip </a:t>
            </a:r>
            <a:r>
              <a:rPr lang="sr-Cyrl-CS" sz="4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</a:t>
            </a:r>
            <a:endParaRPr lang="sr-Latn-CS" sz="4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321"/>
    </mc:Choice>
    <mc:Fallback xmlns="">
      <p:transition spd="slow" advTm="5432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87325" y="1911350"/>
            <a:ext cx="8759825" cy="4602163"/>
            <a:chOff x="118" y="1204"/>
            <a:chExt cx="5518" cy="2899"/>
          </a:xfrm>
        </p:grpSpPr>
        <p:sp>
          <p:nvSpPr>
            <p:cNvPr id="26644" name="Freeform 2"/>
            <p:cNvSpPr>
              <a:spLocks noChangeArrowheads="1"/>
            </p:cNvSpPr>
            <p:nvPr/>
          </p:nvSpPr>
          <p:spPr bwMode="auto">
            <a:xfrm>
              <a:off x="5098" y="2092"/>
              <a:ext cx="10" cy="25"/>
            </a:xfrm>
            <a:custGeom>
              <a:avLst/>
              <a:gdLst>
                <a:gd name="T0" fmla="*/ 20 w 10"/>
                <a:gd name="T1" fmla="*/ 55 h 27"/>
                <a:gd name="T2" fmla="*/ 20 w 10"/>
                <a:gd name="T3" fmla="*/ 52 h 27"/>
                <a:gd name="T4" fmla="*/ 2 w 10"/>
                <a:gd name="T5" fmla="*/ 52 h 27"/>
                <a:gd name="T6" fmla="*/ 2 w 10"/>
                <a:gd name="T7" fmla="*/ 46 h 27"/>
                <a:gd name="T8" fmla="*/ 2 w 10"/>
                <a:gd name="T9" fmla="*/ 42 h 27"/>
                <a:gd name="T10" fmla="*/ 2 w 10"/>
                <a:gd name="T11" fmla="*/ 40 h 27"/>
                <a:gd name="T12" fmla="*/ 0 w 10"/>
                <a:gd name="T13" fmla="*/ 40 h 27"/>
                <a:gd name="T14" fmla="*/ 0 w 10"/>
                <a:gd name="T15" fmla="*/ 35 h 27"/>
                <a:gd name="T16" fmla="*/ 0 w 10"/>
                <a:gd name="T17" fmla="*/ 30 h 27"/>
                <a:gd name="T18" fmla="*/ 0 w 10"/>
                <a:gd name="T19" fmla="*/ 27 h 27"/>
                <a:gd name="T20" fmla="*/ 0 w 10"/>
                <a:gd name="T21" fmla="*/ 23 h 27"/>
                <a:gd name="T22" fmla="*/ 0 w 10"/>
                <a:gd name="T23" fmla="*/ 18 h 27"/>
                <a:gd name="T24" fmla="*/ 0 w 10"/>
                <a:gd name="T25" fmla="*/ 14 h 27"/>
                <a:gd name="T26" fmla="*/ 2 w 10"/>
                <a:gd name="T27" fmla="*/ 14 h 27"/>
                <a:gd name="T28" fmla="*/ 2 w 10"/>
                <a:gd name="T29" fmla="*/ 10 h 27"/>
                <a:gd name="T30" fmla="*/ 2 w 10"/>
                <a:gd name="T31" fmla="*/ 3 h 27"/>
                <a:gd name="T32" fmla="*/ 2 w 10"/>
                <a:gd name="T33" fmla="*/ 0 h 27"/>
                <a:gd name="T34" fmla="*/ 20 w 10"/>
                <a:gd name="T35" fmla="*/ 0 h 27"/>
                <a:gd name="T36" fmla="*/ 29 w 10"/>
                <a:gd name="T37" fmla="*/ 0 h 27"/>
                <a:gd name="T38" fmla="*/ 42 w 10"/>
                <a:gd name="T39" fmla="*/ 0 h 27"/>
                <a:gd name="T40" fmla="*/ 42 w 10"/>
                <a:gd name="T41" fmla="*/ 3 h 27"/>
                <a:gd name="T42" fmla="*/ 42 w 10"/>
                <a:gd name="T43" fmla="*/ 10 h 27"/>
                <a:gd name="T44" fmla="*/ 42 w 10"/>
                <a:gd name="T45" fmla="*/ 14 h 27"/>
                <a:gd name="T46" fmla="*/ 50 w 10"/>
                <a:gd name="T47" fmla="*/ 14 h 27"/>
                <a:gd name="T48" fmla="*/ 50 w 10"/>
                <a:gd name="T49" fmla="*/ 18 h 27"/>
                <a:gd name="T50" fmla="*/ 50 w 10"/>
                <a:gd name="T51" fmla="*/ 23 h 27"/>
                <a:gd name="T52" fmla="*/ 50 w 10"/>
                <a:gd name="T53" fmla="*/ 27 h 27"/>
                <a:gd name="T54" fmla="*/ 50 w 10"/>
                <a:gd name="T55" fmla="*/ 30 h 27"/>
                <a:gd name="T56" fmla="*/ 50 w 10"/>
                <a:gd name="T57" fmla="*/ 35 h 27"/>
                <a:gd name="T58" fmla="*/ 50 w 10"/>
                <a:gd name="T59" fmla="*/ 40 h 27"/>
                <a:gd name="T60" fmla="*/ 42 w 10"/>
                <a:gd name="T61" fmla="*/ 40 h 27"/>
                <a:gd name="T62" fmla="*/ 42 w 10"/>
                <a:gd name="T63" fmla="*/ 42 h 27"/>
                <a:gd name="T64" fmla="*/ 42 w 10"/>
                <a:gd name="T65" fmla="*/ 46 h 27"/>
                <a:gd name="T66" fmla="*/ 42 w 10"/>
                <a:gd name="T67" fmla="*/ 52 h 27"/>
                <a:gd name="T68" fmla="*/ 29 w 10"/>
                <a:gd name="T69" fmla="*/ 52 h 27"/>
                <a:gd name="T70" fmla="*/ 29 w 10"/>
                <a:gd name="T71" fmla="*/ 55 h 27"/>
                <a:gd name="T72" fmla="*/ 20 w 10"/>
                <a:gd name="T73" fmla="*/ 55 h 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"/>
                <a:gd name="T112" fmla="*/ 0 h 27"/>
                <a:gd name="T113" fmla="*/ 10 w 10"/>
                <a:gd name="T114" fmla="*/ 27 h 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" h="27">
                  <a:moveTo>
                    <a:pt x="4" y="27"/>
                  </a:moveTo>
                  <a:lnTo>
                    <a:pt x="4" y="25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8" y="5"/>
                  </a:lnTo>
                  <a:lnTo>
                    <a:pt x="8" y="7"/>
                  </a:lnTo>
                  <a:lnTo>
                    <a:pt x="10" y="7"/>
                  </a:lnTo>
                  <a:lnTo>
                    <a:pt x="10" y="9"/>
                  </a:lnTo>
                  <a:lnTo>
                    <a:pt x="10" y="11"/>
                  </a:lnTo>
                  <a:lnTo>
                    <a:pt x="10" y="13"/>
                  </a:lnTo>
                  <a:lnTo>
                    <a:pt x="10" y="15"/>
                  </a:lnTo>
                  <a:lnTo>
                    <a:pt x="10" y="17"/>
                  </a:lnTo>
                  <a:lnTo>
                    <a:pt x="10" y="19"/>
                  </a:lnTo>
                  <a:lnTo>
                    <a:pt x="8" y="19"/>
                  </a:lnTo>
                  <a:lnTo>
                    <a:pt x="8" y="21"/>
                  </a:lnTo>
                  <a:lnTo>
                    <a:pt x="8" y="23"/>
                  </a:lnTo>
                  <a:lnTo>
                    <a:pt x="8" y="25"/>
                  </a:lnTo>
                  <a:lnTo>
                    <a:pt x="6" y="25"/>
                  </a:lnTo>
                  <a:lnTo>
                    <a:pt x="6" y="2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5" name="Freeform 3"/>
            <p:cNvSpPr>
              <a:spLocks noChangeArrowheads="1"/>
            </p:cNvSpPr>
            <p:nvPr/>
          </p:nvSpPr>
          <p:spPr bwMode="auto">
            <a:xfrm>
              <a:off x="5087" y="2123"/>
              <a:ext cx="9" cy="9"/>
            </a:xfrm>
            <a:custGeom>
              <a:avLst/>
              <a:gdLst>
                <a:gd name="T0" fmla="*/ 2 w 11"/>
                <a:gd name="T1" fmla="*/ 11 h 11"/>
                <a:gd name="T2" fmla="*/ 2 w 11"/>
                <a:gd name="T3" fmla="*/ 11 h 11"/>
                <a:gd name="T4" fmla="*/ 2 w 11"/>
                <a:gd name="T5" fmla="*/ 11 h 11"/>
                <a:gd name="T6" fmla="*/ 2 w 11"/>
                <a:gd name="T7" fmla="*/ 11 h 11"/>
                <a:gd name="T8" fmla="*/ 2 w 11"/>
                <a:gd name="T9" fmla="*/ 7 h 11"/>
                <a:gd name="T10" fmla="*/ 2 w 11"/>
                <a:gd name="T11" fmla="*/ 5 h 11"/>
                <a:gd name="T12" fmla="*/ 2 w 11"/>
                <a:gd name="T13" fmla="*/ 4 h 11"/>
                <a:gd name="T14" fmla="*/ 2 w 11"/>
                <a:gd name="T15" fmla="*/ 0 h 11"/>
                <a:gd name="T16" fmla="*/ 2 w 11"/>
                <a:gd name="T17" fmla="*/ 0 h 11"/>
                <a:gd name="T18" fmla="*/ 2 w 11"/>
                <a:gd name="T19" fmla="*/ 0 h 11"/>
                <a:gd name="T20" fmla="*/ 2 w 11"/>
                <a:gd name="T21" fmla="*/ 0 h 11"/>
                <a:gd name="T22" fmla="*/ 2 w 11"/>
                <a:gd name="T23" fmla="*/ 4 h 11"/>
                <a:gd name="T24" fmla="*/ 2 w 11"/>
                <a:gd name="T25" fmla="*/ 5 h 11"/>
                <a:gd name="T26" fmla="*/ 0 w 11"/>
                <a:gd name="T27" fmla="*/ 5 h 11"/>
                <a:gd name="T28" fmla="*/ 2 w 11"/>
                <a:gd name="T29" fmla="*/ 7 h 11"/>
                <a:gd name="T30" fmla="*/ 2 w 11"/>
                <a:gd name="T31" fmla="*/ 11 h 11"/>
                <a:gd name="T32" fmla="*/ 2 w 11"/>
                <a:gd name="T33" fmla="*/ 11 h 11"/>
                <a:gd name="T34" fmla="*/ 2 w 11"/>
                <a:gd name="T35" fmla="*/ 11 h 11"/>
                <a:gd name="T36" fmla="*/ 2 w 11"/>
                <a:gd name="T37" fmla="*/ 11 h 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"/>
                <a:gd name="T58" fmla="*/ 0 h 11"/>
                <a:gd name="T59" fmla="*/ 11 w 11"/>
                <a:gd name="T60" fmla="*/ 11 h 1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" h="11">
                  <a:moveTo>
                    <a:pt x="6" y="11"/>
                  </a:moveTo>
                  <a:lnTo>
                    <a:pt x="9" y="11"/>
                  </a:lnTo>
                  <a:lnTo>
                    <a:pt x="9" y="9"/>
                  </a:lnTo>
                  <a:lnTo>
                    <a:pt x="11" y="9"/>
                  </a:lnTo>
                  <a:lnTo>
                    <a:pt x="11" y="7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9"/>
                  </a:lnTo>
                  <a:lnTo>
                    <a:pt x="4" y="9"/>
                  </a:lnTo>
                  <a:lnTo>
                    <a:pt x="4" y="11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6" name="Freeform 4"/>
            <p:cNvSpPr>
              <a:spLocks noChangeArrowheads="1"/>
            </p:cNvSpPr>
            <p:nvPr/>
          </p:nvSpPr>
          <p:spPr bwMode="auto">
            <a:xfrm>
              <a:off x="5075" y="2135"/>
              <a:ext cx="5" cy="10"/>
            </a:xfrm>
            <a:custGeom>
              <a:avLst/>
              <a:gdLst>
                <a:gd name="T0" fmla="*/ 5 w 6"/>
                <a:gd name="T1" fmla="*/ 13 h 12"/>
                <a:gd name="T2" fmla="*/ 5 w 6"/>
                <a:gd name="T3" fmla="*/ 11 h 12"/>
                <a:gd name="T4" fmla="*/ 7 w 6"/>
                <a:gd name="T5" fmla="*/ 11 h 12"/>
                <a:gd name="T6" fmla="*/ 7 w 6"/>
                <a:gd name="T7" fmla="*/ 8 h 12"/>
                <a:gd name="T8" fmla="*/ 7 w 6"/>
                <a:gd name="T9" fmla="*/ 7 h 12"/>
                <a:gd name="T10" fmla="*/ 7 w 6"/>
                <a:gd name="T11" fmla="*/ 5 h 12"/>
                <a:gd name="T12" fmla="*/ 7 w 6"/>
                <a:gd name="T13" fmla="*/ 2 h 12"/>
                <a:gd name="T14" fmla="*/ 5 w 6"/>
                <a:gd name="T15" fmla="*/ 2 h 12"/>
                <a:gd name="T16" fmla="*/ 5 w 6"/>
                <a:gd name="T17" fmla="*/ 0 h 12"/>
                <a:gd name="T18" fmla="*/ 2 w 6"/>
                <a:gd name="T19" fmla="*/ 0 h 12"/>
                <a:gd name="T20" fmla="*/ 2 w 6"/>
                <a:gd name="T21" fmla="*/ 2 h 12"/>
                <a:gd name="T22" fmla="*/ 0 w 6"/>
                <a:gd name="T23" fmla="*/ 2 h 12"/>
                <a:gd name="T24" fmla="*/ 0 w 6"/>
                <a:gd name="T25" fmla="*/ 5 h 12"/>
                <a:gd name="T26" fmla="*/ 0 w 6"/>
                <a:gd name="T27" fmla="*/ 7 h 12"/>
                <a:gd name="T28" fmla="*/ 0 w 6"/>
                <a:gd name="T29" fmla="*/ 8 h 12"/>
                <a:gd name="T30" fmla="*/ 0 w 6"/>
                <a:gd name="T31" fmla="*/ 11 h 12"/>
                <a:gd name="T32" fmla="*/ 2 w 6"/>
                <a:gd name="T33" fmla="*/ 11 h 12"/>
                <a:gd name="T34" fmla="*/ 2 w 6"/>
                <a:gd name="T35" fmla="*/ 13 h 12"/>
                <a:gd name="T36" fmla="*/ 5 w 6"/>
                <a:gd name="T37" fmla="*/ 13 h 1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"/>
                <a:gd name="T58" fmla="*/ 0 h 12"/>
                <a:gd name="T59" fmla="*/ 6 w 6"/>
                <a:gd name="T60" fmla="*/ 12 h 1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" h="12">
                  <a:moveTo>
                    <a:pt x="4" y="12"/>
                  </a:moveTo>
                  <a:lnTo>
                    <a:pt x="4" y="10"/>
                  </a:lnTo>
                  <a:lnTo>
                    <a:pt x="6" y="10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7" name="Freeform 5"/>
            <p:cNvSpPr>
              <a:spLocks noChangeArrowheads="1"/>
            </p:cNvSpPr>
            <p:nvPr/>
          </p:nvSpPr>
          <p:spPr bwMode="auto">
            <a:xfrm>
              <a:off x="5064" y="2147"/>
              <a:ext cx="7" cy="11"/>
            </a:xfrm>
            <a:custGeom>
              <a:avLst/>
              <a:gdLst>
                <a:gd name="T0" fmla="*/ 5 w 8"/>
                <a:gd name="T1" fmla="*/ 15 h 13"/>
                <a:gd name="T2" fmla="*/ 7 w 8"/>
                <a:gd name="T3" fmla="*/ 15 h 13"/>
                <a:gd name="T4" fmla="*/ 8 w 8"/>
                <a:gd name="T5" fmla="*/ 15 h 13"/>
                <a:gd name="T6" fmla="*/ 8 w 8"/>
                <a:gd name="T7" fmla="*/ 13 h 13"/>
                <a:gd name="T8" fmla="*/ 8 w 8"/>
                <a:gd name="T9" fmla="*/ 10 h 13"/>
                <a:gd name="T10" fmla="*/ 8 w 8"/>
                <a:gd name="T11" fmla="*/ 7 h 13"/>
                <a:gd name="T12" fmla="*/ 8 w 8"/>
                <a:gd name="T13" fmla="*/ 5 h 13"/>
                <a:gd name="T14" fmla="*/ 8 w 8"/>
                <a:gd name="T15" fmla="*/ 2 h 13"/>
                <a:gd name="T16" fmla="*/ 8 w 8"/>
                <a:gd name="T17" fmla="*/ 0 h 13"/>
                <a:gd name="T18" fmla="*/ 7 w 8"/>
                <a:gd name="T19" fmla="*/ 0 h 13"/>
                <a:gd name="T20" fmla="*/ 5 w 8"/>
                <a:gd name="T21" fmla="*/ 0 h 13"/>
                <a:gd name="T22" fmla="*/ 2 w 8"/>
                <a:gd name="T23" fmla="*/ 0 h 13"/>
                <a:gd name="T24" fmla="*/ 2 w 8"/>
                <a:gd name="T25" fmla="*/ 2 h 13"/>
                <a:gd name="T26" fmla="*/ 0 w 8"/>
                <a:gd name="T27" fmla="*/ 2 h 13"/>
                <a:gd name="T28" fmla="*/ 0 w 8"/>
                <a:gd name="T29" fmla="*/ 5 h 13"/>
                <a:gd name="T30" fmla="*/ 0 w 8"/>
                <a:gd name="T31" fmla="*/ 7 h 13"/>
                <a:gd name="T32" fmla="*/ 0 w 8"/>
                <a:gd name="T33" fmla="*/ 10 h 13"/>
                <a:gd name="T34" fmla="*/ 2 w 8"/>
                <a:gd name="T35" fmla="*/ 10 h 13"/>
                <a:gd name="T36" fmla="*/ 2 w 8"/>
                <a:gd name="T37" fmla="*/ 13 h 13"/>
                <a:gd name="T38" fmla="*/ 2 w 8"/>
                <a:gd name="T39" fmla="*/ 15 h 13"/>
                <a:gd name="T40" fmla="*/ 5 w 8"/>
                <a:gd name="T41" fmla="*/ 15 h 1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"/>
                <a:gd name="T64" fmla="*/ 0 h 13"/>
                <a:gd name="T65" fmla="*/ 8 w 8"/>
                <a:gd name="T66" fmla="*/ 13 h 1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" h="13">
                  <a:moveTo>
                    <a:pt x="4" y="13"/>
                  </a:moveTo>
                  <a:lnTo>
                    <a:pt x="6" y="13"/>
                  </a:lnTo>
                  <a:lnTo>
                    <a:pt x="8" y="13"/>
                  </a:lnTo>
                  <a:lnTo>
                    <a:pt x="8" y="11"/>
                  </a:lnTo>
                  <a:lnTo>
                    <a:pt x="8" y="9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2" y="9"/>
                  </a:lnTo>
                  <a:lnTo>
                    <a:pt x="2" y="11"/>
                  </a:lnTo>
                  <a:lnTo>
                    <a:pt x="2" y="13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8" name="Freeform 6"/>
            <p:cNvSpPr>
              <a:spLocks noChangeArrowheads="1"/>
            </p:cNvSpPr>
            <p:nvPr/>
          </p:nvSpPr>
          <p:spPr bwMode="auto">
            <a:xfrm>
              <a:off x="5011" y="2195"/>
              <a:ext cx="14" cy="10"/>
            </a:xfrm>
            <a:custGeom>
              <a:avLst/>
              <a:gdLst>
                <a:gd name="T0" fmla="*/ 10 w 15"/>
                <a:gd name="T1" fmla="*/ 13 h 12"/>
                <a:gd name="T2" fmla="*/ 12 w 15"/>
                <a:gd name="T3" fmla="*/ 13 h 12"/>
                <a:gd name="T4" fmla="*/ 12 w 15"/>
                <a:gd name="T5" fmla="*/ 11 h 12"/>
                <a:gd name="T6" fmla="*/ 14 w 15"/>
                <a:gd name="T7" fmla="*/ 11 h 12"/>
                <a:gd name="T8" fmla="*/ 16 w 15"/>
                <a:gd name="T9" fmla="*/ 11 h 12"/>
                <a:gd name="T10" fmla="*/ 16 w 15"/>
                <a:gd name="T11" fmla="*/ 8 h 12"/>
                <a:gd name="T12" fmla="*/ 16 w 15"/>
                <a:gd name="T13" fmla="*/ 7 h 12"/>
                <a:gd name="T14" fmla="*/ 16 w 15"/>
                <a:gd name="T15" fmla="*/ 5 h 12"/>
                <a:gd name="T16" fmla="*/ 16 w 15"/>
                <a:gd name="T17" fmla="*/ 2 h 12"/>
                <a:gd name="T18" fmla="*/ 14 w 15"/>
                <a:gd name="T19" fmla="*/ 2 h 12"/>
                <a:gd name="T20" fmla="*/ 14 w 15"/>
                <a:gd name="T21" fmla="*/ 0 h 12"/>
                <a:gd name="T22" fmla="*/ 12 w 15"/>
                <a:gd name="T23" fmla="*/ 0 h 12"/>
                <a:gd name="T24" fmla="*/ 10 w 15"/>
                <a:gd name="T25" fmla="*/ 0 h 12"/>
                <a:gd name="T26" fmla="*/ 6 w 15"/>
                <a:gd name="T27" fmla="*/ 0 h 12"/>
                <a:gd name="T28" fmla="*/ 4 w 15"/>
                <a:gd name="T29" fmla="*/ 0 h 12"/>
                <a:gd name="T30" fmla="*/ 4 w 15"/>
                <a:gd name="T31" fmla="*/ 2 h 12"/>
                <a:gd name="T32" fmla="*/ 2 w 15"/>
                <a:gd name="T33" fmla="*/ 2 h 12"/>
                <a:gd name="T34" fmla="*/ 2 w 15"/>
                <a:gd name="T35" fmla="*/ 5 h 12"/>
                <a:gd name="T36" fmla="*/ 0 w 15"/>
                <a:gd name="T37" fmla="*/ 7 h 12"/>
                <a:gd name="T38" fmla="*/ 2 w 15"/>
                <a:gd name="T39" fmla="*/ 7 h 12"/>
                <a:gd name="T40" fmla="*/ 2 w 15"/>
                <a:gd name="T41" fmla="*/ 8 h 12"/>
                <a:gd name="T42" fmla="*/ 2 w 15"/>
                <a:gd name="T43" fmla="*/ 11 h 12"/>
                <a:gd name="T44" fmla="*/ 4 w 15"/>
                <a:gd name="T45" fmla="*/ 11 h 12"/>
                <a:gd name="T46" fmla="*/ 4 w 15"/>
                <a:gd name="T47" fmla="*/ 13 h 12"/>
                <a:gd name="T48" fmla="*/ 6 w 15"/>
                <a:gd name="T49" fmla="*/ 13 h 12"/>
                <a:gd name="T50" fmla="*/ 10 w 15"/>
                <a:gd name="T51" fmla="*/ 13 h 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"/>
                <a:gd name="T79" fmla="*/ 0 h 12"/>
                <a:gd name="T80" fmla="*/ 15 w 15"/>
                <a:gd name="T81" fmla="*/ 12 h 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" h="12">
                  <a:moveTo>
                    <a:pt x="8" y="12"/>
                  </a:moveTo>
                  <a:lnTo>
                    <a:pt x="10" y="12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5" y="10"/>
                  </a:lnTo>
                  <a:lnTo>
                    <a:pt x="15" y="8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5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9" name="Freeform 7"/>
            <p:cNvSpPr>
              <a:spLocks noChangeArrowheads="1"/>
            </p:cNvSpPr>
            <p:nvPr/>
          </p:nvSpPr>
          <p:spPr bwMode="auto">
            <a:xfrm>
              <a:off x="4982" y="2209"/>
              <a:ext cx="13" cy="6"/>
            </a:xfrm>
            <a:custGeom>
              <a:avLst/>
              <a:gdLst>
                <a:gd name="T0" fmla="*/ 21 w 13"/>
                <a:gd name="T1" fmla="*/ 3 h 8"/>
                <a:gd name="T2" fmla="*/ 32 w 13"/>
                <a:gd name="T3" fmla="*/ 3 h 8"/>
                <a:gd name="T4" fmla="*/ 42 w 13"/>
                <a:gd name="T5" fmla="*/ 3 h 8"/>
                <a:gd name="T6" fmla="*/ 42 w 13"/>
                <a:gd name="T7" fmla="*/ 2 h 8"/>
                <a:gd name="T8" fmla="*/ 48 w 13"/>
                <a:gd name="T9" fmla="*/ 2 h 8"/>
                <a:gd name="T10" fmla="*/ 48 w 13"/>
                <a:gd name="T11" fmla="*/ 2 h 8"/>
                <a:gd name="T12" fmla="*/ 48 w 13"/>
                <a:gd name="T13" fmla="*/ 2 h 8"/>
                <a:gd name="T14" fmla="*/ 42 w 13"/>
                <a:gd name="T15" fmla="*/ 2 h 8"/>
                <a:gd name="T16" fmla="*/ 42 w 13"/>
                <a:gd name="T17" fmla="*/ 0 h 8"/>
                <a:gd name="T18" fmla="*/ 32 w 13"/>
                <a:gd name="T19" fmla="*/ 0 h 8"/>
                <a:gd name="T20" fmla="*/ 21 w 13"/>
                <a:gd name="T21" fmla="*/ 0 h 8"/>
                <a:gd name="T22" fmla="*/ 16 w 13"/>
                <a:gd name="T23" fmla="*/ 0 h 8"/>
                <a:gd name="T24" fmla="*/ 2 w 13"/>
                <a:gd name="T25" fmla="*/ 0 h 8"/>
                <a:gd name="T26" fmla="*/ 2 w 13"/>
                <a:gd name="T27" fmla="*/ 2 h 8"/>
                <a:gd name="T28" fmla="*/ 0 w 13"/>
                <a:gd name="T29" fmla="*/ 2 h 8"/>
                <a:gd name="T30" fmla="*/ 0 w 13"/>
                <a:gd name="T31" fmla="*/ 2 h 8"/>
                <a:gd name="T32" fmla="*/ 0 w 13"/>
                <a:gd name="T33" fmla="*/ 2 h 8"/>
                <a:gd name="T34" fmla="*/ 2 w 13"/>
                <a:gd name="T35" fmla="*/ 2 h 8"/>
                <a:gd name="T36" fmla="*/ 2 w 13"/>
                <a:gd name="T37" fmla="*/ 3 h 8"/>
                <a:gd name="T38" fmla="*/ 16 w 13"/>
                <a:gd name="T39" fmla="*/ 3 h 8"/>
                <a:gd name="T40" fmla="*/ 21 w 13"/>
                <a:gd name="T41" fmla="*/ 3 h 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"/>
                <a:gd name="T64" fmla="*/ 0 h 8"/>
                <a:gd name="T65" fmla="*/ 13 w 13"/>
                <a:gd name="T66" fmla="*/ 8 h 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" h="8">
                  <a:moveTo>
                    <a:pt x="6" y="8"/>
                  </a:moveTo>
                  <a:lnTo>
                    <a:pt x="9" y="8"/>
                  </a:lnTo>
                  <a:lnTo>
                    <a:pt x="11" y="8"/>
                  </a:lnTo>
                  <a:lnTo>
                    <a:pt x="11" y="6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8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0" name="Freeform 8"/>
            <p:cNvSpPr>
              <a:spLocks noChangeArrowheads="1"/>
            </p:cNvSpPr>
            <p:nvPr/>
          </p:nvSpPr>
          <p:spPr bwMode="auto">
            <a:xfrm>
              <a:off x="4704" y="2215"/>
              <a:ext cx="246" cy="245"/>
            </a:xfrm>
            <a:custGeom>
              <a:avLst/>
              <a:gdLst>
                <a:gd name="T0" fmla="*/ 4 w 221"/>
                <a:gd name="T1" fmla="*/ 470 h 252"/>
                <a:gd name="T2" fmla="*/ 0 w 221"/>
                <a:gd name="T3" fmla="*/ 495 h 252"/>
                <a:gd name="T4" fmla="*/ 90 w 221"/>
                <a:gd name="T5" fmla="*/ 543 h 252"/>
                <a:gd name="T6" fmla="*/ 149 w 221"/>
                <a:gd name="T7" fmla="*/ 571 h 252"/>
                <a:gd name="T8" fmla="*/ 211 w 221"/>
                <a:gd name="T9" fmla="*/ 530 h 252"/>
                <a:gd name="T10" fmla="*/ 211 w 221"/>
                <a:gd name="T11" fmla="*/ 499 h 252"/>
                <a:gd name="T12" fmla="*/ 100 w 221"/>
                <a:gd name="T13" fmla="*/ 473 h 252"/>
                <a:gd name="T14" fmla="*/ 4 w 221"/>
                <a:gd name="T15" fmla="*/ 470 h 252"/>
                <a:gd name="T16" fmla="*/ 100 w 221"/>
                <a:gd name="T17" fmla="*/ 424 h 252"/>
                <a:gd name="T18" fmla="*/ 63 w 221"/>
                <a:gd name="T19" fmla="*/ 444 h 252"/>
                <a:gd name="T20" fmla="*/ 149 w 221"/>
                <a:gd name="T21" fmla="*/ 458 h 252"/>
                <a:gd name="T22" fmla="*/ 211 w 221"/>
                <a:gd name="T23" fmla="*/ 444 h 252"/>
                <a:gd name="T24" fmla="*/ 308 w 221"/>
                <a:gd name="T25" fmla="*/ 435 h 252"/>
                <a:gd name="T26" fmla="*/ 436 w 221"/>
                <a:gd name="T27" fmla="*/ 424 h 252"/>
                <a:gd name="T28" fmla="*/ 462 w 221"/>
                <a:gd name="T29" fmla="*/ 456 h 252"/>
                <a:gd name="T30" fmla="*/ 528 w 221"/>
                <a:gd name="T31" fmla="*/ 458 h 252"/>
                <a:gd name="T32" fmla="*/ 621 w 221"/>
                <a:gd name="T33" fmla="*/ 435 h 252"/>
                <a:gd name="T34" fmla="*/ 705 w 221"/>
                <a:gd name="T35" fmla="*/ 424 h 252"/>
                <a:gd name="T36" fmla="*/ 890 w 221"/>
                <a:gd name="T37" fmla="*/ 373 h 252"/>
                <a:gd name="T38" fmla="*/ 948 w 221"/>
                <a:gd name="T39" fmla="*/ 316 h 252"/>
                <a:gd name="T40" fmla="*/ 937 w 221"/>
                <a:gd name="T41" fmla="*/ 270 h 252"/>
                <a:gd name="T42" fmla="*/ 995 w 221"/>
                <a:gd name="T43" fmla="*/ 241 h 252"/>
                <a:gd name="T44" fmla="*/ 962 w 221"/>
                <a:gd name="T45" fmla="*/ 171 h 252"/>
                <a:gd name="T46" fmla="*/ 825 w 221"/>
                <a:gd name="T47" fmla="*/ 209 h 252"/>
                <a:gd name="T48" fmla="*/ 777 w 221"/>
                <a:gd name="T49" fmla="*/ 282 h 252"/>
                <a:gd name="T50" fmla="*/ 636 w 221"/>
                <a:gd name="T51" fmla="*/ 345 h 252"/>
                <a:gd name="T52" fmla="*/ 485 w 221"/>
                <a:gd name="T53" fmla="*/ 389 h 252"/>
                <a:gd name="T54" fmla="*/ 338 w 221"/>
                <a:gd name="T55" fmla="*/ 389 h 252"/>
                <a:gd name="T56" fmla="*/ 198 w 221"/>
                <a:gd name="T57" fmla="*/ 403 h 252"/>
                <a:gd name="T58" fmla="*/ 100 w 221"/>
                <a:gd name="T59" fmla="*/ 424 h 252"/>
                <a:gd name="T60" fmla="*/ 247 w 221"/>
                <a:gd name="T61" fmla="*/ 456 h 252"/>
                <a:gd name="T62" fmla="*/ 187 w 221"/>
                <a:gd name="T63" fmla="*/ 475 h 252"/>
                <a:gd name="T64" fmla="*/ 247 w 221"/>
                <a:gd name="T65" fmla="*/ 486 h 252"/>
                <a:gd name="T66" fmla="*/ 308 w 221"/>
                <a:gd name="T67" fmla="*/ 473 h 252"/>
                <a:gd name="T68" fmla="*/ 352 w 221"/>
                <a:gd name="T69" fmla="*/ 458 h 252"/>
                <a:gd name="T70" fmla="*/ 247 w 221"/>
                <a:gd name="T71" fmla="*/ 456 h 252"/>
                <a:gd name="T72" fmla="*/ 1049 w 221"/>
                <a:gd name="T73" fmla="*/ 2 h 252"/>
                <a:gd name="T74" fmla="*/ 977 w 221"/>
                <a:gd name="T75" fmla="*/ 0 h 252"/>
                <a:gd name="T76" fmla="*/ 948 w 221"/>
                <a:gd name="T77" fmla="*/ 51 h 252"/>
                <a:gd name="T78" fmla="*/ 840 w 221"/>
                <a:gd name="T79" fmla="*/ 114 h 252"/>
                <a:gd name="T80" fmla="*/ 856 w 221"/>
                <a:gd name="T81" fmla="*/ 126 h 252"/>
                <a:gd name="T82" fmla="*/ 1044 w 221"/>
                <a:gd name="T83" fmla="*/ 126 h 252"/>
                <a:gd name="T84" fmla="*/ 1074 w 221"/>
                <a:gd name="T85" fmla="*/ 133 h 252"/>
                <a:gd name="T86" fmla="*/ 1122 w 221"/>
                <a:gd name="T87" fmla="*/ 133 h 252"/>
                <a:gd name="T88" fmla="*/ 1224 w 221"/>
                <a:gd name="T89" fmla="*/ 95 h 252"/>
                <a:gd name="T90" fmla="*/ 1317 w 221"/>
                <a:gd name="T91" fmla="*/ 65 h 252"/>
                <a:gd name="T92" fmla="*/ 1315 w 221"/>
                <a:gd name="T93" fmla="*/ 41 h 252"/>
                <a:gd name="T94" fmla="*/ 1237 w 221"/>
                <a:gd name="T95" fmla="*/ 51 h 252"/>
                <a:gd name="T96" fmla="*/ 1049 w 221"/>
                <a:gd name="T97" fmla="*/ 2 h 25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21"/>
                <a:gd name="T148" fmla="*/ 0 h 252"/>
                <a:gd name="T149" fmla="*/ 221 w 221"/>
                <a:gd name="T150" fmla="*/ 252 h 25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21" h="252">
                  <a:moveTo>
                    <a:pt x="4" y="207"/>
                  </a:moveTo>
                  <a:lnTo>
                    <a:pt x="0" y="219"/>
                  </a:lnTo>
                  <a:lnTo>
                    <a:pt x="15" y="240"/>
                  </a:lnTo>
                  <a:lnTo>
                    <a:pt x="25" y="252"/>
                  </a:lnTo>
                  <a:lnTo>
                    <a:pt x="35" y="234"/>
                  </a:lnTo>
                  <a:lnTo>
                    <a:pt x="35" y="221"/>
                  </a:lnTo>
                  <a:lnTo>
                    <a:pt x="17" y="209"/>
                  </a:lnTo>
                  <a:lnTo>
                    <a:pt x="4" y="207"/>
                  </a:lnTo>
                  <a:close/>
                  <a:moveTo>
                    <a:pt x="17" y="188"/>
                  </a:moveTo>
                  <a:lnTo>
                    <a:pt x="11" y="197"/>
                  </a:lnTo>
                  <a:lnTo>
                    <a:pt x="25" y="203"/>
                  </a:lnTo>
                  <a:lnTo>
                    <a:pt x="35" y="197"/>
                  </a:lnTo>
                  <a:lnTo>
                    <a:pt x="52" y="193"/>
                  </a:lnTo>
                  <a:lnTo>
                    <a:pt x="73" y="188"/>
                  </a:lnTo>
                  <a:lnTo>
                    <a:pt x="77" y="201"/>
                  </a:lnTo>
                  <a:lnTo>
                    <a:pt x="89" y="203"/>
                  </a:lnTo>
                  <a:lnTo>
                    <a:pt x="104" y="193"/>
                  </a:lnTo>
                  <a:lnTo>
                    <a:pt x="118" y="188"/>
                  </a:lnTo>
                  <a:lnTo>
                    <a:pt x="149" y="164"/>
                  </a:lnTo>
                  <a:lnTo>
                    <a:pt x="159" y="139"/>
                  </a:lnTo>
                  <a:lnTo>
                    <a:pt x="157" y="120"/>
                  </a:lnTo>
                  <a:lnTo>
                    <a:pt x="166" y="106"/>
                  </a:lnTo>
                  <a:lnTo>
                    <a:pt x="161" y="75"/>
                  </a:lnTo>
                  <a:lnTo>
                    <a:pt x="137" y="93"/>
                  </a:lnTo>
                  <a:lnTo>
                    <a:pt x="130" y="124"/>
                  </a:lnTo>
                  <a:lnTo>
                    <a:pt x="106" y="153"/>
                  </a:lnTo>
                  <a:lnTo>
                    <a:pt x="81" y="172"/>
                  </a:lnTo>
                  <a:lnTo>
                    <a:pt x="56" y="172"/>
                  </a:lnTo>
                  <a:lnTo>
                    <a:pt x="33" y="178"/>
                  </a:lnTo>
                  <a:lnTo>
                    <a:pt x="17" y="188"/>
                  </a:lnTo>
                  <a:close/>
                  <a:moveTo>
                    <a:pt x="42" y="201"/>
                  </a:moveTo>
                  <a:lnTo>
                    <a:pt x="31" y="211"/>
                  </a:lnTo>
                  <a:lnTo>
                    <a:pt x="42" y="215"/>
                  </a:lnTo>
                  <a:lnTo>
                    <a:pt x="52" y="209"/>
                  </a:lnTo>
                  <a:lnTo>
                    <a:pt x="60" y="203"/>
                  </a:lnTo>
                  <a:lnTo>
                    <a:pt x="42" y="201"/>
                  </a:lnTo>
                  <a:close/>
                  <a:moveTo>
                    <a:pt x="176" y="2"/>
                  </a:moveTo>
                  <a:lnTo>
                    <a:pt x="164" y="0"/>
                  </a:lnTo>
                  <a:lnTo>
                    <a:pt x="159" y="23"/>
                  </a:lnTo>
                  <a:lnTo>
                    <a:pt x="141" y="50"/>
                  </a:lnTo>
                  <a:lnTo>
                    <a:pt x="143" y="56"/>
                  </a:lnTo>
                  <a:lnTo>
                    <a:pt x="174" y="56"/>
                  </a:lnTo>
                  <a:lnTo>
                    <a:pt x="180" y="58"/>
                  </a:lnTo>
                  <a:lnTo>
                    <a:pt x="188" y="58"/>
                  </a:lnTo>
                  <a:lnTo>
                    <a:pt x="205" y="42"/>
                  </a:lnTo>
                  <a:lnTo>
                    <a:pt x="221" y="29"/>
                  </a:lnTo>
                  <a:lnTo>
                    <a:pt x="219" y="17"/>
                  </a:lnTo>
                  <a:lnTo>
                    <a:pt x="207" y="23"/>
                  </a:lnTo>
                  <a:lnTo>
                    <a:pt x="176" y="2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1" name="Freeform 9"/>
            <p:cNvSpPr>
              <a:spLocks noChangeArrowheads="1"/>
            </p:cNvSpPr>
            <p:nvPr/>
          </p:nvSpPr>
          <p:spPr bwMode="auto">
            <a:xfrm>
              <a:off x="1603" y="3205"/>
              <a:ext cx="210" cy="209"/>
            </a:xfrm>
            <a:custGeom>
              <a:avLst/>
              <a:gdLst>
                <a:gd name="T0" fmla="*/ 0 w 190"/>
                <a:gd name="T1" fmla="*/ 238 h 214"/>
                <a:gd name="T2" fmla="*/ 4 w 190"/>
                <a:gd name="T3" fmla="*/ 235 h 214"/>
                <a:gd name="T4" fmla="*/ 141 w 190"/>
                <a:gd name="T5" fmla="*/ 205 h 214"/>
                <a:gd name="T6" fmla="*/ 141 w 190"/>
                <a:gd name="T7" fmla="*/ 172 h 214"/>
                <a:gd name="T8" fmla="*/ 155 w 190"/>
                <a:gd name="T9" fmla="*/ 110 h 214"/>
                <a:gd name="T10" fmla="*/ 155 w 190"/>
                <a:gd name="T11" fmla="*/ 89 h 214"/>
                <a:gd name="T12" fmla="*/ 99 w 190"/>
                <a:gd name="T13" fmla="*/ 48 h 214"/>
                <a:gd name="T14" fmla="*/ 197 w 190"/>
                <a:gd name="T15" fmla="*/ 42 h 214"/>
                <a:gd name="T16" fmla="*/ 266 w 190"/>
                <a:gd name="T17" fmla="*/ 21 h 214"/>
                <a:gd name="T18" fmla="*/ 363 w 190"/>
                <a:gd name="T19" fmla="*/ 4 h 214"/>
                <a:gd name="T20" fmla="*/ 406 w 190"/>
                <a:gd name="T21" fmla="*/ 0 h 214"/>
                <a:gd name="T22" fmla="*/ 428 w 190"/>
                <a:gd name="T23" fmla="*/ 17 h 214"/>
                <a:gd name="T24" fmla="*/ 502 w 190"/>
                <a:gd name="T25" fmla="*/ 101 h 214"/>
                <a:gd name="T26" fmla="*/ 568 w 190"/>
                <a:gd name="T27" fmla="*/ 110 h 214"/>
                <a:gd name="T28" fmla="*/ 638 w 190"/>
                <a:gd name="T29" fmla="*/ 110 h 214"/>
                <a:gd name="T30" fmla="*/ 723 w 190"/>
                <a:gd name="T31" fmla="*/ 157 h 214"/>
                <a:gd name="T32" fmla="*/ 837 w 190"/>
                <a:gd name="T33" fmla="*/ 220 h 214"/>
                <a:gd name="T34" fmla="*/ 973 w 190"/>
                <a:gd name="T35" fmla="*/ 227 h 214"/>
                <a:gd name="T36" fmla="*/ 973 w 190"/>
                <a:gd name="T37" fmla="*/ 264 h 214"/>
                <a:gd name="T38" fmla="*/ 1025 w 190"/>
                <a:gd name="T39" fmla="*/ 296 h 214"/>
                <a:gd name="T40" fmla="*/ 1006 w 190"/>
                <a:gd name="T41" fmla="*/ 412 h 214"/>
                <a:gd name="T42" fmla="*/ 794 w 190"/>
                <a:gd name="T43" fmla="*/ 377 h 214"/>
                <a:gd name="T44" fmla="*/ 649 w 190"/>
                <a:gd name="T45" fmla="*/ 455 h 214"/>
                <a:gd name="T46" fmla="*/ 638 w 190"/>
                <a:gd name="T47" fmla="*/ 485 h 214"/>
                <a:gd name="T48" fmla="*/ 523 w 190"/>
                <a:gd name="T49" fmla="*/ 485 h 214"/>
                <a:gd name="T50" fmla="*/ 491 w 190"/>
                <a:gd name="T51" fmla="*/ 503 h 214"/>
                <a:gd name="T52" fmla="*/ 428 w 190"/>
                <a:gd name="T53" fmla="*/ 474 h 214"/>
                <a:gd name="T54" fmla="*/ 344 w 190"/>
                <a:gd name="T55" fmla="*/ 471 h 214"/>
                <a:gd name="T56" fmla="*/ 266 w 190"/>
                <a:gd name="T57" fmla="*/ 510 h 214"/>
                <a:gd name="T58" fmla="*/ 219 w 190"/>
                <a:gd name="T59" fmla="*/ 510 h 214"/>
                <a:gd name="T60" fmla="*/ 197 w 190"/>
                <a:gd name="T61" fmla="*/ 455 h 214"/>
                <a:gd name="T62" fmla="*/ 176 w 190"/>
                <a:gd name="T63" fmla="*/ 404 h 214"/>
                <a:gd name="T64" fmla="*/ 141 w 190"/>
                <a:gd name="T65" fmla="*/ 346 h 214"/>
                <a:gd name="T66" fmla="*/ 65 w 190"/>
                <a:gd name="T67" fmla="*/ 308 h 214"/>
                <a:gd name="T68" fmla="*/ 0 w 190"/>
                <a:gd name="T69" fmla="*/ 238 h 21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90"/>
                <a:gd name="T106" fmla="*/ 0 h 214"/>
                <a:gd name="T107" fmla="*/ 190 w 190"/>
                <a:gd name="T108" fmla="*/ 214 h 21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90" h="214">
                  <a:moveTo>
                    <a:pt x="0" y="101"/>
                  </a:moveTo>
                  <a:lnTo>
                    <a:pt x="4" y="99"/>
                  </a:lnTo>
                  <a:lnTo>
                    <a:pt x="27" y="86"/>
                  </a:lnTo>
                  <a:lnTo>
                    <a:pt x="27" y="72"/>
                  </a:lnTo>
                  <a:lnTo>
                    <a:pt x="29" y="47"/>
                  </a:lnTo>
                  <a:lnTo>
                    <a:pt x="29" y="37"/>
                  </a:lnTo>
                  <a:lnTo>
                    <a:pt x="18" y="20"/>
                  </a:lnTo>
                  <a:lnTo>
                    <a:pt x="37" y="18"/>
                  </a:lnTo>
                  <a:lnTo>
                    <a:pt x="49" y="10"/>
                  </a:lnTo>
                  <a:lnTo>
                    <a:pt x="66" y="4"/>
                  </a:lnTo>
                  <a:lnTo>
                    <a:pt x="74" y="0"/>
                  </a:lnTo>
                  <a:lnTo>
                    <a:pt x="80" y="6"/>
                  </a:lnTo>
                  <a:lnTo>
                    <a:pt x="93" y="43"/>
                  </a:lnTo>
                  <a:lnTo>
                    <a:pt x="105" y="47"/>
                  </a:lnTo>
                  <a:lnTo>
                    <a:pt x="118" y="47"/>
                  </a:lnTo>
                  <a:lnTo>
                    <a:pt x="134" y="66"/>
                  </a:lnTo>
                  <a:lnTo>
                    <a:pt x="155" y="93"/>
                  </a:lnTo>
                  <a:lnTo>
                    <a:pt x="180" y="95"/>
                  </a:lnTo>
                  <a:lnTo>
                    <a:pt x="180" y="111"/>
                  </a:lnTo>
                  <a:lnTo>
                    <a:pt x="190" y="124"/>
                  </a:lnTo>
                  <a:lnTo>
                    <a:pt x="186" y="173"/>
                  </a:lnTo>
                  <a:lnTo>
                    <a:pt x="147" y="159"/>
                  </a:lnTo>
                  <a:lnTo>
                    <a:pt x="120" y="192"/>
                  </a:lnTo>
                  <a:lnTo>
                    <a:pt x="118" y="204"/>
                  </a:lnTo>
                  <a:lnTo>
                    <a:pt x="97" y="204"/>
                  </a:lnTo>
                  <a:lnTo>
                    <a:pt x="91" y="212"/>
                  </a:lnTo>
                  <a:lnTo>
                    <a:pt x="80" y="200"/>
                  </a:lnTo>
                  <a:lnTo>
                    <a:pt x="64" y="198"/>
                  </a:lnTo>
                  <a:lnTo>
                    <a:pt x="49" y="214"/>
                  </a:lnTo>
                  <a:lnTo>
                    <a:pt x="41" y="214"/>
                  </a:lnTo>
                  <a:lnTo>
                    <a:pt x="37" y="192"/>
                  </a:lnTo>
                  <a:lnTo>
                    <a:pt x="33" y="169"/>
                  </a:lnTo>
                  <a:lnTo>
                    <a:pt x="27" y="146"/>
                  </a:lnTo>
                  <a:lnTo>
                    <a:pt x="12" y="130"/>
                  </a:lnTo>
                  <a:lnTo>
                    <a:pt x="0" y="101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2" name="Freeform 10"/>
            <p:cNvSpPr>
              <a:spLocks noChangeArrowheads="1"/>
            </p:cNvSpPr>
            <p:nvPr/>
          </p:nvSpPr>
          <p:spPr bwMode="auto">
            <a:xfrm>
              <a:off x="1422" y="3056"/>
              <a:ext cx="211" cy="255"/>
            </a:xfrm>
            <a:custGeom>
              <a:avLst/>
              <a:gdLst>
                <a:gd name="T0" fmla="*/ 521 w 190"/>
                <a:gd name="T1" fmla="*/ 549 h 262"/>
                <a:gd name="T2" fmla="*/ 418 w 190"/>
                <a:gd name="T3" fmla="*/ 479 h 262"/>
                <a:gd name="T4" fmla="*/ 288 w 190"/>
                <a:gd name="T5" fmla="*/ 356 h 262"/>
                <a:gd name="T6" fmla="*/ 57 w 190"/>
                <a:gd name="T7" fmla="*/ 233 h 262"/>
                <a:gd name="T8" fmla="*/ 36 w 190"/>
                <a:gd name="T9" fmla="*/ 203 h 262"/>
                <a:gd name="T10" fmla="*/ 0 w 190"/>
                <a:gd name="T11" fmla="*/ 175 h 262"/>
                <a:gd name="T12" fmla="*/ 71 w 190"/>
                <a:gd name="T13" fmla="*/ 150 h 262"/>
                <a:gd name="T14" fmla="*/ 81 w 190"/>
                <a:gd name="T15" fmla="*/ 150 h 262"/>
                <a:gd name="T16" fmla="*/ 101 w 190"/>
                <a:gd name="T17" fmla="*/ 156 h 262"/>
                <a:gd name="T18" fmla="*/ 170 w 190"/>
                <a:gd name="T19" fmla="*/ 155 h 262"/>
                <a:gd name="T20" fmla="*/ 228 w 190"/>
                <a:gd name="T21" fmla="*/ 155 h 262"/>
                <a:gd name="T22" fmla="*/ 264 w 190"/>
                <a:gd name="T23" fmla="*/ 125 h 262"/>
                <a:gd name="T24" fmla="*/ 300 w 190"/>
                <a:gd name="T25" fmla="*/ 112 h 262"/>
                <a:gd name="T26" fmla="*/ 521 w 190"/>
                <a:gd name="T27" fmla="*/ 25 h 262"/>
                <a:gd name="T28" fmla="*/ 521 w 190"/>
                <a:gd name="T29" fmla="*/ 2 h 262"/>
                <a:gd name="T30" fmla="*/ 521 w 190"/>
                <a:gd name="T31" fmla="*/ 0 h 262"/>
                <a:gd name="T32" fmla="*/ 583 w 190"/>
                <a:gd name="T33" fmla="*/ 17 h 262"/>
                <a:gd name="T34" fmla="*/ 780 w 190"/>
                <a:gd name="T35" fmla="*/ 49 h 262"/>
                <a:gd name="T36" fmla="*/ 871 w 190"/>
                <a:gd name="T37" fmla="*/ 85 h 262"/>
                <a:gd name="T38" fmla="*/ 984 w 190"/>
                <a:gd name="T39" fmla="*/ 88 h 262"/>
                <a:gd name="T40" fmla="*/ 1003 w 190"/>
                <a:gd name="T41" fmla="*/ 100 h 262"/>
                <a:gd name="T42" fmla="*/ 972 w 190"/>
                <a:gd name="T43" fmla="*/ 140 h 262"/>
                <a:gd name="T44" fmla="*/ 1022 w 190"/>
                <a:gd name="T45" fmla="*/ 140 h 262"/>
                <a:gd name="T46" fmla="*/ 1003 w 190"/>
                <a:gd name="T47" fmla="*/ 155 h 262"/>
                <a:gd name="T48" fmla="*/ 972 w 190"/>
                <a:gd name="T49" fmla="*/ 155 h 262"/>
                <a:gd name="T50" fmla="*/ 916 w 190"/>
                <a:gd name="T51" fmla="*/ 155 h 262"/>
                <a:gd name="T52" fmla="*/ 770 w 190"/>
                <a:gd name="T53" fmla="*/ 194 h 262"/>
                <a:gd name="T54" fmla="*/ 732 w 190"/>
                <a:gd name="T55" fmla="*/ 225 h 262"/>
                <a:gd name="T56" fmla="*/ 714 w 190"/>
                <a:gd name="T57" fmla="*/ 293 h 262"/>
                <a:gd name="T58" fmla="*/ 729 w 190"/>
                <a:gd name="T59" fmla="*/ 322 h 262"/>
                <a:gd name="T60" fmla="*/ 793 w 190"/>
                <a:gd name="T61" fmla="*/ 326 h 262"/>
                <a:gd name="T62" fmla="*/ 826 w 190"/>
                <a:gd name="T63" fmla="*/ 331 h 262"/>
                <a:gd name="T64" fmla="*/ 871 w 190"/>
                <a:gd name="T65" fmla="*/ 339 h 262"/>
                <a:gd name="T66" fmla="*/ 957 w 190"/>
                <a:gd name="T67" fmla="*/ 310 h 262"/>
                <a:gd name="T68" fmla="*/ 957 w 190"/>
                <a:gd name="T69" fmla="*/ 374 h 262"/>
                <a:gd name="T70" fmla="*/ 999 w 190"/>
                <a:gd name="T71" fmla="*/ 386 h 262"/>
                <a:gd name="T72" fmla="*/ 1041 w 190"/>
                <a:gd name="T73" fmla="*/ 386 h 262"/>
                <a:gd name="T74" fmla="*/ 1105 w 190"/>
                <a:gd name="T75" fmla="*/ 427 h 262"/>
                <a:gd name="T76" fmla="*/ 1105 w 190"/>
                <a:gd name="T77" fmla="*/ 448 h 262"/>
                <a:gd name="T78" fmla="*/ 1098 w 190"/>
                <a:gd name="T79" fmla="*/ 503 h 262"/>
                <a:gd name="T80" fmla="*/ 1098 w 190"/>
                <a:gd name="T81" fmla="*/ 536 h 262"/>
                <a:gd name="T82" fmla="*/ 957 w 190"/>
                <a:gd name="T83" fmla="*/ 566 h 262"/>
                <a:gd name="T84" fmla="*/ 810 w 190"/>
                <a:gd name="T85" fmla="*/ 594 h 262"/>
                <a:gd name="T86" fmla="*/ 740 w 190"/>
                <a:gd name="T87" fmla="*/ 594 h 262"/>
                <a:gd name="T88" fmla="*/ 583 w 190"/>
                <a:gd name="T89" fmla="*/ 557 h 262"/>
                <a:gd name="T90" fmla="*/ 521 w 190"/>
                <a:gd name="T91" fmla="*/ 549 h 26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90"/>
                <a:gd name="T139" fmla="*/ 0 h 262"/>
                <a:gd name="T140" fmla="*/ 190 w 190"/>
                <a:gd name="T141" fmla="*/ 262 h 26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90" h="262">
                  <a:moveTo>
                    <a:pt x="89" y="242"/>
                  </a:moveTo>
                  <a:lnTo>
                    <a:pt x="72" y="211"/>
                  </a:lnTo>
                  <a:lnTo>
                    <a:pt x="49" y="157"/>
                  </a:lnTo>
                  <a:lnTo>
                    <a:pt x="10" y="103"/>
                  </a:lnTo>
                  <a:lnTo>
                    <a:pt x="6" y="89"/>
                  </a:lnTo>
                  <a:lnTo>
                    <a:pt x="0" y="78"/>
                  </a:lnTo>
                  <a:lnTo>
                    <a:pt x="12" y="66"/>
                  </a:lnTo>
                  <a:lnTo>
                    <a:pt x="14" y="66"/>
                  </a:lnTo>
                  <a:lnTo>
                    <a:pt x="18" y="70"/>
                  </a:lnTo>
                  <a:lnTo>
                    <a:pt x="29" y="68"/>
                  </a:lnTo>
                  <a:lnTo>
                    <a:pt x="39" y="68"/>
                  </a:lnTo>
                  <a:lnTo>
                    <a:pt x="45" y="56"/>
                  </a:lnTo>
                  <a:lnTo>
                    <a:pt x="51" y="49"/>
                  </a:lnTo>
                  <a:lnTo>
                    <a:pt x="89" y="12"/>
                  </a:lnTo>
                  <a:lnTo>
                    <a:pt x="89" y="2"/>
                  </a:lnTo>
                  <a:lnTo>
                    <a:pt x="89" y="0"/>
                  </a:lnTo>
                  <a:lnTo>
                    <a:pt x="101" y="6"/>
                  </a:lnTo>
                  <a:lnTo>
                    <a:pt x="134" y="21"/>
                  </a:lnTo>
                  <a:lnTo>
                    <a:pt x="150" y="37"/>
                  </a:lnTo>
                  <a:lnTo>
                    <a:pt x="169" y="39"/>
                  </a:lnTo>
                  <a:lnTo>
                    <a:pt x="173" y="45"/>
                  </a:lnTo>
                  <a:lnTo>
                    <a:pt x="167" y="62"/>
                  </a:lnTo>
                  <a:lnTo>
                    <a:pt x="175" y="62"/>
                  </a:lnTo>
                  <a:lnTo>
                    <a:pt x="173" y="68"/>
                  </a:lnTo>
                  <a:lnTo>
                    <a:pt x="167" y="68"/>
                  </a:lnTo>
                  <a:lnTo>
                    <a:pt x="157" y="68"/>
                  </a:lnTo>
                  <a:lnTo>
                    <a:pt x="132" y="85"/>
                  </a:lnTo>
                  <a:lnTo>
                    <a:pt x="126" y="99"/>
                  </a:lnTo>
                  <a:lnTo>
                    <a:pt x="122" y="130"/>
                  </a:lnTo>
                  <a:lnTo>
                    <a:pt x="124" y="142"/>
                  </a:lnTo>
                  <a:lnTo>
                    <a:pt x="136" y="144"/>
                  </a:lnTo>
                  <a:lnTo>
                    <a:pt x="142" y="147"/>
                  </a:lnTo>
                  <a:lnTo>
                    <a:pt x="150" y="149"/>
                  </a:lnTo>
                  <a:lnTo>
                    <a:pt x="165" y="138"/>
                  </a:lnTo>
                  <a:lnTo>
                    <a:pt x="165" y="165"/>
                  </a:lnTo>
                  <a:lnTo>
                    <a:pt x="171" y="171"/>
                  </a:lnTo>
                  <a:lnTo>
                    <a:pt x="179" y="171"/>
                  </a:lnTo>
                  <a:lnTo>
                    <a:pt x="190" y="188"/>
                  </a:lnTo>
                  <a:lnTo>
                    <a:pt x="190" y="198"/>
                  </a:lnTo>
                  <a:lnTo>
                    <a:pt x="188" y="223"/>
                  </a:lnTo>
                  <a:lnTo>
                    <a:pt x="188" y="237"/>
                  </a:lnTo>
                  <a:lnTo>
                    <a:pt x="165" y="250"/>
                  </a:lnTo>
                  <a:lnTo>
                    <a:pt x="138" y="262"/>
                  </a:lnTo>
                  <a:lnTo>
                    <a:pt x="128" y="262"/>
                  </a:lnTo>
                  <a:lnTo>
                    <a:pt x="101" y="246"/>
                  </a:lnTo>
                  <a:lnTo>
                    <a:pt x="89" y="242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3" name="Freeform 11"/>
            <p:cNvSpPr>
              <a:spLocks noChangeArrowheads="1"/>
            </p:cNvSpPr>
            <p:nvPr/>
          </p:nvSpPr>
          <p:spPr bwMode="auto">
            <a:xfrm>
              <a:off x="1573" y="2865"/>
              <a:ext cx="208" cy="179"/>
            </a:xfrm>
            <a:custGeom>
              <a:avLst/>
              <a:gdLst>
                <a:gd name="T0" fmla="*/ 1032 w 188"/>
                <a:gd name="T1" fmla="*/ 137 h 184"/>
                <a:gd name="T2" fmla="*/ 990 w 188"/>
                <a:gd name="T3" fmla="*/ 120 h 184"/>
                <a:gd name="T4" fmla="*/ 936 w 188"/>
                <a:gd name="T5" fmla="*/ 103 h 184"/>
                <a:gd name="T6" fmla="*/ 841 w 188"/>
                <a:gd name="T7" fmla="*/ 85 h 184"/>
                <a:gd name="T8" fmla="*/ 762 w 188"/>
                <a:gd name="T9" fmla="*/ 55 h 184"/>
                <a:gd name="T10" fmla="*/ 625 w 188"/>
                <a:gd name="T11" fmla="*/ 65 h 184"/>
                <a:gd name="T12" fmla="*/ 462 w 188"/>
                <a:gd name="T13" fmla="*/ 78 h 184"/>
                <a:gd name="T14" fmla="*/ 367 w 188"/>
                <a:gd name="T15" fmla="*/ 48 h 184"/>
                <a:gd name="T16" fmla="*/ 291 w 188"/>
                <a:gd name="T17" fmla="*/ 17 h 184"/>
                <a:gd name="T18" fmla="*/ 245 w 188"/>
                <a:gd name="T19" fmla="*/ 2 h 184"/>
                <a:gd name="T20" fmla="*/ 245 w 188"/>
                <a:gd name="T21" fmla="*/ 0 h 184"/>
                <a:gd name="T22" fmla="*/ 238 w 188"/>
                <a:gd name="T23" fmla="*/ 2 h 184"/>
                <a:gd name="T24" fmla="*/ 238 w 188"/>
                <a:gd name="T25" fmla="*/ 4 h 184"/>
                <a:gd name="T26" fmla="*/ 221 w 188"/>
                <a:gd name="T27" fmla="*/ 18 h 184"/>
                <a:gd name="T28" fmla="*/ 198 w 188"/>
                <a:gd name="T29" fmla="*/ 20 h 184"/>
                <a:gd name="T30" fmla="*/ 215 w 188"/>
                <a:gd name="T31" fmla="*/ 37 h 184"/>
                <a:gd name="T32" fmla="*/ 193 w 188"/>
                <a:gd name="T33" fmla="*/ 48 h 184"/>
                <a:gd name="T34" fmla="*/ 193 w 188"/>
                <a:gd name="T35" fmla="*/ 32 h 184"/>
                <a:gd name="T36" fmla="*/ 193 w 188"/>
                <a:gd name="T37" fmla="*/ 20 h 184"/>
                <a:gd name="T38" fmla="*/ 177 w 188"/>
                <a:gd name="T39" fmla="*/ 18 h 184"/>
                <a:gd name="T40" fmla="*/ 193 w 188"/>
                <a:gd name="T41" fmla="*/ 4 h 184"/>
                <a:gd name="T42" fmla="*/ 101 w 188"/>
                <a:gd name="T43" fmla="*/ 37 h 184"/>
                <a:gd name="T44" fmla="*/ 0 w 188"/>
                <a:gd name="T45" fmla="*/ 72 h 184"/>
                <a:gd name="T46" fmla="*/ 0 w 188"/>
                <a:gd name="T47" fmla="*/ 111 h 184"/>
                <a:gd name="T48" fmla="*/ 2 w 188"/>
                <a:gd name="T49" fmla="*/ 139 h 184"/>
                <a:gd name="T50" fmla="*/ 53 w 188"/>
                <a:gd name="T51" fmla="*/ 207 h 184"/>
                <a:gd name="T52" fmla="*/ 264 w 188"/>
                <a:gd name="T53" fmla="*/ 216 h 184"/>
                <a:gd name="T54" fmla="*/ 273 w 188"/>
                <a:gd name="T55" fmla="*/ 233 h 184"/>
                <a:gd name="T56" fmla="*/ 344 w 188"/>
                <a:gd name="T57" fmla="*/ 233 h 184"/>
                <a:gd name="T58" fmla="*/ 383 w 188"/>
                <a:gd name="T59" fmla="*/ 242 h 184"/>
                <a:gd name="T60" fmla="*/ 367 w 188"/>
                <a:gd name="T61" fmla="*/ 317 h 184"/>
                <a:gd name="T62" fmla="*/ 393 w 188"/>
                <a:gd name="T63" fmla="*/ 320 h 184"/>
                <a:gd name="T64" fmla="*/ 344 w 188"/>
                <a:gd name="T65" fmla="*/ 338 h 184"/>
                <a:gd name="T66" fmla="*/ 393 w 188"/>
                <a:gd name="T67" fmla="*/ 399 h 184"/>
                <a:gd name="T68" fmla="*/ 462 w 188"/>
                <a:gd name="T69" fmla="*/ 404 h 184"/>
                <a:gd name="T70" fmla="*/ 575 w 188"/>
                <a:gd name="T71" fmla="*/ 422 h 184"/>
                <a:gd name="T72" fmla="*/ 679 w 188"/>
                <a:gd name="T73" fmla="*/ 369 h 184"/>
                <a:gd name="T74" fmla="*/ 721 w 188"/>
                <a:gd name="T75" fmla="*/ 358 h 184"/>
                <a:gd name="T76" fmla="*/ 721 w 188"/>
                <a:gd name="T77" fmla="*/ 338 h 184"/>
                <a:gd name="T78" fmla="*/ 666 w 188"/>
                <a:gd name="T79" fmla="*/ 328 h 184"/>
                <a:gd name="T80" fmla="*/ 625 w 188"/>
                <a:gd name="T81" fmla="*/ 302 h 184"/>
                <a:gd name="T82" fmla="*/ 613 w 188"/>
                <a:gd name="T83" fmla="*/ 302 h 184"/>
                <a:gd name="T84" fmla="*/ 613 w 188"/>
                <a:gd name="T85" fmla="*/ 288 h 184"/>
                <a:gd name="T86" fmla="*/ 679 w 188"/>
                <a:gd name="T87" fmla="*/ 295 h 184"/>
                <a:gd name="T88" fmla="*/ 743 w 188"/>
                <a:gd name="T89" fmla="*/ 302 h 184"/>
                <a:gd name="T90" fmla="*/ 757 w 188"/>
                <a:gd name="T91" fmla="*/ 317 h 184"/>
                <a:gd name="T92" fmla="*/ 841 w 188"/>
                <a:gd name="T93" fmla="*/ 317 h 184"/>
                <a:gd name="T94" fmla="*/ 846 w 188"/>
                <a:gd name="T95" fmla="*/ 302 h 184"/>
                <a:gd name="T96" fmla="*/ 895 w 188"/>
                <a:gd name="T97" fmla="*/ 291 h 184"/>
                <a:gd name="T98" fmla="*/ 969 w 188"/>
                <a:gd name="T99" fmla="*/ 284 h 184"/>
                <a:gd name="T100" fmla="*/ 916 w 188"/>
                <a:gd name="T101" fmla="*/ 241 h 184"/>
                <a:gd name="T102" fmla="*/ 916 w 188"/>
                <a:gd name="T103" fmla="*/ 187 h 184"/>
                <a:gd name="T104" fmla="*/ 971 w 188"/>
                <a:gd name="T105" fmla="*/ 184 h 184"/>
                <a:gd name="T106" fmla="*/ 969 w 188"/>
                <a:gd name="T107" fmla="*/ 154 h 184"/>
                <a:gd name="T108" fmla="*/ 1032 w 188"/>
                <a:gd name="T109" fmla="*/ 137 h 18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8"/>
                <a:gd name="T166" fmla="*/ 0 h 184"/>
                <a:gd name="T167" fmla="*/ 188 w 188"/>
                <a:gd name="T168" fmla="*/ 184 h 18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8" h="184">
                  <a:moveTo>
                    <a:pt x="188" y="60"/>
                  </a:moveTo>
                  <a:lnTo>
                    <a:pt x="180" y="53"/>
                  </a:lnTo>
                  <a:lnTo>
                    <a:pt x="171" y="45"/>
                  </a:lnTo>
                  <a:lnTo>
                    <a:pt x="153" y="37"/>
                  </a:lnTo>
                  <a:lnTo>
                    <a:pt x="140" y="25"/>
                  </a:lnTo>
                  <a:lnTo>
                    <a:pt x="114" y="29"/>
                  </a:lnTo>
                  <a:lnTo>
                    <a:pt x="85" y="33"/>
                  </a:lnTo>
                  <a:lnTo>
                    <a:pt x="66" y="20"/>
                  </a:lnTo>
                  <a:lnTo>
                    <a:pt x="52" y="6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43" y="2"/>
                  </a:lnTo>
                  <a:lnTo>
                    <a:pt x="43" y="4"/>
                  </a:lnTo>
                  <a:lnTo>
                    <a:pt x="41" y="8"/>
                  </a:lnTo>
                  <a:lnTo>
                    <a:pt x="37" y="10"/>
                  </a:lnTo>
                  <a:lnTo>
                    <a:pt x="39" y="16"/>
                  </a:lnTo>
                  <a:lnTo>
                    <a:pt x="35" y="20"/>
                  </a:lnTo>
                  <a:lnTo>
                    <a:pt x="35" y="14"/>
                  </a:lnTo>
                  <a:lnTo>
                    <a:pt x="35" y="10"/>
                  </a:lnTo>
                  <a:lnTo>
                    <a:pt x="33" y="8"/>
                  </a:lnTo>
                  <a:lnTo>
                    <a:pt x="35" y="4"/>
                  </a:lnTo>
                  <a:lnTo>
                    <a:pt x="19" y="16"/>
                  </a:lnTo>
                  <a:lnTo>
                    <a:pt x="0" y="31"/>
                  </a:lnTo>
                  <a:lnTo>
                    <a:pt x="0" y="49"/>
                  </a:lnTo>
                  <a:lnTo>
                    <a:pt x="2" y="62"/>
                  </a:lnTo>
                  <a:lnTo>
                    <a:pt x="10" y="91"/>
                  </a:lnTo>
                  <a:lnTo>
                    <a:pt x="47" y="95"/>
                  </a:lnTo>
                  <a:lnTo>
                    <a:pt x="50" y="103"/>
                  </a:lnTo>
                  <a:lnTo>
                    <a:pt x="64" y="103"/>
                  </a:lnTo>
                  <a:lnTo>
                    <a:pt x="70" y="107"/>
                  </a:lnTo>
                  <a:lnTo>
                    <a:pt x="66" y="138"/>
                  </a:lnTo>
                  <a:lnTo>
                    <a:pt x="72" y="140"/>
                  </a:lnTo>
                  <a:lnTo>
                    <a:pt x="64" y="148"/>
                  </a:lnTo>
                  <a:lnTo>
                    <a:pt x="72" y="175"/>
                  </a:lnTo>
                  <a:lnTo>
                    <a:pt x="85" y="177"/>
                  </a:lnTo>
                  <a:lnTo>
                    <a:pt x="105" y="184"/>
                  </a:lnTo>
                  <a:lnTo>
                    <a:pt x="124" y="163"/>
                  </a:lnTo>
                  <a:lnTo>
                    <a:pt x="132" y="157"/>
                  </a:lnTo>
                  <a:lnTo>
                    <a:pt x="132" y="148"/>
                  </a:lnTo>
                  <a:lnTo>
                    <a:pt x="120" y="144"/>
                  </a:lnTo>
                  <a:lnTo>
                    <a:pt x="114" y="132"/>
                  </a:lnTo>
                  <a:lnTo>
                    <a:pt x="112" y="132"/>
                  </a:lnTo>
                  <a:lnTo>
                    <a:pt x="112" y="126"/>
                  </a:lnTo>
                  <a:lnTo>
                    <a:pt x="124" y="130"/>
                  </a:lnTo>
                  <a:lnTo>
                    <a:pt x="134" y="132"/>
                  </a:lnTo>
                  <a:lnTo>
                    <a:pt x="138" y="138"/>
                  </a:lnTo>
                  <a:lnTo>
                    <a:pt x="153" y="138"/>
                  </a:lnTo>
                  <a:lnTo>
                    <a:pt x="155" y="132"/>
                  </a:lnTo>
                  <a:lnTo>
                    <a:pt x="163" y="128"/>
                  </a:lnTo>
                  <a:lnTo>
                    <a:pt x="176" y="124"/>
                  </a:lnTo>
                  <a:lnTo>
                    <a:pt x="167" y="105"/>
                  </a:lnTo>
                  <a:lnTo>
                    <a:pt x="167" y="82"/>
                  </a:lnTo>
                  <a:lnTo>
                    <a:pt x="178" y="80"/>
                  </a:lnTo>
                  <a:lnTo>
                    <a:pt x="176" y="68"/>
                  </a:lnTo>
                  <a:lnTo>
                    <a:pt x="188" y="6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4" name="Freeform 12"/>
            <p:cNvSpPr>
              <a:spLocks noChangeArrowheads="1"/>
            </p:cNvSpPr>
            <p:nvPr/>
          </p:nvSpPr>
          <p:spPr bwMode="auto">
            <a:xfrm>
              <a:off x="1760" y="2924"/>
              <a:ext cx="58" cy="92"/>
            </a:xfrm>
            <a:custGeom>
              <a:avLst/>
              <a:gdLst>
                <a:gd name="T0" fmla="*/ 229 w 54"/>
                <a:gd name="T1" fmla="*/ 77 h 95"/>
                <a:gd name="T2" fmla="*/ 89 w 54"/>
                <a:gd name="T3" fmla="*/ 0 h 95"/>
                <a:gd name="T4" fmla="*/ 37 w 54"/>
                <a:gd name="T5" fmla="*/ 16 h 95"/>
                <a:gd name="T6" fmla="*/ 44 w 54"/>
                <a:gd name="T7" fmla="*/ 46 h 95"/>
                <a:gd name="T8" fmla="*/ 0 w 54"/>
                <a:gd name="T9" fmla="*/ 52 h 95"/>
                <a:gd name="T10" fmla="*/ 0 w 54"/>
                <a:gd name="T11" fmla="*/ 104 h 95"/>
                <a:gd name="T12" fmla="*/ 37 w 54"/>
                <a:gd name="T13" fmla="*/ 148 h 95"/>
                <a:gd name="T14" fmla="*/ 54 w 54"/>
                <a:gd name="T15" fmla="*/ 148 h 95"/>
                <a:gd name="T16" fmla="*/ 72 w 54"/>
                <a:gd name="T17" fmla="*/ 179 h 95"/>
                <a:gd name="T18" fmla="*/ 72 w 54"/>
                <a:gd name="T19" fmla="*/ 223 h 95"/>
                <a:gd name="T20" fmla="*/ 105 w 54"/>
                <a:gd name="T21" fmla="*/ 216 h 95"/>
                <a:gd name="T22" fmla="*/ 115 w 54"/>
                <a:gd name="T23" fmla="*/ 216 h 95"/>
                <a:gd name="T24" fmla="*/ 161 w 54"/>
                <a:gd name="T25" fmla="*/ 211 h 95"/>
                <a:gd name="T26" fmla="*/ 180 w 54"/>
                <a:gd name="T27" fmla="*/ 206 h 95"/>
                <a:gd name="T28" fmla="*/ 203 w 54"/>
                <a:gd name="T29" fmla="*/ 211 h 95"/>
                <a:gd name="T30" fmla="*/ 180 w 54"/>
                <a:gd name="T31" fmla="*/ 185 h 95"/>
                <a:gd name="T32" fmla="*/ 166 w 54"/>
                <a:gd name="T33" fmla="*/ 164 h 95"/>
                <a:gd name="T34" fmla="*/ 161 w 54"/>
                <a:gd name="T35" fmla="*/ 160 h 95"/>
                <a:gd name="T36" fmla="*/ 149 w 54"/>
                <a:gd name="T37" fmla="*/ 104 h 95"/>
                <a:gd name="T38" fmla="*/ 166 w 54"/>
                <a:gd name="T39" fmla="*/ 104 h 95"/>
                <a:gd name="T40" fmla="*/ 199 w 54"/>
                <a:gd name="T41" fmla="*/ 101 h 95"/>
                <a:gd name="T42" fmla="*/ 218 w 54"/>
                <a:gd name="T43" fmla="*/ 80 h 95"/>
                <a:gd name="T44" fmla="*/ 229 w 54"/>
                <a:gd name="T45" fmla="*/ 77 h 9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4"/>
                <a:gd name="T70" fmla="*/ 0 h 95"/>
                <a:gd name="T71" fmla="*/ 54 w 54"/>
                <a:gd name="T72" fmla="*/ 95 h 9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4" h="95">
                  <a:moveTo>
                    <a:pt x="54" y="33"/>
                  </a:moveTo>
                  <a:lnTo>
                    <a:pt x="21" y="0"/>
                  </a:lnTo>
                  <a:lnTo>
                    <a:pt x="9" y="8"/>
                  </a:lnTo>
                  <a:lnTo>
                    <a:pt x="11" y="20"/>
                  </a:lnTo>
                  <a:lnTo>
                    <a:pt x="0" y="22"/>
                  </a:lnTo>
                  <a:lnTo>
                    <a:pt x="0" y="45"/>
                  </a:lnTo>
                  <a:lnTo>
                    <a:pt x="9" y="64"/>
                  </a:lnTo>
                  <a:lnTo>
                    <a:pt x="13" y="64"/>
                  </a:lnTo>
                  <a:lnTo>
                    <a:pt x="17" y="76"/>
                  </a:lnTo>
                  <a:lnTo>
                    <a:pt x="17" y="95"/>
                  </a:lnTo>
                  <a:lnTo>
                    <a:pt x="25" y="93"/>
                  </a:lnTo>
                  <a:lnTo>
                    <a:pt x="27" y="93"/>
                  </a:lnTo>
                  <a:lnTo>
                    <a:pt x="38" y="91"/>
                  </a:lnTo>
                  <a:lnTo>
                    <a:pt x="42" y="88"/>
                  </a:lnTo>
                  <a:lnTo>
                    <a:pt x="48" y="91"/>
                  </a:lnTo>
                  <a:lnTo>
                    <a:pt x="42" y="80"/>
                  </a:lnTo>
                  <a:lnTo>
                    <a:pt x="40" y="70"/>
                  </a:lnTo>
                  <a:lnTo>
                    <a:pt x="38" y="68"/>
                  </a:lnTo>
                  <a:lnTo>
                    <a:pt x="35" y="45"/>
                  </a:lnTo>
                  <a:lnTo>
                    <a:pt x="40" y="45"/>
                  </a:lnTo>
                  <a:lnTo>
                    <a:pt x="46" y="43"/>
                  </a:lnTo>
                  <a:lnTo>
                    <a:pt x="50" y="35"/>
                  </a:lnTo>
                  <a:lnTo>
                    <a:pt x="54" y="33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5" name="Freeform 13"/>
            <p:cNvSpPr>
              <a:spLocks noChangeArrowheads="1"/>
            </p:cNvSpPr>
            <p:nvPr/>
          </p:nvSpPr>
          <p:spPr bwMode="auto">
            <a:xfrm>
              <a:off x="1798" y="2956"/>
              <a:ext cx="51" cy="56"/>
            </a:xfrm>
            <a:custGeom>
              <a:avLst/>
              <a:gdLst>
                <a:gd name="T0" fmla="*/ 139 w 46"/>
                <a:gd name="T1" fmla="*/ 0 h 58"/>
                <a:gd name="T2" fmla="*/ 338 w 46"/>
                <a:gd name="T3" fmla="*/ 18 h 58"/>
                <a:gd name="T4" fmla="*/ 338 w 46"/>
                <a:gd name="T5" fmla="*/ 36 h 58"/>
                <a:gd name="T6" fmla="*/ 284 w 46"/>
                <a:gd name="T7" fmla="*/ 54 h 58"/>
                <a:gd name="T8" fmla="*/ 292 w 46"/>
                <a:gd name="T9" fmla="*/ 77 h 58"/>
                <a:gd name="T10" fmla="*/ 326 w 46"/>
                <a:gd name="T11" fmla="*/ 97 h 58"/>
                <a:gd name="T12" fmla="*/ 292 w 46"/>
                <a:gd name="T13" fmla="*/ 124 h 58"/>
                <a:gd name="T14" fmla="*/ 284 w 46"/>
                <a:gd name="T15" fmla="*/ 131 h 58"/>
                <a:gd name="T16" fmla="*/ 223 w 46"/>
                <a:gd name="T17" fmla="*/ 126 h 58"/>
                <a:gd name="T18" fmla="*/ 192 w 46"/>
                <a:gd name="T19" fmla="*/ 131 h 58"/>
                <a:gd name="T20" fmla="*/ 139 w 46"/>
                <a:gd name="T21" fmla="*/ 131 h 58"/>
                <a:gd name="T22" fmla="*/ 127 w 46"/>
                <a:gd name="T23" fmla="*/ 140 h 58"/>
                <a:gd name="T24" fmla="*/ 139 w 46"/>
                <a:gd name="T25" fmla="*/ 144 h 58"/>
                <a:gd name="T26" fmla="*/ 98 w 46"/>
                <a:gd name="T27" fmla="*/ 144 h 58"/>
                <a:gd name="T28" fmla="*/ 50 w 46"/>
                <a:gd name="T29" fmla="*/ 116 h 58"/>
                <a:gd name="T30" fmla="*/ 37 w 46"/>
                <a:gd name="T31" fmla="*/ 95 h 58"/>
                <a:gd name="T32" fmla="*/ 3 w 46"/>
                <a:gd name="T33" fmla="*/ 88 h 58"/>
                <a:gd name="T34" fmla="*/ 0 w 46"/>
                <a:gd name="T35" fmla="*/ 32 h 58"/>
                <a:gd name="T36" fmla="*/ 37 w 46"/>
                <a:gd name="T37" fmla="*/ 32 h 58"/>
                <a:gd name="T38" fmla="*/ 83 w 46"/>
                <a:gd name="T39" fmla="*/ 25 h 58"/>
                <a:gd name="T40" fmla="*/ 112 w 46"/>
                <a:gd name="T41" fmla="*/ 2 h 58"/>
                <a:gd name="T42" fmla="*/ 139 w 46"/>
                <a:gd name="T43" fmla="*/ 0 h 5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6"/>
                <a:gd name="T67" fmla="*/ 0 h 58"/>
                <a:gd name="T68" fmla="*/ 46 w 46"/>
                <a:gd name="T69" fmla="*/ 58 h 5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6" h="58">
                  <a:moveTo>
                    <a:pt x="19" y="0"/>
                  </a:moveTo>
                  <a:lnTo>
                    <a:pt x="46" y="8"/>
                  </a:lnTo>
                  <a:lnTo>
                    <a:pt x="46" y="14"/>
                  </a:lnTo>
                  <a:lnTo>
                    <a:pt x="38" y="22"/>
                  </a:lnTo>
                  <a:lnTo>
                    <a:pt x="40" y="31"/>
                  </a:lnTo>
                  <a:lnTo>
                    <a:pt x="44" y="39"/>
                  </a:lnTo>
                  <a:lnTo>
                    <a:pt x="40" y="49"/>
                  </a:lnTo>
                  <a:lnTo>
                    <a:pt x="38" y="53"/>
                  </a:lnTo>
                  <a:lnTo>
                    <a:pt x="31" y="51"/>
                  </a:lnTo>
                  <a:lnTo>
                    <a:pt x="27" y="53"/>
                  </a:lnTo>
                  <a:lnTo>
                    <a:pt x="19" y="53"/>
                  </a:lnTo>
                  <a:lnTo>
                    <a:pt x="17" y="55"/>
                  </a:lnTo>
                  <a:lnTo>
                    <a:pt x="19" y="58"/>
                  </a:lnTo>
                  <a:lnTo>
                    <a:pt x="13" y="58"/>
                  </a:lnTo>
                  <a:lnTo>
                    <a:pt x="7" y="47"/>
                  </a:lnTo>
                  <a:lnTo>
                    <a:pt x="5" y="37"/>
                  </a:lnTo>
                  <a:lnTo>
                    <a:pt x="3" y="35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11" y="10"/>
                  </a:lnTo>
                  <a:lnTo>
                    <a:pt x="15" y="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6" name="Freeform 14"/>
            <p:cNvSpPr>
              <a:spLocks noChangeArrowheads="1"/>
            </p:cNvSpPr>
            <p:nvPr/>
          </p:nvSpPr>
          <p:spPr bwMode="auto">
            <a:xfrm>
              <a:off x="1842" y="2964"/>
              <a:ext cx="53" cy="43"/>
            </a:xfrm>
            <a:custGeom>
              <a:avLst/>
              <a:gdLst>
                <a:gd name="T0" fmla="*/ 244 w 49"/>
                <a:gd name="T1" fmla="*/ 44 h 45"/>
                <a:gd name="T2" fmla="*/ 161 w 49"/>
                <a:gd name="T3" fmla="*/ 22 h 45"/>
                <a:gd name="T4" fmla="*/ 37 w 49"/>
                <a:gd name="T5" fmla="*/ 0 h 45"/>
                <a:gd name="T6" fmla="*/ 37 w 49"/>
                <a:gd name="T7" fmla="*/ 2 h 45"/>
                <a:gd name="T8" fmla="*/ 37 w 49"/>
                <a:gd name="T9" fmla="*/ 11 h 45"/>
                <a:gd name="T10" fmla="*/ 0 w 49"/>
                <a:gd name="T11" fmla="*/ 30 h 45"/>
                <a:gd name="T12" fmla="*/ 2 w 49"/>
                <a:gd name="T13" fmla="*/ 50 h 45"/>
                <a:gd name="T14" fmla="*/ 29 w 49"/>
                <a:gd name="T15" fmla="*/ 70 h 45"/>
                <a:gd name="T16" fmla="*/ 2 w 49"/>
                <a:gd name="T17" fmla="*/ 91 h 45"/>
                <a:gd name="T18" fmla="*/ 0 w 49"/>
                <a:gd name="T19" fmla="*/ 103 h 45"/>
                <a:gd name="T20" fmla="*/ 29 w 49"/>
                <a:gd name="T21" fmla="*/ 103 h 45"/>
                <a:gd name="T22" fmla="*/ 59 w 49"/>
                <a:gd name="T23" fmla="*/ 97 h 45"/>
                <a:gd name="T24" fmla="*/ 77 w 49"/>
                <a:gd name="T25" fmla="*/ 97 h 45"/>
                <a:gd name="T26" fmla="*/ 106 w 49"/>
                <a:gd name="T27" fmla="*/ 103 h 45"/>
                <a:gd name="T28" fmla="*/ 131 w 49"/>
                <a:gd name="T29" fmla="*/ 103 h 45"/>
                <a:gd name="T30" fmla="*/ 154 w 49"/>
                <a:gd name="T31" fmla="*/ 97 h 45"/>
                <a:gd name="T32" fmla="*/ 181 w 49"/>
                <a:gd name="T33" fmla="*/ 70 h 45"/>
                <a:gd name="T34" fmla="*/ 209 w 49"/>
                <a:gd name="T35" fmla="*/ 55 h 45"/>
                <a:gd name="T36" fmla="*/ 244 w 49"/>
                <a:gd name="T37" fmla="*/ 44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9"/>
                <a:gd name="T58" fmla="*/ 0 h 45"/>
                <a:gd name="T59" fmla="*/ 49 w 49"/>
                <a:gd name="T60" fmla="*/ 45 h 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9" h="45">
                  <a:moveTo>
                    <a:pt x="49" y="19"/>
                  </a:moveTo>
                  <a:lnTo>
                    <a:pt x="33" y="1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6"/>
                  </a:lnTo>
                  <a:lnTo>
                    <a:pt x="0" y="14"/>
                  </a:lnTo>
                  <a:lnTo>
                    <a:pt x="2" y="23"/>
                  </a:lnTo>
                  <a:lnTo>
                    <a:pt x="6" y="31"/>
                  </a:lnTo>
                  <a:lnTo>
                    <a:pt x="2" y="41"/>
                  </a:lnTo>
                  <a:lnTo>
                    <a:pt x="0" y="45"/>
                  </a:lnTo>
                  <a:lnTo>
                    <a:pt x="6" y="45"/>
                  </a:lnTo>
                  <a:lnTo>
                    <a:pt x="12" y="43"/>
                  </a:lnTo>
                  <a:lnTo>
                    <a:pt x="16" y="43"/>
                  </a:lnTo>
                  <a:lnTo>
                    <a:pt x="22" y="45"/>
                  </a:lnTo>
                  <a:lnTo>
                    <a:pt x="27" y="45"/>
                  </a:lnTo>
                  <a:lnTo>
                    <a:pt x="31" y="43"/>
                  </a:lnTo>
                  <a:lnTo>
                    <a:pt x="37" y="31"/>
                  </a:lnTo>
                  <a:lnTo>
                    <a:pt x="43" y="25"/>
                  </a:lnTo>
                  <a:lnTo>
                    <a:pt x="49" y="19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7" name="Freeform 15"/>
            <p:cNvSpPr>
              <a:spLocks noChangeArrowheads="1"/>
            </p:cNvSpPr>
            <p:nvPr/>
          </p:nvSpPr>
          <p:spPr bwMode="auto">
            <a:xfrm>
              <a:off x="1474" y="2862"/>
              <a:ext cx="177" cy="252"/>
            </a:xfrm>
            <a:custGeom>
              <a:avLst/>
              <a:gdLst>
                <a:gd name="T0" fmla="*/ 819 w 159"/>
                <a:gd name="T1" fmla="*/ 501 h 258"/>
                <a:gd name="T2" fmla="*/ 842 w 159"/>
                <a:gd name="T3" fmla="*/ 554 h 258"/>
                <a:gd name="T4" fmla="*/ 788 w 159"/>
                <a:gd name="T5" fmla="*/ 624 h 258"/>
                <a:gd name="T6" fmla="*/ 741 w 159"/>
                <a:gd name="T7" fmla="*/ 624 h 258"/>
                <a:gd name="T8" fmla="*/ 778 w 159"/>
                <a:gd name="T9" fmla="*/ 589 h 258"/>
                <a:gd name="T10" fmla="*/ 746 w 159"/>
                <a:gd name="T11" fmla="*/ 570 h 258"/>
                <a:gd name="T12" fmla="*/ 633 w 159"/>
                <a:gd name="T13" fmla="*/ 565 h 258"/>
                <a:gd name="T14" fmla="*/ 538 w 159"/>
                <a:gd name="T15" fmla="*/ 526 h 258"/>
                <a:gd name="T16" fmla="*/ 337 w 159"/>
                <a:gd name="T17" fmla="*/ 492 h 258"/>
                <a:gd name="T18" fmla="*/ 263 w 159"/>
                <a:gd name="T19" fmla="*/ 476 h 258"/>
                <a:gd name="T20" fmla="*/ 166 w 159"/>
                <a:gd name="T21" fmla="*/ 447 h 258"/>
                <a:gd name="T22" fmla="*/ 0 w 159"/>
                <a:gd name="T23" fmla="*/ 430 h 258"/>
                <a:gd name="T24" fmla="*/ 30 w 159"/>
                <a:gd name="T25" fmla="*/ 416 h 258"/>
                <a:gd name="T26" fmla="*/ 70 w 159"/>
                <a:gd name="T27" fmla="*/ 400 h 258"/>
                <a:gd name="T28" fmla="*/ 90 w 159"/>
                <a:gd name="T29" fmla="*/ 371 h 258"/>
                <a:gd name="T30" fmla="*/ 114 w 159"/>
                <a:gd name="T31" fmla="*/ 294 h 258"/>
                <a:gd name="T32" fmla="*/ 131 w 159"/>
                <a:gd name="T33" fmla="*/ 190 h 258"/>
                <a:gd name="T34" fmla="*/ 131 w 159"/>
                <a:gd name="T35" fmla="*/ 172 h 258"/>
                <a:gd name="T36" fmla="*/ 146 w 159"/>
                <a:gd name="T37" fmla="*/ 160 h 258"/>
                <a:gd name="T38" fmla="*/ 131 w 159"/>
                <a:gd name="T39" fmla="*/ 139 h 258"/>
                <a:gd name="T40" fmla="*/ 215 w 159"/>
                <a:gd name="T41" fmla="*/ 129 h 258"/>
                <a:gd name="T42" fmla="*/ 299 w 159"/>
                <a:gd name="T43" fmla="*/ 86 h 258"/>
                <a:gd name="T44" fmla="*/ 337 w 159"/>
                <a:gd name="T45" fmla="*/ 59 h 258"/>
                <a:gd name="T46" fmla="*/ 437 w 159"/>
                <a:gd name="T47" fmla="*/ 55 h 258"/>
                <a:gd name="T48" fmla="*/ 492 w 159"/>
                <a:gd name="T49" fmla="*/ 32 h 258"/>
                <a:gd name="T50" fmla="*/ 557 w 159"/>
                <a:gd name="T51" fmla="*/ 21 h 258"/>
                <a:gd name="T52" fmla="*/ 621 w 159"/>
                <a:gd name="T53" fmla="*/ 17 h 258"/>
                <a:gd name="T54" fmla="*/ 741 w 159"/>
                <a:gd name="T55" fmla="*/ 0 h 258"/>
                <a:gd name="T56" fmla="*/ 766 w 159"/>
                <a:gd name="T57" fmla="*/ 4 h 258"/>
                <a:gd name="T58" fmla="*/ 746 w 159"/>
                <a:gd name="T59" fmla="*/ 4 h 258"/>
                <a:gd name="T60" fmla="*/ 649 w 159"/>
                <a:gd name="T61" fmla="*/ 42 h 258"/>
                <a:gd name="T62" fmla="*/ 538 w 159"/>
                <a:gd name="T63" fmla="*/ 80 h 258"/>
                <a:gd name="T64" fmla="*/ 538 w 159"/>
                <a:gd name="T65" fmla="*/ 124 h 258"/>
                <a:gd name="T66" fmla="*/ 548 w 159"/>
                <a:gd name="T67" fmla="*/ 155 h 258"/>
                <a:gd name="T68" fmla="*/ 593 w 159"/>
                <a:gd name="T69" fmla="*/ 226 h 258"/>
                <a:gd name="T70" fmla="*/ 819 w 159"/>
                <a:gd name="T71" fmla="*/ 236 h 258"/>
                <a:gd name="T72" fmla="*/ 842 w 159"/>
                <a:gd name="T73" fmla="*/ 254 h 258"/>
                <a:gd name="T74" fmla="*/ 923 w 159"/>
                <a:gd name="T75" fmla="*/ 254 h 258"/>
                <a:gd name="T76" fmla="*/ 966 w 159"/>
                <a:gd name="T77" fmla="*/ 265 h 258"/>
                <a:gd name="T78" fmla="*/ 940 w 159"/>
                <a:gd name="T79" fmla="*/ 340 h 258"/>
                <a:gd name="T80" fmla="*/ 979 w 159"/>
                <a:gd name="T81" fmla="*/ 347 h 258"/>
                <a:gd name="T82" fmla="*/ 923 w 159"/>
                <a:gd name="T83" fmla="*/ 368 h 258"/>
                <a:gd name="T84" fmla="*/ 979 w 159"/>
                <a:gd name="T85" fmla="*/ 430 h 258"/>
                <a:gd name="T86" fmla="*/ 966 w 159"/>
                <a:gd name="T87" fmla="*/ 430 h 258"/>
                <a:gd name="T88" fmla="*/ 940 w 159"/>
                <a:gd name="T89" fmla="*/ 405 h 258"/>
                <a:gd name="T90" fmla="*/ 788 w 159"/>
                <a:gd name="T91" fmla="*/ 416 h 258"/>
                <a:gd name="T92" fmla="*/ 795 w 159"/>
                <a:gd name="T93" fmla="*/ 435 h 258"/>
                <a:gd name="T94" fmla="*/ 842 w 159"/>
                <a:gd name="T95" fmla="*/ 435 h 258"/>
                <a:gd name="T96" fmla="*/ 856 w 159"/>
                <a:gd name="T97" fmla="*/ 466 h 258"/>
                <a:gd name="T98" fmla="*/ 795 w 159"/>
                <a:gd name="T99" fmla="*/ 456 h 258"/>
                <a:gd name="T100" fmla="*/ 795 w 159"/>
                <a:gd name="T101" fmla="*/ 483 h 258"/>
                <a:gd name="T102" fmla="*/ 819 w 159"/>
                <a:gd name="T103" fmla="*/ 501 h 2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59"/>
                <a:gd name="T157" fmla="*/ 0 h 258"/>
                <a:gd name="T158" fmla="*/ 159 w 159"/>
                <a:gd name="T159" fmla="*/ 258 h 25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59" h="258">
                  <a:moveTo>
                    <a:pt x="134" y="206"/>
                  </a:moveTo>
                  <a:lnTo>
                    <a:pt x="137" y="227"/>
                  </a:lnTo>
                  <a:lnTo>
                    <a:pt x="128" y="258"/>
                  </a:lnTo>
                  <a:lnTo>
                    <a:pt x="120" y="258"/>
                  </a:lnTo>
                  <a:lnTo>
                    <a:pt x="126" y="241"/>
                  </a:lnTo>
                  <a:lnTo>
                    <a:pt x="122" y="235"/>
                  </a:lnTo>
                  <a:lnTo>
                    <a:pt x="103" y="233"/>
                  </a:lnTo>
                  <a:lnTo>
                    <a:pt x="87" y="217"/>
                  </a:lnTo>
                  <a:lnTo>
                    <a:pt x="54" y="202"/>
                  </a:lnTo>
                  <a:lnTo>
                    <a:pt x="42" y="196"/>
                  </a:lnTo>
                  <a:lnTo>
                    <a:pt x="27" y="184"/>
                  </a:lnTo>
                  <a:lnTo>
                    <a:pt x="0" y="177"/>
                  </a:lnTo>
                  <a:lnTo>
                    <a:pt x="4" y="171"/>
                  </a:lnTo>
                  <a:lnTo>
                    <a:pt x="11" y="165"/>
                  </a:lnTo>
                  <a:lnTo>
                    <a:pt x="15" y="153"/>
                  </a:lnTo>
                  <a:lnTo>
                    <a:pt x="19" y="122"/>
                  </a:lnTo>
                  <a:lnTo>
                    <a:pt x="21" y="78"/>
                  </a:lnTo>
                  <a:lnTo>
                    <a:pt x="21" y="70"/>
                  </a:lnTo>
                  <a:lnTo>
                    <a:pt x="23" y="66"/>
                  </a:lnTo>
                  <a:lnTo>
                    <a:pt x="21" y="58"/>
                  </a:lnTo>
                  <a:lnTo>
                    <a:pt x="35" y="53"/>
                  </a:lnTo>
                  <a:lnTo>
                    <a:pt x="48" y="35"/>
                  </a:lnTo>
                  <a:lnTo>
                    <a:pt x="54" y="24"/>
                  </a:lnTo>
                  <a:lnTo>
                    <a:pt x="72" y="22"/>
                  </a:lnTo>
                  <a:lnTo>
                    <a:pt x="81" y="14"/>
                  </a:lnTo>
                  <a:lnTo>
                    <a:pt x="91" y="8"/>
                  </a:lnTo>
                  <a:lnTo>
                    <a:pt x="101" y="6"/>
                  </a:lnTo>
                  <a:lnTo>
                    <a:pt x="120" y="0"/>
                  </a:lnTo>
                  <a:lnTo>
                    <a:pt x="124" y="4"/>
                  </a:lnTo>
                  <a:lnTo>
                    <a:pt x="122" y="4"/>
                  </a:lnTo>
                  <a:lnTo>
                    <a:pt x="106" y="18"/>
                  </a:lnTo>
                  <a:lnTo>
                    <a:pt x="87" y="33"/>
                  </a:lnTo>
                  <a:lnTo>
                    <a:pt x="87" y="51"/>
                  </a:lnTo>
                  <a:lnTo>
                    <a:pt x="89" y="64"/>
                  </a:lnTo>
                  <a:lnTo>
                    <a:pt x="97" y="93"/>
                  </a:lnTo>
                  <a:lnTo>
                    <a:pt x="134" y="97"/>
                  </a:lnTo>
                  <a:lnTo>
                    <a:pt x="137" y="105"/>
                  </a:lnTo>
                  <a:lnTo>
                    <a:pt x="151" y="105"/>
                  </a:lnTo>
                  <a:lnTo>
                    <a:pt x="157" y="109"/>
                  </a:lnTo>
                  <a:lnTo>
                    <a:pt x="153" y="140"/>
                  </a:lnTo>
                  <a:lnTo>
                    <a:pt x="159" y="142"/>
                  </a:lnTo>
                  <a:lnTo>
                    <a:pt x="151" y="150"/>
                  </a:lnTo>
                  <a:lnTo>
                    <a:pt x="159" y="177"/>
                  </a:lnTo>
                  <a:lnTo>
                    <a:pt x="157" y="177"/>
                  </a:lnTo>
                  <a:lnTo>
                    <a:pt x="153" y="167"/>
                  </a:lnTo>
                  <a:lnTo>
                    <a:pt x="128" y="171"/>
                  </a:lnTo>
                  <a:lnTo>
                    <a:pt x="130" y="179"/>
                  </a:lnTo>
                  <a:lnTo>
                    <a:pt x="137" y="179"/>
                  </a:lnTo>
                  <a:lnTo>
                    <a:pt x="139" y="190"/>
                  </a:lnTo>
                  <a:lnTo>
                    <a:pt x="130" y="188"/>
                  </a:lnTo>
                  <a:lnTo>
                    <a:pt x="130" y="198"/>
                  </a:lnTo>
                  <a:lnTo>
                    <a:pt x="134" y="206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8" name="Freeform 16"/>
            <p:cNvSpPr>
              <a:spLocks noChangeArrowheads="1"/>
            </p:cNvSpPr>
            <p:nvPr/>
          </p:nvSpPr>
          <p:spPr bwMode="auto">
            <a:xfrm>
              <a:off x="1427" y="3037"/>
              <a:ext cx="92" cy="86"/>
            </a:xfrm>
            <a:custGeom>
              <a:avLst/>
              <a:gdLst>
                <a:gd name="T0" fmla="*/ 40 w 85"/>
                <a:gd name="T1" fmla="*/ 192 h 89"/>
                <a:gd name="T2" fmla="*/ 40 w 85"/>
                <a:gd name="T3" fmla="*/ 179 h 89"/>
                <a:gd name="T4" fmla="*/ 0 w 85"/>
                <a:gd name="T5" fmla="*/ 162 h 89"/>
                <a:gd name="T6" fmla="*/ 132 w 85"/>
                <a:gd name="T7" fmla="*/ 88 h 89"/>
                <a:gd name="T8" fmla="*/ 132 w 85"/>
                <a:gd name="T9" fmla="*/ 53 h 89"/>
                <a:gd name="T10" fmla="*/ 175 w 85"/>
                <a:gd name="T11" fmla="*/ 17 h 89"/>
                <a:gd name="T12" fmla="*/ 175 w 85"/>
                <a:gd name="T13" fmla="*/ 2 h 89"/>
                <a:gd name="T14" fmla="*/ 186 w 85"/>
                <a:gd name="T15" fmla="*/ 0 h 89"/>
                <a:gd name="T16" fmla="*/ 297 w 85"/>
                <a:gd name="T17" fmla="*/ 14 h 89"/>
                <a:gd name="T18" fmla="*/ 305 w 85"/>
                <a:gd name="T19" fmla="*/ 14 h 89"/>
                <a:gd name="T20" fmla="*/ 365 w 85"/>
                <a:gd name="T21" fmla="*/ 42 h 89"/>
                <a:gd name="T22" fmla="*/ 365 w 85"/>
                <a:gd name="T23" fmla="*/ 70 h 89"/>
                <a:gd name="T24" fmla="*/ 202 w 85"/>
                <a:gd name="T25" fmla="*/ 152 h 89"/>
                <a:gd name="T26" fmla="*/ 175 w 85"/>
                <a:gd name="T27" fmla="*/ 169 h 89"/>
                <a:gd name="T28" fmla="*/ 153 w 85"/>
                <a:gd name="T29" fmla="*/ 195 h 89"/>
                <a:gd name="T30" fmla="*/ 109 w 85"/>
                <a:gd name="T31" fmla="*/ 195 h 89"/>
                <a:gd name="T32" fmla="*/ 60 w 85"/>
                <a:gd name="T33" fmla="*/ 201 h 89"/>
                <a:gd name="T34" fmla="*/ 40 w 85"/>
                <a:gd name="T35" fmla="*/ 192 h 8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5"/>
                <a:gd name="T55" fmla="*/ 0 h 89"/>
                <a:gd name="T56" fmla="*/ 85 w 85"/>
                <a:gd name="T57" fmla="*/ 89 h 8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5" h="89">
                  <a:moveTo>
                    <a:pt x="10" y="85"/>
                  </a:moveTo>
                  <a:lnTo>
                    <a:pt x="10" y="79"/>
                  </a:lnTo>
                  <a:lnTo>
                    <a:pt x="0" y="73"/>
                  </a:lnTo>
                  <a:lnTo>
                    <a:pt x="31" y="38"/>
                  </a:lnTo>
                  <a:lnTo>
                    <a:pt x="31" y="23"/>
                  </a:lnTo>
                  <a:lnTo>
                    <a:pt x="41" y="9"/>
                  </a:lnTo>
                  <a:lnTo>
                    <a:pt x="41" y="2"/>
                  </a:lnTo>
                  <a:lnTo>
                    <a:pt x="43" y="0"/>
                  </a:lnTo>
                  <a:lnTo>
                    <a:pt x="70" y="7"/>
                  </a:lnTo>
                  <a:lnTo>
                    <a:pt x="72" y="7"/>
                  </a:lnTo>
                  <a:lnTo>
                    <a:pt x="85" y="19"/>
                  </a:lnTo>
                  <a:lnTo>
                    <a:pt x="85" y="31"/>
                  </a:lnTo>
                  <a:lnTo>
                    <a:pt x="47" y="68"/>
                  </a:lnTo>
                  <a:lnTo>
                    <a:pt x="41" y="75"/>
                  </a:lnTo>
                  <a:lnTo>
                    <a:pt x="35" y="87"/>
                  </a:lnTo>
                  <a:lnTo>
                    <a:pt x="25" y="87"/>
                  </a:lnTo>
                  <a:lnTo>
                    <a:pt x="14" y="89"/>
                  </a:lnTo>
                  <a:lnTo>
                    <a:pt x="10" y="85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9" name="Freeform 17"/>
            <p:cNvSpPr>
              <a:spLocks noChangeArrowheads="1"/>
            </p:cNvSpPr>
            <p:nvPr/>
          </p:nvSpPr>
          <p:spPr bwMode="auto">
            <a:xfrm>
              <a:off x="1559" y="3400"/>
              <a:ext cx="317" cy="694"/>
            </a:xfrm>
            <a:custGeom>
              <a:avLst/>
              <a:gdLst>
                <a:gd name="T0" fmla="*/ 509 w 285"/>
                <a:gd name="T1" fmla="*/ 89 h 708"/>
                <a:gd name="T2" fmla="*/ 306 w 285"/>
                <a:gd name="T3" fmla="*/ 247 h 708"/>
                <a:gd name="T4" fmla="*/ 284 w 285"/>
                <a:gd name="T5" fmla="*/ 603 h 708"/>
                <a:gd name="T6" fmla="*/ 150 w 285"/>
                <a:gd name="T7" fmla="*/ 720 h 708"/>
                <a:gd name="T8" fmla="*/ 140 w 285"/>
                <a:gd name="T9" fmla="*/ 739 h 708"/>
                <a:gd name="T10" fmla="*/ 132 w 285"/>
                <a:gd name="T11" fmla="*/ 776 h 708"/>
                <a:gd name="T12" fmla="*/ 132 w 285"/>
                <a:gd name="T13" fmla="*/ 830 h 708"/>
                <a:gd name="T14" fmla="*/ 118 w 285"/>
                <a:gd name="T15" fmla="*/ 858 h 708"/>
                <a:gd name="T16" fmla="*/ 132 w 285"/>
                <a:gd name="T17" fmla="*/ 957 h 708"/>
                <a:gd name="T18" fmla="*/ 132 w 285"/>
                <a:gd name="T19" fmla="*/ 1006 h 708"/>
                <a:gd name="T20" fmla="*/ 4 w 285"/>
                <a:gd name="T21" fmla="*/ 1169 h 708"/>
                <a:gd name="T22" fmla="*/ 0 w 285"/>
                <a:gd name="T23" fmla="*/ 1376 h 708"/>
                <a:gd name="T24" fmla="*/ 4 w 285"/>
                <a:gd name="T25" fmla="*/ 1405 h 708"/>
                <a:gd name="T26" fmla="*/ 95 w 285"/>
                <a:gd name="T27" fmla="*/ 1470 h 708"/>
                <a:gd name="T28" fmla="*/ 343 w 285"/>
                <a:gd name="T29" fmla="*/ 1518 h 708"/>
                <a:gd name="T30" fmla="*/ 377 w 285"/>
                <a:gd name="T31" fmla="*/ 1655 h 708"/>
                <a:gd name="T32" fmla="*/ 725 w 285"/>
                <a:gd name="T33" fmla="*/ 1709 h 708"/>
                <a:gd name="T34" fmla="*/ 745 w 285"/>
                <a:gd name="T35" fmla="*/ 1682 h 708"/>
                <a:gd name="T36" fmla="*/ 664 w 285"/>
                <a:gd name="T37" fmla="*/ 1619 h 708"/>
                <a:gd name="T38" fmla="*/ 354 w 285"/>
                <a:gd name="T39" fmla="*/ 1470 h 708"/>
                <a:gd name="T40" fmla="*/ 467 w 285"/>
                <a:gd name="T41" fmla="*/ 1314 h 708"/>
                <a:gd name="T42" fmla="*/ 576 w 285"/>
                <a:gd name="T43" fmla="*/ 1190 h 708"/>
                <a:gd name="T44" fmla="*/ 566 w 285"/>
                <a:gd name="T45" fmla="*/ 1097 h 708"/>
                <a:gd name="T46" fmla="*/ 697 w 285"/>
                <a:gd name="T47" fmla="*/ 988 h 708"/>
                <a:gd name="T48" fmla="*/ 774 w 285"/>
                <a:gd name="T49" fmla="*/ 948 h 708"/>
                <a:gd name="T50" fmla="*/ 697 w 285"/>
                <a:gd name="T51" fmla="*/ 901 h 708"/>
                <a:gd name="T52" fmla="*/ 868 w 285"/>
                <a:gd name="T53" fmla="*/ 866 h 708"/>
                <a:gd name="T54" fmla="*/ 1006 w 285"/>
                <a:gd name="T55" fmla="*/ 755 h 708"/>
                <a:gd name="T56" fmla="*/ 1331 w 285"/>
                <a:gd name="T57" fmla="*/ 603 h 708"/>
                <a:gd name="T58" fmla="*/ 1259 w 285"/>
                <a:gd name="T59" fmla="*/ 501 h 708"/>
                <a:gd name="T60" fmla="*/ 1331 w 285"/>
                <a:gd name="T61" fmla="*/ 343 h 708"/>
                <a:gd name="T62" fmla="*/ 1655 w 285"/>
                <a:gd name="T63" fmla="*/ 210 h 708"/>
                <a:gd name="T64" fmla="*/ 1618 w 285"/>
                <a:gd name="T65" fmla="*/ 140 h 708"/>
                <a:gd name="T66" fmla="*/ 1564 w 285"/>
                <a:gd name="T67" fmla="*/ 187 h 708"/>
                <a:gd name="T68" fmla="*/ 1216 w 285"/>
                <a:gd name="T69" fmla="*/ 224 h 708"/>
                <a:gd name="T70" fmla="*/ 1106 w 285"/>
                <a:gd name="T71" fmla="*/ 82 h 708"/>
                <a:gd name="T72" fmla="*/ 969 w 285"/>
                <a:gd name="T73" fmla="*/ 53 h 708"/>
                <a:gd name="T74" fmla="*/ 912 w 285"/>
                <a:gd name="T75" fmla="*/ 17 h 708"/>
                <a:gd name="T76" fmla="*/ 752 w 285"/>
                <a:gd name="T77" fmla="*/ 32 h 708"/>
                <a:gd name="T78" fmla="*/ 595 w 285"/>
                <a:gd name="T79" fmla="*/ 0 h 70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85"/>
                <a:gd name="T121" fmla="*/ 0 h 708"/>
                <a:gd name="T122" fmla="*/ 285 w 285"/>
                <a:gd name="T123" fmla="*/ 708 h 70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85" h="708">
                  <a:moveTo>
                    <a:pt x="88" y="16"/>
                  </a:moveTo>
                  <a:lnTo>
                    <a:pt x="88" y="37"/>
                  </a:lnTo>
                  <a:lnTo>
                    <a:pt x="74" y="60"/>
                  </a:lnTo>
                  <a:lnTo>
                    <a:pt x="53" y="103"/>
                  </a:lnTo>
                  <a:lnTo>
                    <a:pt x="51" y="155"/>
                  </a:lnTo>
                  <a:lnTo>
                    <a:pt x="49" y="250"/>
                  </a:lnTo>
                  <a:lnTo>
                    <a:pt x="31" y="281"/>
                  </a:lnTo>
                  <a:lnTo>
                    <a:pt x="26" y="299"/>
                  </a:lnTo>
                  <a:lnTo>
                    <a:pt x="24" y="302"/>
                  </a:lnTo>
                  <a:lnTo>
                    <a:pt x="24" y="306"/>
                  </a:lnTo>
                  <a:lnTo>
                    <a:pt x="26" y="312"/>
                  </a:lnTo>
                  <a:lnTo>
                    <a:pt x="22" y="322"/>
                  </a:lnTo>
                  <a:lnTo>
                    <a:pt x="24" y="330"/>
                  </a:lnTo>
                  <a:lnTo>
                    <a:pt x="22" y="345"/>
                  </a:lnTo>
                  <a:lnTo>
                    <a:pt x="18" y="347"/>
                  </a:lnTo>
                  <a:lnTo>
                    <a:pt x="20" y="355"/>
                  </a:lnTo>
                  <a:lnTo>
                    <a:pt x="22" y="355"/>
                  </a:lnTo>
                  <a:lnTo>
                    <a:pt x="22" y="397"/>
                  </a:lnTo>
                  <a:lnTo>
                    <a:pt x="20" y="409"/>
                  </a:lnTo>
                  <a:lnTo>
                    <a:pt x="22" y="417"/>
                  </a:lnTo>
                  <a:lnTo>
                    <a:pt x="22" y="461"/>
                  </a:lnTo>
                  <a:lnTo>
                    <a:pt x="4" y="485"/>
                  </a:lnTo>
                  <a:lnTo>
                    <a:pt x="2" y="568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4" y="582"/>
                  </a:lnTo>
                  <a:lnTo>
                    <a:pt x="4" y="595"/>
                  </a:lnTo>
                  <a:lnTo>
                    <a:pt x="16" y="609"/>
                  </a:lnTo>
                  <a:lnTo>
                    <a:pt x="57" y="611"/>
                  </a:lnTo>
                  <a:lnTo>
                    <a:pt x="59" y="630"/>
                  </a:lnTo>
                  <a:lnTo>
                    <a:pt x="59" y="657"/>
                  </a:lnTo>
                  <a:lnTo>
                    <a:pt x="64" y="686"/>
                  </a:lnTo>
                  <a:lnTo>
                    <a:pt x="109" y="688"/>
                  </a:lnTo>
                  <a:lnTo>
                    <a:pt x="124" y="708"/>
                  </a:lnTo>
                  <a:lnTo>
                    <a:pt x="126" y="702"/>
                  </a:lnTo>
                  <a:lnTo>
                    <a:pt x="128" y="696"/>
                  </a:lnTo>
                  <a:lnTo>
                    <a:pt x="128" y="686"/>
                  </a:lnTo>
                  <a:lnTo>
                    <a:pt x="115" y="671"/>
                  </a:lnTo>
                  <a:lnTo>
                    <a:pt x="103" y="661"/>
                  </a:lnTo>
                  <a:lnTo>
                    <a:pt x="62" y="609"/>
                  </a:lnTo>
                  <a:lnTo>
                    <a:pt x="68" y="564"/>
                  </a:lnTo>
                  <a:lnTo>
                    <a:pt x="80" y="545"/>
                  </a:lnTo>
                  <a:lnTo>
                    <a:pt x="103" y="520"/>
                  </a:lnTo>
                  <a:lnTo>
                    <a:pt x="99" y="494"/>
                  </a:lnTo>
                  <a:lnTo>
                    <a:pt x="80" y="469"/>
                  </a:lnTo>
                  <a:lnTo>
                    <a:pt x="97" y="454"/>
                  </a:lnTo>
                  <a:lnTo>
                    <a:pt x="113" y="432"/>
                  </a:lnTo>
                  <a:lnTo>
                    <a:pt x="121" y="409"/>
                  </a:lnTo>
                  <a:lnTo>
                    <a:pt x="121" y="397"/>
                  </a:lnTo>
                  <a:lnTo>
                    <a:pt x="134" y="394"/>
                  </a:lnTo>
                  <a:lnTo>
                    <a:pt x="134" y="380"/>
                  </a:lnTo>
                  <a:lnTo>
                    <a:pt x="121" y="374"/>
                  </a:lnTo>
                  <a:lnTo>
                    <a:pt x="128" y="355"/>
                  </a:lnTo>
                  <a:lnTo>
                    <a:pt x="150" y="359"/>
                  </a:lnTo>
                  <a:lnTo>
                    <a:pt x="155" y="335"/>
                  </a:lnTo>
                  <a:lnTo>
                    <a:pt x="173" y="314"/>
                  </a:lnTo>
                  <a:lnTo>
                    <a:pt x="235" y="283"/>
                  </a:lnTo>
                  <a:lnTo>
                    <a:pt x="229" y="250"/>
                  </a:lnTo>
                  <a:lnTo>
                    <a:pt x="223" y="231"/>
                  </a:lnTo>
                  <a:lnTo>
                    <a:pt x="217" y="207"/>
                  </a:lnTo>
                  <a:lnTo>
                    <a:pt x="217" y="161"/>
                  </a:lnTo>
                  <a:lnTo>
                    <a:pt x="229" y="142"/>
                  </a:lnTo>
                  <a:lnTo>
                    <a:pt x="250" y="116"/>
                  </a:lnTo>
                  <a:lnTo>
                    <a:pt x="285" y="87"/>
                  </a:lnTo>
                  <a:lnTo>
                    <a:pt x="281" y="64"/>
                  </a:lnTo>
                  <a:lnTo>
                    <a:pt x="279" y="58"/>
                  </a:lnTo>
                  <a:lnTo>
                    <a:pt x="272" y="60"/>
                  </a:lnTo>
                  <a:lnTo>
                    <a:pt x="270" y="78"/>
                  </a:lnTo>
                  <a:lnTo>
                    <a:pt x="264" y="93"/>
                  </a:lnTo>
                  <a:lnTo>
                    <a:pt x="210" y="93"/>
                  </a:lnTo>
                  <a:lnTo>
                    <a:pt x="227" y="54"/>
                  </a:lnTo>
                  <a:lnTo>
                    <a:pt x="190" y="35"/>
                  </a:lnTo>
                  <a:lnTo>
                    <a:pt x="183" y="27"/>
                  </a:lnTo>
                  <a:lnTo>
                    <a:pt x="167" y="21"/>
                  </a:lnTo>
                  <a:lnTo>
                    <a:pt x="155" y="14"/>
                  </a:lnTo>
                  <a:lnTo>
                    <a:pt x="157" y="6"/>
                  </a:lnTo>
                  <a:lnTo>
                    <a:pt x="136" y="6"/>
                  </a:lnTo>
                  <a:lnTo>
                    <a:pt x="130" y="14"/>
                  </a:lnTo>
                  <a:lnTo>
                    <a:pt x="119" y="2"/>
                  </a:lnTo>
                  <a:lnTo>
                    <a:pt x="103" y="0"/>
                  </a:lnTo>
                  <a:lnTo>
                    <a:pt x="88" y="16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0" name="Freeform 18"/>
            <p:cNvSpPr>
              <a:spLocks noChangeArrowheads="1"/>
            </p:cNvSpPr>
            <p:nvPr/>
          </p:nvSpPr>
          <p:spPr bwMode="auto">
            <a:xfrm>
              <a:off x="1556" y="2983"/>
              <a:ext cx="638" cy="606"/>
            </a:xfrm>
            <a:custGeom>
              <a:avLst/>
              <a:gdLst>
                <a:gd name="T0" fmla="*/ 1924 w 571"/>
                <a:gd name="T1" fmla="*/ 1493 h 617"/>
                <a:gd name="T2" fmla="*/ 2717 w 571"/>
                <a:gd name="T3" fmla="*/ 1095 h 617"/>
                <a:gd name="T4" fmla="*/ 3351 w 571"/>
                <a:gd name="T5" fmla="*/ 590 h 617"/>
                <a:gd name="T6" fmla="*/ 3276 w 571"/>
                <a:gd name="T7" fmla="*/ 361 h 617"/>
                <a:gd name="T8" fmla="*/ 2587 w 571"/>
                <a:gd name="T9" fmla="*/ 253 h 617"/>
                <a:gd name="T10" fmla="*/ 2505 w 571"/>
                <a:gd name="T11" fmla="*/ 221 h 617"/>
                <a:gd name="T12" fmla="*/ 2200 w 571"/>
                <a:gd name="T13" fmla="*/ 194 h 617"/>
                <a:gd name="T14" fmla="*/ 1809 w 571"/>
                <a:gd name="T15" fmla="*/ 272 h 617"/>
                <a:gd name="T16" fmla="*/ 2049 w 571"/>
                <a:gd name="T17" fmla="*/ 171 h 617"/>
                <a:gd name="T18" fmla="*/ 1935 w 571"/>
                <a:gd name="T19" fmla="*/ 28 h 617"/>
                <a:gd name="T20" fmla="*/ 1834 w 571"/>
                <a:gd name="T21" fmla="*/ 0 h 617"/>
                <a:gd name="T22" fmla="*/ 1756 w 571"/>
                <a:gd name="T23" fmla="*/ 28 h 617"/>
                <a:gd name="T24" fmla="*/ 1692 w 571"/>
                <a:gd name="T25" fmla="*/ 68 h 617"/>
                <a:gd name="T26" fmla="*/ 1636 w 571"/>
                <a:gd name="T27" fmla="*/ 62 h 617"/>
                <a:gd name="T28" fmla="*/ 1569 w 571"/>
                <a:gd name="T29" fmla="*/ 68 h 617"/>
                <a:gd name="T30" fmla="*/ 1506 w 571"/>
                <a:gd name="T31" fmla="*/ 62 h 617"/>
                <a:gd name="T32" fmla="*/ 1459 w 571"/>
                <a:gd name="T33" fmla="*/ 68 h 617"/>
                <a:gd name="T34" fmla="*/ 1400 w 571"/>
                <a:gd name="T35" fmla="*/ 72 h 617"/>
                <a:gd name="T36" fmla="*/ 1359 w 571"/>
                <a:gd name="T37" fmla="*/ 72 h 617"/>
                <a:gd name="T38" fmla="*/ 1246 w 571"/>
                <a:gd name="T39" fmla="*/ 82 h 617"/>
                <a:gd name="T40" fmla="*/ 1211 w 571"/>
                <a:gd name="T41" fmla="*/ 37 h 617"/>
                <a:gd name="T42" fmla="*/ 1161 w 571"/>
                <a:gd name="T43" fmla="*/ 4 h 617"/>
                <a:gd name="T44" fmla="*/ 1082 w 571"/>
                <a:gd name="T45" fmla="*/ 21 h 617"/>
                <a:gd name="T46" fmla="*/ 1020 w 571"/>
                <a:gd name="T47" fmla="*/ 42 h 617"/>
                <a:gd name="T48" fmla="*/ 891 w 571"/>
                <a:gd name="T49" fmla="*/ 28 h 617"/>
                <a:gd name="T50" fmla="*/ 756 w 571"/>
                <a:gd name="T51" fmla="*/ 28 h 617"/>
                <a:gd name="T52" fmla="*/ 886 w 571"/>
                <a:gd name="T53" fmla="*/ 72 h 617"/>
                <a:gd name="T54" fmla="*/ 847 w 571"/>
                <a:gd name="T55" fmla="*/ 108 h 617"/>
                <a:gd name="T56" fmla="*/ 597 w 571"/>
                <a:gd name="T57" fmla="*/ 142 h 617"/>
                <a:gd name="T58" fmla="*/ 488 w 571"/>
                <a:gd name="T59" fmla="*/ 127 h 617"/>
                <a:gd name="T60" fmla="*/ 322 w 571"/>
                <a:gd name="T61" fmla="*/ 127 h 617"/>
                <a:gd name="T62" fmla="*/ 370 w 571"/>
                <a:gd name="T63" fmla="*/ 142 h 617"/>
                <a:gd name="T64" fmla="*/ 346 w 571"/>
                <a:gd name="T65" fmla="*/ 164 h 617"/>
                <a:gd name="T66" fmla="*/ 397 w 571"/>
                <a:gd name="T67" fmla="*/ 253 h 617"/>
                <a:gd name="T68" fmla="*/ 322 w 571"/>
                <a:gd name="T69" fmla="*/ 343 h 617"/>
                <a:gd name="T70" fmla="*/ 288 w 571"/>
                <a:gd name="T71" fmla="*/ 355 h 617"/>
                <a:gd name="T72" fmla="*/ 66 w 571"/>
                <a:gd name="T73" fmla="*/ 399 h 617"/>
                <a:gd name="T74" fmla="*/ 0 w 571"/>
                <a:gd name="T75" fmla="*/ 514 h 617"/>
                <a:gd name="T76" fmla="*/ 94 w 571"/>
                <a:gd name="T77" fmla="*/ 548 h 617"/>
                <a:gd name="T78" fmla="*/ 188 w 571"/>
                <a:gd name="T79" fmla="*/ 560 h 617"/>
                <a:gd name="T80" fmla="*/ 264 w 571"/>
                <a:gd name="T81" fmla="*/ 600 h 617"/>
                <a:gd name="T82" fmla="*/ 483 w 571"/>
                <a:gd name="T83" fmla="*/ 612 h 617"/>
                <a:gd name="T84" fmla="*/ 641 w 571"/>
                <a:gd name="T85" fmla="*/ 577 h 617"/>
                <a:gd name="T86" fmla="*/ 727 w 571"/>
                <a:gd name="T87" fmla="*/ 578 h 617"/>
                <a:gd name="T88" fmla="*/ 886 w 571"/>
                <a:gd name="T89" fmla="*/ 683 h 617"/>
                <a:gd name="T90" fmla="*/ 1057 w 571"/>
                <a:gd name="T91" fmla="*/ 731 h 617"/>
                <a:gd name="T92" fmla="*/ 1333 w 571"/>
                <a:gd name="T93" fmla="*/ 802 h 617"/>
                <a:gd name="T94" fmla="*/ 1394 w 571"/>
                <a:gd name="T95" fmla="*/ 875 h 617"/>
                <a:gd name="T96" fmla="*/ 1394 w 571"/>
                <a:gd name="T97" fmla="*/ 1032 h 617"/>
                <a:gd name="T98" fmla="*/ 1470 w 571"/>
                <a:gd name="T99" fmla="*/ 1139 h 617"/>
                <a:gd name="T100" fmla="*/ 1618 w 571"/>
                <a:gd name="T101" fmla="*/ 1148 h 617"/>
                <a:gd name="T102" fmla="*/ 1722 w 571"/>
                <a:gd name="T103" fmla="*/ 1220 h 617"/>
                <a:gd name="T104" fmla="*/ 1524 w 571"/>
                <a:gd name="T105" fmla="*/ 1353 h 617"/>
                <a:gd name="T106" fmla="*/ 1496 w 571"/>
                <a:gd name="T107" fmla="*/ 1434 h 617"/>
                <a:gd name="T108" fmla="*/ 1722 w 571"/>
                <a:gd name="T109" fmla="*/ 1488 h 617"/>
                <a:gd name="T110" fmla="*/ 1847 w 571"/>
                <a:gd name="T111" fmla="*/ 1548 h 61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71"/>
                <a:gd name="T169" fmla="*/ 0 h 617"/>
                <a:gd name="T170" fmla="*/ 571 w 571"/>
                <a:gd name="T171" fmla="*/ 617 h 61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71" h="617">
                  <a:moveTo>
                    <a:pt x="310" y="605"/>
                  </a:moveTo>
                  <a:lnTo>
                    <a:pt x="317" y="596"/>
                  </a:lnTo>
                  <a:lnTo>
                    <a:pt x="362" y="495"/>
                  </a:lnTo>
                  <a:lnTo>
                    <a:pt x="447" y="437"/>
                  </a:lnTo>
                  <a:lnTo>
                    <a:pt x="509" y="307"/>
                  </a:lnTo>
                  <a:lnTo>
                    <a:pt x="552" y="235"/>
                  </a:lnTo>
                  <a:lnTo>
                    <a:pt x="571" y="185"/>
                  </a:lnTo>
                  <a:lnTo>
                    <a:pt x="540" y="144"/>
                  </a:lnTo>
                  <a:lnTo>
                    <a:pt x="482" y="119"/>
                  </a:lnTo>
                  <a:lnTo>
                    <a:pt x="426" y="101"/>
                  </a:lnTo>
                  <a:lnTo>
                    <a:pt x="408" y="107"/>
                  </a:lnTo>
                  <a:lnTo>
                    <a:pt x="412" y="88"/>
                  </a:lnTo>
                  <a:lnTo>
                    <a:pt x="393" y="84"/>
                  </a:lnTo>
                  <a:lnTo>
                    <a:pt x="362" y="78"/>
                  </a:lnTo>
                  <a:lnTo>
                    <a:pt x="329" y="93"/>
                  </a:lnTo>
                  <a:lnTo>
                    <a:pt x="298" y="107"/>
                  </a:lnTo>
                  <a:lnTo>
                    <a:pt x="317" y="90"/>
                  </a:lnTo>
                  <a:lnTo>
                    <a:pt x="337" y="68"/>
                  </a:lnTo>
                  <a:lnTo>
                    <a:pt x="346" y="49"/>
                  </a:lnTo>
                  <a:lnTo>
                    <a:pt x="319" y="12"/>
                  </a:lnTo>
                  <a:lnTo>
                    <a:pt x="304" y="0"/>
                  </a:lnTo>
                  <a:lnTo>
                    <a:pt x="302" y="0"/>
                  </a:lnTo>
                  <a:lnTo>
                    <a:pt x="296" y="6"/>
                  </a:lnTo>
                  <a:lnTo>
                    <a:pt x="290" y="12"/>
                  </a:lnTo>
                  <a:lnTo>
                    <a:pt x="284" y="24"/>
                  </a:lnTo>
                  <a:lnTo>
                    <a:pt x="279" y="26"/>
                  </a:lnTo>
                  <a:lnTo>
                    <a:pt x="275" y="26"/>
                  </a:lnTo>
                  <a:lnTo>
                    <a:pt x="269" y="24"/>
                  </a:lnTo>
                  <a:lnTo>
                    <a:pt x="265" y="24"/>
                  </a:lnTo>
                  <a:lnTo>
                    <a:pt x="259" y="26"/>
                  </a:lnTo>
                  <a:lnTo>
                    <a:pt x="255" y="26"/>
                  </a:lnTo>
                  <a:lnTo>
                    <a:pt x="248" y="24"/>
                  </a:lnTo>
                  <a:lnTo>
                    <a:pt x="246" y="24"/>
                  </a:lnTo>
                  <a:lnTo>
                    <a:pt x="240" y="26"/>
                  </a:lnTo>
                  <a:lnTo>
                    <a:pt x="234" y="26"/>
                  </a:lnTo>
                  <a:lnTo>
                    <a:pt x="232" y="28"/>
                  </a:lnTo>
                  <a:lnTo>
                    <a:pt x="236" y="31"/>
                  </a:lnTo>
                  <a:lnTo>
                    <a:pt x="224" y="28"/>
                  </a:lnTo>
                  <a:lnTo>
                    <a:pt x="209" y="33"/>
                  </a:lnTo>
                  <a:lnTo>
                    <a:pt x="205" y="33"/>
                  </a:lnTo>
                  <a:lnTo>
                    <a:pt x="199" y="35"/>
                  </a:lnTo>
                  <a:lnTo>
                    <a:pt x="199" y="16"/>
                  </a:lnTo>
                  <a:lnTo>
                    <a:pt x="195" y="4"/>
                  </a:lnTo>
                  <a:lnTo>
                    <a:pt x="191" y="4"/>
                  </a:lnTo>
                  <a:lnTo>
                    <a:pt x="184" y="6"/>
                  </a:lnTo>
                  <a:lnTo>
                    <a:pt x="178" y="8"/>
                  </a:lnTo>
                  <a:lnTo>
                    <a:pt x="168" y="12"/>
                  </a:lnTo>
                  <a:lnTo>
                    <a:pt x="168" y="18"/>
                  </a:lnTo>
                  <a:lnTo>
                    <a:pt x="151" y="18"/>
                  </a:lnTo>
                  <a:lnTo>
                    <a:pt x="147" y="12"/>
                  </a:lnTo>
                  <a:lnTo>
                    <a:pt x="124" y="6"/>
                  </a:lnTo>
                  <a:lnTo>
                    <a:pt x="124" y="12"/>
                  </a:lnTo>
                  <a:lnTo>
                    <a:pt x="133" y="22"/>
                  </a:lnTo>
                  <a:lnTo>
                    <a:pt x="145" y="28"/>
                  </a:lnTo>
                  <a:lnTo>
                    <a:pt x="145" y="37"/>
                  </a:lnTo>
                  <a:lnTo>
                    <a:pt x="139" y="43"/>
                  </a:lnTo>
                  <a:lnTo>
                    <a:pt x="118" y="64"/>
                  </a:lnTo>
                  <a:lnTo>
                    <a:pt x="98" y="57"/>
                  </a:lnTo>
                  <a:lnTo>
                    <a:pt x="83" y="55"/>
                  </a:lnTo>
                  <a:lnTo>
                    <a:pt x="81" y="49"/>
                  </a:lnTo>
                  <a:lnTo>
                    <a:pt x="79" y="45"/>
                  </a:lnTo>
                  <a:lnTo>
                    <a:pt x="54" y="49"/>
                  </a:lnTo>
                  <a:lnTo>
                    <a:pt x="56" y="57"/>
                  </a:lnTo>
                  <a:lnTo>
                    <a:pt x="62" y="57"/>
                  </a:lnTo>
                  <a:lnTo>
                    <a:pt x="67" y="68"/>
                  </a:lnTo>
                  <a:lnTo>
                    <a:pt x="56" y="66"/>
                  </a:lnTo>
                  <a:lnTo>
                    <a:pt x="56" y="76"/>
                  </a:lnTo>
                  <a:lnTo>
                    <a:pt x="65" y="101"/>
                  </a:lnTo>
                  <a:lnTo>
                    <a:pt x="65" y="105"/>
                  </a:lnTo>
                  <a:lnTo>
                    <a:pt x="54" y="136"/>
                  </a:lnTo>
                  <a:lnTo>
                    <a:pt x="54" y="142"/>
                  </a:lnTo>
                  <a:lnTo>
                    <a:pt x="48" y="142"/>
                  </a:lnTo>
                  <a:lnTo>
                    <a:pt x="38" y="142"/>
                  </a:lnTo>
                  <a:lnTo>
                    <a:pt x="11" y="159"/>
                  </a:lnTo>
                  <a:lnTo>
                    <a:pt x="7" y="173"/>
                  </a:lnTo>
                  <a:lnTo>
                    <a:pt x="0" y="204"/>
                  </a:lnTo>
                  <a:lnTo>
                    <a:pt x="3" y="216"/>
                  </a:lnTo>
                  <a:lnTo>
                    <a:pt x="15" y="218"/>
                  </a:lnTo>
                  <a:lnTo>
                    <a:pt x="21" y="221"/>
                  </a:lnTo>
                  <a:lnTo>
                    <a:pt x="31" y="223"/>
                  </a:lnTo>
                  <a:lnTo>
                    <a:pt x="44" y="212"/>
                  </a:lnTo>
                  <a:lnTo>
                    <a:pt x="44" y="239"/>
                  </a:lnTo>
                  <a:lnTo>
                    <a:pt x="52" y="245"/>
                  </a:lnTo>
                  <a:lnTo>
                    <a:pt x="79" y="243"/>
                  </a:lnTo>
                  <a:lnTo>
                    <a:pt x="91" y="235"/>
                  </a:lnTo>
                  <a:lnTo>
                    <a:pt x="106" y="229"/>
                  </a:lnTo>
                  <a:lnTo>
                    <a:pt x="114" y="225"/>
                  </a:lnTo>
                  <a:lnTo>
                    <a:pt x="120" y="231"/>
                  </a:lnTo>
                  <a:lnTo>
                    <a:pt x="133" y="268"/>
                  </a:lnTo>
                  <a:lnTo>
                    <a:pt x="145" y="272"/>
                  </a:lnTo>
                  <a:lnTo>
                    <a:pt x="158" y="272"/>
                  </a:lnTo>
                  <a:lnTo>
                    <a:pt x="174" y="291"/>
                  </a:lnTo>
                  <a:lnTo>
                    <a:pt x="195" y="318"/>
                  </a:lnTo>
                  <a:lnTo>
                    <a:pt x="220" y="320"/>
                  </a:lnTo>
                  <a:lnTo>
                    <a:pt x="222" y="336"/>
                  </a:lnTo>
                  <a:lnTo>
                    <a:pt x="230" y="349"/>
                  </a:lnTo>
                  <a:lnTo>
                    <a:pt x="226" y="398"/>
                  </a:lnTo>
                  <a:lnTo>
                    <a:pt x="230" y="411"/>
                  </a:lnTo>
                  <a:lnTo>
                    <a:pt x="234" y="450"/>
                  </a:lnTo>
                  <a:lnTo>
                    <a:pt x="242" y="454"/>
                  </a:lnTo>
                  <a:lnTo>
                    <a:pt x="255" y="456"/>
                  </a:lnTo>
                  <a:lnTo>
                    <a:pt x="267" y="458"/>
                  </a:lnTo>
                  <a:lnTo>
                    <a:pt x="275" y="483"/>
                  </a:lnTo>
                  <a:lnTo>
                    <a:pt x="284" y="487"/>
                  </a:lnTo>
                  <a:lnTo>
                    <a:pt x="286" y="510"/>
                  </a:lnTo>
                  <a:lnTo>
                    <a:pt x="251" y="539"/>
                  </a:lnTo>
                  <a:lnTo>
                    <a:pt x="232" y="565"/>
                  </a:lnTo>
                  <a:lnTo>
                    <a:pt x="246" y="572"/>
                  </a:lnTo>
                  <a:lnTo>
                    <a:pt x="257" y="582"/>
                  </a:lnTo>
                  <a:lnTo>
                    <a:pt x="284" y="594"/>
                  </a:lnTo>
                  <a:lnTo>
                    <a:pt x="298" y="611"/>
                  </a:lnTo>
                  <a:lnTo>
                    <a:pt x="304" y="617"/>
                  </a:lnTo>
                  <a:lnTo>
                    <a:pt x="310" y="605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1" name="Freeform 19"/>
            <p:cNvSpPr>
              <a:spLocks noChangeArrowheads="1"/>
            </p:cNvSpPr>
            <p:nvPr/>
          </p:nvSpPr>
          <p:spPr bwMode="auto">
            <a:xfrm>
              <a:off x="1519" y="3304"/>
              <a:ext cx="177" cy="799"/>
            </a:xfrm>
            <a:custGeom>
              <a:avLst/>
              <a:gdLst>
                <a:gd name="T0" fmla="*/ 852 w 160"/>
                <a:gd name="T1" fmla="*/ 1999 h 814"/>
                <a:gd name="T2" fmla="*/ 779 w 160"/>
                <a:gd name="T3" fmla="*/ 1969 h 814"/>
                <a:gd name="T4" fmla="*/ 662 w 160"/>
                <a:gd name="T5" fmla="*/ 1989 h 814"/>
                <a:gd name="T6" fmla="*/ 597 w 160"/>
                <a:gd name="T7" fmla="*/ 1986 h 814"/>
                <a:gd name="T8" fmla="*/ 597 w 160"/>
                <a:gd name="T9" fmla="*/ 1945 h 814"/>
                <a:gd name="T10" fmla="*/ 549 w 160"/>
                <a:gd name="T11" fmla="*/ 1986 h 814"/>
                <a:gd name="T12" fmla="*/ 407 w 160"/>
                <a:gd name="T13" fmla="*/ 1935 h 814"/>
                <a:gd name="T14" fmla="*/ 309 w 160"/>
                <a:gd name="T15" fmla="*/ 1904 h 814"/>
                <a:gd name="T16" fmla="*/ 417 w 160"/>
                <a:gd name="T17" fmla="*/ 1840 h 814"/>
                <a:gd name="T18" fmla="*/ 186 w 160"/>
                <a:gd name="T19" fmla="*/ 1823 h 814"/>
                <a:gd name="T20" fmla="*/ 38 w 160"/>
                <a:gd name="T21" fmla="*/ 1422 h 814"/>
                <a:gd name="T22" fmla="*/ 157 w 160"/>
                <a:gd name="T23" fmla="*/ 1286 h 814"/>
                <a:gd name="T24" fmla="*/ 81 w 160"/>
                <a:gd name="T25" fmla="*/ 1153 h 814"/>
                <a:gd name="T26" fmla="*/ 196 w 160"/>
                <a:gd name="T27" fmla="*/ 1052 h 814"/>
                <a:gd name="T28" fmla="*/ 174 w 160"/>
                <a:gd name="T29" fmla="*/ 1033 h 814"/>
                <a:gd name="T30" fmla="*/ 265 w 160"/>
                <a:gd name="T31" fmla="*/ 1018 h 814"/>
                <a:gd name="T32" fmla="*/ 277 w 160"/>
                <a:gd name="T33" fmla="*/ 947 h 814"/>
                <a:gd name="T34" fmla="*/ 309 w 160"/>
                <a:gd name="T35" fmla="*/ 881 h 814"/>
                <a:gd name="T36" fmla="*/ 243 w 160"/>
                <a:gd name="T37" fmla="*/ 913 h 814"/>
                <a:gd name="T38" fmla="*/ 157 w 160"/>
                <a:gd name="T39" fmla="*/ 1010 h 814"/>
                <a:gd name="T40" fmla="*/ 277 w 160"/>
                <a:gd name="T41" fmla="*/ 633 h 814"/>
                <a:gd name="T42" fmla="*/ 381 w 160"/>
                <a:gd name="T43" fmla="*/ 432 h 814"/>
                <a:gd name="T44" fmla="*/ 407 w 160"/>
                <a:gd name="T45" fmla="*/ 310 h 814"/>
                <a:gd name="T46" fmla="*/ 391 w 160"/>
                <a:gd name="T47" fmla="*/ 98 h 814"/>
                <a:gd name="T48" fmla="*/ 260 w 160"/>
                <a:gd name="T49" fmla="*/ 27 h 814"/>
                <a:gd name="T50" fmla="*/ 532 w 160"/>
                <a:gd name="T51" fmla="*/ 90 h 814"/>
                <a:gd name="T52" fmla="*/ 597 w 160"/>
                <a:gd name="T53" fmla="*/ 161 h 814"/>
                <a:gd name="T54" fmla="*/ 695 w 160"/>
                <a:gd name="T55" fmla="*/ 278 h 814"/>
                <a:gd name="T56" fmla="*/ 611 w 160"/>
                <a:gd name="T57" fmla="*/ 387 h 814"/>
                <a:gd name="T58" fmla="*/ 482 w 160"/>
                <a:gd name="T59" fmla="*/ 621 h 814"/>
                <a:gd name="T60" fmla="*/ 369 w 160"/>
                <a:gd name="T61" fmla="*/ 933 h 814"/>
                <a:gd name="T62" fmla="*/ 331 w 160"/>
                <a:gd name="T63" fmla="*/ 984 h 814"/>
                <a:gd name="T64" fmla="*/ 342 w 160"/>
                <a:gd name="T65" fmla="*/ 1010 h 814"/>
                <a:gd name="T66" fmla="*/ 331 w 160"/>
                <a:gd name="T67" fmla="*/ 1052 h 814"/>
                <a:gd name="T68" fmla="*/ 298 w 160"/>
                <a:gd name="T69" fmla="*/ 1096 h 814"/>
                <a:gd name="T70" fmla="*/ 326 w 160"/>
                <a:gd name="T71" fmla="*/ 1117 h 814"/>
                <a:gd name="T72" fmla="*/ 309 w 160"/>
                <a:gd name="T73" fmla="*/ 1247 h 814"/>
                <a:gd name="T74" fmla="*/ 326 w 160"/>
                <a:gd name="T75" fmla="*/ 1375 h 814"/>
                <a:gd name="T76" fmla="*/ 212 w 160"/>
                <a:gd name="T77" fmla="*/ 1642 h 814"/>
                <a:gd name="T78" fmla="*/ 196 w 160"/>
                <a:gd name="T79" fmla="*/ 1656 h 814"/>
                <a:gd name="T80" fmla="*/ 221 w 160"/>
                <a:gd name="T81" fmla="*/ 1706 h 814"/>
                <a:gd name="T82" fmla="*/ 513 w 160"/>
                <a:gd name="T83" fmla="*/ 1745 h 814"/>
                <a:gd name="T84" fmla="*/ 532 w 160"/>
                <a:gd name="T85" fmla="*/ 1860 h 814"/>
                <a:gd name="T86" fmla="*/ 805 w 160"/>
                <a:gd name="T87" fmla="*/ 1935 h 81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60"/>
                <a:gd name="T133" fmla="*/ 0 h 814"/>
                <a:gd name="T134" fmla="*/ 160 w 160"/>
                <a:gd name="T135" fmla="*/ 814 h 81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60" h="814">
                  <a:moveTo>
                    <a:pt x="160" y="805"/>
                  </a:moveTo>
                  <a:lnTo>
                    <a:pt x="153" y="810"/>
                  </a:lnTo>
                  <a:lnTo>
                    <a:pt x="145" y="805"/>
                  </a:lnTo>
                  <a:lnTo>
                    <a:pt x="139" y="799"/>
                  </a:lnTo>
                  <a:lnTo>
                    <a:pt x="129" y="801"/>
                  </a:lnTo>
                  <a:lnTo>
                    <a:pt x="118" y="807"/>
                  </a:lnTo>
                  <a:lnTo>
                    <a:pt x="112" y="814"/>
                  </a:lnTo>
                  <a:lnTo>
                    <a:pt x="108" y="805"/>
                  </a:lnTo>
                  <a:lnTo>
                    <a:pt x="110" y="795"/>
                  </a:lnTo>
                  <a:lnTo>
                    <a:pt x="108" y="789"/>
                  </a:lnTo>
                  <a:lnTo>
                    <a:pt x="98" y="793"/>
                  </a:lnTo>
                  <a:lnTo>
                    <a:pt x="98" y="805"/>
                  </a:lnTo>
                  <a:lnTo>
                    <a:pt x="79" y="805"/>
                  </a:lnTo>
                  <a:lnTo>
                    <a:pt x="73" y="785"/>
                  </a:lnTo>
                  <a:lnTo>
                    <a:pt x="56" y="787"/>
                  </a:lnTo>
                  <a:lnTo>
                    <a:pt x="56" y="772"/>
                  </a:lnTo>
                  <a:lnTo>
                    <a:pt x="69" y="768"/>
                  </a:lnTo>
                  <a:lnTo>
                    <a:pt x="75" y="746"/>
                  </a:lnTo>
                  <a:lnTo>
                    <a:pt x="58" y="729"/>
                  </a:lnTo>
                  <a:lnTo>
                    <a:pt x="33" y="739"/>
                  </a:lnTo>
                  <a:lnTo>
                    <a:pt x="0" y="704"/>
                  </a:lnTo>
                  <a:lnTo>
                    <a:pt x="7" y="576"/>
                  </a:lnTo>
                  <a:lnTo>
                    <a:pt x="25" y="549"/>
                  </a:lnTo>
                  <a:lnTo>
                    <a:pt x="29" y="522"/>
                  </a:lnTo>
                  <a:lnTo>
                    <a:pt x="29" y="487"/>
                  </a:lnTo>
                  <a:lnTo>
                    <a:pt x="15" y="467"/>
                  </a:lnTo>
                  <a:lnTo>
                    <a:pt x="33" y="446"/>
                  </a:lnTo>
                  <a:lnTo>
                    <a:pt x="36" y="427"/>
                  </a:lnTo>
                  <a:lnTo>
                    <a:pt x="27" y="427"/>
                  </a:lnTo>
                  <a:lnTo>
                    <a:pt x="31" y="419"/>
                  </a:lnTo>
                  <a:lnTo>
                    <a:pt x="38" y="419"/>
                  </a:lnTo>
                  <a:lnTo>
                    <a:pt x="48" y="413"/>
                  </a:lnTo>
                  <a:lnTo>
                    <a:pt x="50" y="396"/>
                  </a:lnTo>
                  <a:lnTo>
                    <a:pt x="50" y="384"/>
                  </a:lnTo>
                  <a:lnTo>
                    <a:pt x="52" y="374"/>
                  </a:lnTo>
                  <a:lnTo>
                    <a:pt x="56" y="357"/>
                  </a:lnTo>
                  <a:lnTo>
                    <a:pt x="48" y="361"/>
                  </a:lnTo>
                  <a:lnTo>
                    <a:pt x="44" y="370"/>
                  </a:lnTo>
                  <a:lnTo>
                    <a:pt x="38" y="396"/>
                  </a:lnTo>
                  <a:lnTo>
                    <a:pt x="29" y="409"/>
                  </a:lnTo>
                  <a:lnTo>
                    <a:pt x="27" y="378"/>
                  </a:lnTo>
                  <a:lnTo>
                    <a:pt x="50" y="258"/>
                  </a:lnTo>
                  <a:lnTo>
                    <a:pt x="69" y="200"/>
                  </a:lnTo>
                  <a:lnTo>
                    <a:pt x="69" y="175"/>
                  </a:lnTo>
                  <a:lnTo>
                    <a:pt x="73" y="153"/>
                  </a:lnTo>
                  <a:lnTo>
                    <a:pt x="73" y="126"/>
                  </a:lnTo>
                  <a:lnTo>
                    <a:pt x="75" y="103"/>
                  </a:lnTo>
                  <a:lnTo>
                    <a:pt x="71" y="39"/>
                  </a:lnTo>
                  <a:lnTo>
                    <a:pt x="50" y="12"/>
                  </a:lnTo>
                  <a:lnTo>
                    <a:pt x="46" y="10"/>
                  </a:lnTo>
                  <a:lnTo>
                    <a:pt x="75" y="0"/>
                  </a:lnTo>
                  <a:lnTo>
                    <a:pt x="95" y="37"/>
                  </a:lnTo>
                  <a:lnTo>
                    <a:pt x="104" y="49"/>
                  </a:lnTo>
                  <a:lnTo>
                    <a:pt x="108" y="64"/>
                  </a:lnTo>
                  <a:lnTo>
                    <a:pt x="116" y="113"/>
                  </a:lnTo>
                  <a:lnTo>
                    <a:pt x="124" y="113"/>
                  </a:lnTo>
                  <a:lnTo>
                    <a:pt x="124" y="134"/>
                  </a:lnTo>
                  <a:lnTo>
                    <a:pt x="110" y="157"/>
                  </a:lnTo>
                  <a:lnTo>
                    <a:pt x="89" y="200"/>
                  </a:lnTo>
                  <a:lnTo>
                    <a:pt x="87" y="252"/>
                  </a:lnTo>
                  <a:lnTo>
                    <a:pt x="85" y="347"/>
                  </a:lnTo>
                  <a:lnTo>
                    <a:pt x="67" y="378"/>
                  </a:lnTo>
                  <a:lnTo>
                    <a:pt x="62" y="396"/>
                  </a:lnTo>
                  <a:lnTo>
                    <a:pt x="60" y="399"/>
                  </a:lnTo>
                  <a:lnTo>
                    <a:pt x="60" y="403"/>
                  </a:lnTo>
                  <a:lnTo>
                    <a:pt x="62" y="409"/>
                  </a:lnTo>
                  <a:lnTo>
                    <a:pt x="58" y="419"/>
                  </a:lnTo>
                  <a:lnTo>
                    <a:pt x="60" y="427"/>
                  </a:lnTo>
                  <a:lnTo>
                    <a:pt x="58" y="442"/>
                  </a:lnTo>
                  <a:lnTo>
                    <a:pt x="54" y="444"/>
                  </a:lnTo>
                  <a:lnTo>
                    <a:pt x="56" y="452"/>
                  </a:lnTo>
                  <a:lnTo>
                    <a:pt x="58" y="452"/>
                  </a:lnTo>
                  <a:lnTo>
                    <a:pt x="58" y="494"/>
                  </a:lnTo>
                  <a:lnTo>
                    <a:pt x="56" y="506"/>
                  </a:lnTo>
                  <a:lnTo>
                    <a:pt x="58" y="514"/>
                  </a:lnTo>
                  <a:lnTo>
                    <a:pt x="58" y="558"/>
                  </a:lnTo>
                  <a:lnTo>
                    <a:pt x="40" y="582"/>
                  </a:lnTo>
                  <a:lnTo>
                    <a:pt x="38" y="665"/>
                  </a:lnTo>
                  <a:lnTo>
                    <a:pt x="36" y="667"/>
                  </a:lnTo>
                  <a:lnTo>
                    <a:pt x="36" y="671"/>
                  </a:lnTo>
                  <a:lnTo>
                    <a:pt x="40" y="679"/>
                  </a:lnTo>
                  <a:lnTo>
                    <a:pt x="40" y="692"/>
                  </a:lnTo>
                  <a:lnTo>
                    <a:pt x="52" y="706"/>
                  </a:lnTo>
                  <a:lnTo>
                    <a:pt x="93" y="708"/>
                  </a:lnTo>
                  <a:lnTo>
                    <a:pt x="95" y="727"/>
                  </a:lnTo>
                  <a:lnTo>
                    <a:pt x="95" y="754"/>
                  </a:lnTo>
                  <a:lnTo>
                    <a:pt x="100" y="783"/>
                  </a:lnTo>
                  <a:lnTo>
                    <a:pt x="145" y="785"/>
                  </a:lnTo>
                  <a:lnTo>
                    <a:pt x="160" y="805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2" name="Freeform 20"/>
            <p:cNvSpPr>
              <a:spLocks noChangeArrowheads="1"/>
            </p:cNvSpPr>
            <p:nvPr/>
          </p:nvSpPr>
          <p:spPr bwMode="auto">
            <a:xfrm>
              <a:off x="1733" y="3361"/>
              <a:ext cx="129" cy="128"/>
            </a:xfrm>
            <a:custGeom>
              <a:avLst/>
              <a:gdLst>
                <a:gd name="T0" fmla="*/ 645 w 117"/>
                <a:gd name="T1" fmla="*/ 224 h 132"/>
                <a:gd name="T2" fmla="*/ 596 w 117"/>
                <a:gd name="T3" fmla="*/ 167 h 132"/>
                <a:gd name="T4" fmla="*/ 534 w 117"/>
                <a:gd name="T5" fmla="*/ 164 h 132"/>
                <a:gd name="T6" fmla="*/ 461 w 117"/>
                <a:gd name="T7" fmla="*/ 157 h 132"/>
                <a:gd name="T8" fmla="*/ 423 w 117"/>
                <a:gd name="T9" fmla="*/ 146 h 132"/>
                <a:gd name="T10" fmla="*/ 406 w 117"/>
                <a:gd name="T11" fmla="*/ 62 h 132"/>
                <a:gd name="T12" fmla="*/ 406 w 117"/>
                <a:gd name="T13" fmla="*/ 37 h 132"/>
                <a:gd name="T14" fmla="*/ 171 w 117"/>
                <a:gd name="T15" fmla="*/ 0 h 132"/>
                <a:gd name="T16" fmla="*/ 4 w 117"/>
                <a:gd name="T17" fmla="*/ 74 h 132"/>
                <a:gd name="T18" fmla="*/ 2 w 117"/>
                <a:gd name="T19" fmla="*/ 103 h 132"/>
                <a:gd name="T20" fmla="*/ 0 w 117"/>
                <a:gd name="T21" fmla="*/ 119 h 132"/>
                <a:gd name="T22" fmla="*/ 67 w 117"/>
                <a:gd name="T23" fmla="*/ 134 h 132"/>
                <a:gd name="T24" fmla="*/ 154 w 117"/>
                <a:gd name="T25" fmla="*/ 149 h 132"/>
                <a:gd name="T26" fmla="*/ 191 w 117"/>
                <a:gd name="T27" fmla="*/ 167 h 132"/>
                <a:gd name="T28" fmla="*/ 398 w 117"/>
                <a:gd name="T29" fmla="*/ 209 h 132"/>
                <a:gd name="T30" fmla="*/ 298 w 117"/>
                <a:gd name="T31" fmla="*/ 298 h 132"/>
                <a:gd name="T32" fmla="*/ 596 w 117"/>
                <a:gd name="T33" fmla="*/ 298 h 132"/>
                <a:gd name="T34" fmla="*/ 630 w 117"/>
                <a:gd name="T35" fmla="*/ 264 h 132"/>
                <a:gd name="T36" fmla="*/ 645 w 117"/>
                <a:gd name="T37" fmla="*/ 224 h 1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7"/>
                <a:gd name="T58" fmla="*/ 0 h 132"/>
                <a:gd name="T59" fmla="*/ 117 w 117"/>
                <a:gd name="T60" fmla="*/ 132 h 1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7" h="132">
                  <a:moveTo>
                    <a:pt x="117" y="99"/>
                  </a:moveTo>
                  <a:lnTo>
                    <a:pt x="109" y="74"/>
                  </a:lnTo>
                  <a:lnTo>
                    <a:pt x="97" y="72"/>
                  </a:lnTo>
                  <a:lnTo>
                    <a:pt x="84" y="70"/>
                  </a:lnTo>
                  <a:lnTo>
                    <a:pt x="78" y="64"/>
                  </a:lnTo>
                  <a:lnTo>
                    <a:pt x="74" y="27"/>
                  </a:lnTo>
                  <a:lnTo>
                    <a:pt x="74" y="16"/>
                  </a:lnTo>
                  <a:lnTo>
                    <a:pt x="31" y="0"/>
                  </a:lnTo>
                  <a:lnTo>
                    <a:pt x="4" y="33"/>
                  </a:lnTo>
                  <a:lnTo>
                    <a:pt x="2" y="45"/>
                  </a:lnTo>
                  <a:lnTo>
                    <a:pt x="0" y="53"/>
                  </a:lnTo>
                  <a:lnTo>
                    <a:pt x="12" y="60"/>
                  </a:lnTo>
                  <a:lnTo>
                    <a:pt x="28" y="66"/>
                  </a:lnTo>
                  <a:lnTo>
                    <a:pt x="35" y="74"/>
                  </a:lnTo>
                  <a:lnTo>
                    <a:pt x="72" y="93"/>
                  </a:lnTo>
                  <a:lnTo>
                    <a:pt x="55" y="132"/>
                  </a:lnTo>
                  <a:lnTo>
                    <a:pt x="109" y="132"/>
                  </a:lnTo>
                  <a:lnTo>
                    <a:pt x="115" y="117"/>
                  </a:lnTo>
                  <a:lnTo>
                    <a:pt x="117" y="99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3" name="Freeform 21"/>
            <p:cNvSpPr>
              <a:spLocks noChangeArrowheads="1"/>
            </p:cNvSpPr>
            <p:nvPr/>
          </p:nvSpPr>
          <p:spPr bwMode="auto">
            <a:xfrm>
              <a:off x="1342" y="2853"/>
              <a:ext cx="61" cy="71"/>
            </a:xfrm>
            <a:custGeom>
              <a:avLst/>
              <a:gdLst>
                <a:gd name="T0" fmla="*/ 294 w 56"/>
                <a:gd name="T1" fmla="*/ 142 h 75"/>
                <a:gd name="T2" fmla="*/ 263 w 56"/>
                <a:gd name="T3" fmla="*/ 126 h 75"/>
                <a:gd name="T4" fmla="*/ 257 w 56"/>
                <a:gd name="T5" fmla="*/ 97 h 75"/>
                <a:gd name="T6" fmla="*/ 273 w 56"/>
                <a:gd name="T7" fmla="*/ 77 h 75"/>
                <a:gd name="T8" fmla="*/ 294 w 56"/>
                <a:gd name="T9" fmla="*/ 22 h 75"/>
                <a:gd name="T10" fmla="*/ 294 w 56"/>
                <a:gd name="T11" fmla="*/ 9 h 75"/>
                <a:gd name="T12" fmla="*/ 294 w 56"/>
                <a:gd name="T13" fmla="*/ 0 h 75"/>
                <a:gd name="T14" fmla="*/ 257 w 56"/>
                <a:gd name="T15" fmla="*/ 0 h 75"/>
                <a:gd name="T16" fmla="*/ 208 w 56"/>
                <a:gd name="T17" fmla="*/ 2 h 75"/>
                <a:gd name="T18" fmla="*/ 163 w 56"/>
                <a:gd name="T19" fmla="*/ 22 h 75"/>
                <a:gd name="T20" fmla="*/ 110 w 56"/>
                <a:gd name="T21" fmla="*/ 47 h 75"/>
                <a:gd name="T22" fmla="*/ 78 w 56"/>
                <a:gd name="T23" fmla="*/ 59 h 75"/>
                <a:gd name="T24" fmla="*/ 48 w 56"/>
                <a:gd name="T25" fmla="*/ 77 h 75"/>
                <a:gd name="T26" fmla="*/ 37 w 56"/>
                <a:gd name="T27" fmla="*/ 79 h 75"/>
                <a:gd name="T28" fmla="*/ 29 w 56"/>
                <a:gd name="T29" fmla="*/ 83 h 75"/>
                <a:gd name="T30" fmla="*/ 37 w 56"/>
                <a:gd name="T31" fmla="*/ 83 h 75"/>
                <a:gd name="T32" fmla="*/ 2 w 56"/>
                <a:gd name="T33" fmla="*/ 90 h 75"/>
                <a:gd name="T34" fmla="*/ 0 w 56"/>
                <a:gd name="T35" fmla="*/ 97 h 75"/>
                <a:gd name="T36" fmla="*/ 48 w 56"/>
                <a:gd name="T37" fmla="*/ 109 h 75"/>
                <a:gd name="T38" fmla="*/ 78 w 56"/>
                <a:gd name="T39" fmla="*/ 135 h 75"/>
                <a:gd name="T40" fmla="*/ 143 w 56"/>
                <a:gd name="T41" fmla="*/ 135 h 75"/>
                <a:gd name="T42" fmla="*/ 220 w 56"/>
                <a:gd name="T43" fmla="*/ 135 h 75"/>
                <a:gd name="T44" fmla="*/ 273 w 56"/>
                <a:gd name="T45" fmla="*/ 142 h 75"/>
                <a:gd name="T46" fmla="*/ 294 w 56"/>
                <a:gd name="T47" fmla="*/ 142 h 7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6"/>
                <a:gd name="T73" fmla="*/ 0 h 75"/>
                <a:gd name="T74" fmla="*/ 56 w 56"/>
                <a:gd name="T75" fmla="*/ 75 h 7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6" h="75">
                  <a:moveTo>
                    <a:pt x="56" y="75"/>
                  </a:moveTo>
                  <a:lnTo>
                    <a:pt x="50" y="66"/>
                  </a:lnTo>
                  <a:lnTo>
                    <a:pt x="48" y="50"/>
                  </a:lnTo>
                  <a:lnTo>
                    <a:pt x="52" y="40"/>
                  </a:lnTo>
                  <a:lnTo>
                    <a:pt x="56" y="11"/>
                  </a:lnTo>
                  <a:lnTo>
                    <a:pt x="56" y="5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2"/>
                  </a:lnTo>
                  <a:lnTo>
                    <a:pt x="31" y="11"/>
                  </a:lnTo>
                  <a:lnTo>
                    <a:pt x="21" y="25"/>
                  </a:lnTo>
                  <a:lnTo>
                    <a:pt x="15" y="31"/>
                  </a:lnTo>
                  <a:lnTo>
                    <a:pt x="9" y="40"/>
                  </a:lnTo>
                  <a:lnTo>
                    <a:pt x="7" y="42"/>
                  </a:lnTo>
                  <a:lnTo>
                    <a:pt x="5" y="44"/>
                  </a:lnTo>
                  <a:lnTo>
                    <a:pt x="7" y="44"/>
                  </a:lnTo>
                  <a:lnTo>
                    <a:pt x="2" y="48"/>
                  </a:lnTo>
                  <a:lnTo>
                    <a:pt x="0" y="50"/>
                  </a:lnTo>
                  <a:lnTo>
                    <a:pt x="9" y="56"/>
                  </a:lnTo>
                  <a:lnTo>
                    <a:pt x="15" y="71"/>
                  </a:lnTo>
                  <a:lnTo>
                    <a:pt x="27" y="71"/>
                  </a:lnTo>
                  <a:lnTo>
                    <a:pt x="42" y="71"/>
                  </a:lnTo>
                  <a:lnTo>
                    <a:pt x="52" y="75"/>
                  </a:lnTo>
                  <a:lnTo>
                    <a:pt x="56" y="75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4" name="Freeform 22"/>
            <p:cNvSpPr>
              <a:spLocks noChangeArrowheads="1"/>
            </p:cNvSpPr>
            <p:nvPr/>
          </p:nvSpPr>
          <p:spPr bwMode="auto">
            <a:xfrm>
              <a:off x="1271" y="2802"/>
              <a:ext cx="67" cy="77"/>
            </a:xfrm>
            <a:custGeom>
              <a:avLst/>
              <a:gdLst>
                <a:gd name="T0" fmla="*/ 281 w 62"/>
                <a:gd name="T1" fmla="*/ 95 h 80"/>
                <a:gd name="T2" fmla="*/ 230 w 62"/>
                <a:gd name="T3" fmla="*/ 124 h 80"/>
                <a:gd name="T4" fmla="*/ 189 w 62"/>
                <a:gd name="T5" fmla="*/ 138 h 80"/>
                <a:gd name="T6" fmla="*/ 150 w 62"/>
                <a:gd name="T7" fmla="*/ 145 h 80"/>
                <a:gd name="T8" fmla="*/ 113 w 62"/>
                <a:gd name="T9" fmla="*/ 164 h 80"/>
                <a:gd name="T10" fmla="*/ 78 w 62"/>
                <a:gd name="T11" fmla="*/ 177 h 80"/>
                <a:gd name="T12" fmla="*/ 2 w 62"/>
                <a:gd name="T13" fmla="*/ 145 h 80"/>
                <a:gd name="T14" fmla="*/ 0 w 62"/>
                <a:gd name="T15" fmla="*/ 131 h 80"/>
                <a:gd name="T16" fmla="*/ 31 w 62"/>
                <a:gd name="T17" fmla="*/ 99 h 80"/>
                <a:gd name="T18" fmla="*/ 31 w 62"/>
                <a:gd name="T19" fmla="*/ 82 h 80"/>
                <a:gd name="T20" fmla="*/ 38 w 62"/>
                <a:gd name="T21" fmla="*/ 68 h 80"/>
                <a:gd name="T22" fmla="*/ 150 w 62"/>
                <a:gd name="T23" fmla="*/ 66 h 80"/>
                <a:gd name="T24" fmla="*/ 150 w 62"/>
                <a:gd name="T25" fmla="*/ 46 h 80"/>
                <a:gd name="T26" fmla="*/ 106 w 62"/>
                <a:gd name="T27" fmla="*/ 14 h 80"/>
                <a:gd name="T28" fmla="*/ 113 w 62"/>
                <a:gd name="T29" fmla="*/ 14 h 80"/>
                <a:gd name="T30" fmla="*/ 113 w 62"/>
                <a:gd name="T31" fmla="*/ 0 h 80"/>
                <a:gd name="T32" fmla="*/ 230 w 62"/>
                <a:gd name="T33" fmla="*/ 0 h 80"/>
                <a:gd name="T34" fmla="*/ 230 w 62"/>
                <a:gd name="T35" fmla="*/ 2 h 80"/>
                <a:gd name="T36" fmla="*/ 230 w 62"/>
                <a:gd name="T37" fmla="*/ 77 h 80"/>
                <a:gd name="T38" fmla="*/ 254 w 62"/>
                <a:gd name="T39" fmla="*/ 77 h 80"/>
                <a:gd name="T40" fmla="*/ 281 w 62"/>
                <a:gd name="T41" fmla="*/ 95 h 8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2"/>
                <a:gd name="T64" fmla="*/ 0 h 80"/>
                <a:gd name="T65" fmla="*/ 62 w 62"/>
                <a:gd name="T66" fmla="*/ 80 h 8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2" h="80">
                  <a:moveTo>
                    <a:pt x="62" y="43"/>
                  </a:moveTo>
                  <a:lnTo>
                    <a:pt x="50" y="56"/>
                  </a:lnTo>
                  <a:lnTo>
                    <a:pt x="42" y="62"/>
                  </a:lnTo>
                  <a:lnTo>
                    <a:pt x="33" y="66"/>
                  </a:lnTo>
                  <a:lnTo>
                    <a:pt x="25" y="74"/>
                  </a:lnTo>
                  <a:lnTo>
                    <a:pt x="17" y="80"/>
                  </a:lnTo>
                  <a:lnTo>
                    <a:pt x="2" y="66"/>
                  </a:lnTo>
                  <a:lnTo>
                    <a:pt x="0" y="60"/>
                  </a:lnTo>
                  <a:lnTo>
                    <a:pt x="7" y="45"/>
                  </a:lnTo>
                  <a:lnTo>
                    <a:pt x="7" y="37"/>
                  </a:lnTo>
                  <a:lnTo>
                    <a:pt x="9" y="31"/>
                  </a:lnTo>
                  <a:lnTo>
                    <a:pt x="33" y="29"/>
                  </a:lnTo>
                  <a:lnTo>
                    <a:pt x="33" y="20"/>
                  </a:lnTo>
                  <a:lnTo>
                    <a:pt x="23" y="8"/>
                  </a:lnTo>
                  <a:lnTo>
                    <a:pt x="25" y="8"/>
                  </a:lnTo>
                  <a:lnTo>
                    <a:pt x="25" y="0"/>
                  </a:lnTo>
                  <a:lnTo>
                    <a:pt x="50" y="0"/>
                  </a:lnTo>
                  <a:lnTo>
                    <a:pt x="50" y="2"/>
                  </a:lnTo>
                  <a:lnTo>
                    <a:pt x="50" y="35"/>
                  </a:lnTo>
                  <a:lnTo>
                    <a:pt x="56" y="35"/>
                  </a:lnTo>
                  <a:lnTo>
                    <a:pt x="62" y="43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5" name="Freeform 23"/>
            <p:cNvSpPr>
              <a:spLocks noChangeArrowheads="1"/>
            </p:cNvSpPr>
            <p:nvPr/>
          </p:nvSpPr>
          <p:spPr bwMode="auto">
            <a:xfrm>
              <a:off x="1326" y="2793"/>
              <a:ext cx="14" cy="41"/>
            </a:xfrm>
            <a:custGeom>
              <a:avLst/>
              <a:gdLst>
                <a:gd name="T0" fmla="*/ 46 w 14"/>
                <a:gd name="T1" fmla="*/ 0 h 44"/>
                <a:gd name="T2" fmla="*/ 33 w 14"/>
                <a:gd name="T3" fmla="*/ 3 h 44"/>
                <a:gd name="T4" fmla="*/ 15 w 14"/>
                <a:gd name="T5" fmla="*/ 11 h 44"/>
                <a:gd name="T6" fmla="*/ 0 w 14"/>
                <a:gd name="T7" fmla="*/ 7 h 44"/>
                <a:gd name="T8" fmla="*/ 0 w 14"/>
                <a:gd name="T9" fmla="*/ 15 h 44"/>
                <a:gd name="T10" fmla="*/ 0 w 14"/>
                <a:gd name="T11" fmla="*/ 72 h 44"/>
                <a:gd name="T12" fmla="*/ 19 w 14"/>
                <a:gd name="T13" fmla="*/ 72 h 44"/>
                <a:gd name="T14" fmla="*/ 40 w 14"/>
                <a:gd name="T15" fmla="*/ 58 h 44"/>
                <a:gd name="T16" fmla="*/ 33 w 14"/>
                <a:gd name="T17" fmla="*/ 20 h 44"/>
                <a:gd name="T18" fmla="*/ 46 w 14"/>
                <a:gd name="T19" fmla="*/ 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44"/>
                <a:gd name="T32" fmla="*/ 14 w 1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44">
                  <a:moveTo>
                    <a:pt x="14" y="0"/>
                  </a:moveTo>
                  <a:lnTo>
                    <a:pt x="10" y="3"/>
                  </a:lnTo>
                  <a:lnTo>
                    <a:pt x="4" y="7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44"/>
                  </a:lnTo>
                  <a:lnTo>
                    <a:pt x="6" y="44"/>
                  </a:lnTo>
                  <a:lnTo>
                    <a:pt x="12" y="36"/>
                  </a:lnTo>
                  <a:lnTo>
                    <a:pt x="10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6" name="Freeform 24"/>
            <p:cNvSpPr>
              <a:spLocks noChangeArrowheads="1"/>
            </p:cNvSpPr>
            <p:nvPr/>
          </p:nvSpPr>
          <p:spPr bwMode="auto">
            <a:xfrm>
              <a:off x="1359" y="2922"/>
              <a:ext cx="57" cy="38"/>
            </a:xfrm>
            <a:custGeom>
              <a:avLst/>
              <a:gdLst>
                <a:gd name="T0" fmla="*/ 310 w 52"/>
                <a:gd name="T1" fmla="*/ 26 h 41"/>
                <a:gd name="T2" fmla="*/ 260 w 52"/>
                <a:gd name="T3" fmla="*/ 16 h 41"/>
                <a:gd name="T4" fmla="*/ 241 w 52"/>
                <a:gd name="T5" fmla="*/ 4 h 41"/>
                <a:gd name="T6" fmla="*/ 219 w 52"/>
                <a:gd name="T7" fmla="*/ 10 h 41"/>
                <a:gd name="T8" fmla="*/ 162 w 52"/>
                <a:gd name="T9" fmla="*/ 2 h 41"/>
                <a:gd name="T10" fmla="*/ 75 w 52"/>
                <a:gd name="T11" fmla="*/ 0 h 41"/>
                <a:gd name="T12" fmla="*/ 0 w 52"/>
                <a:gd name="T13" fmla="*/ 0 h 41"/>
                <a:gd name="T14" fmla="*/ 2 w 52"/>
                <a:gd name="T15" fmla="*/ 2 h 41"/>
                <a:gd name="T16" fmla="*/ 2 w 52"/>
                <a:gd name="T17" fmla="*/ 10 h 41"/>
                <a:gd name="T18" fmla="*/ 43 w 52"/>
                <a:gd name="T19" fmla="*/ 40 h 41"/>
                <a:gd name="T20" fmla="*/ 57 w 52"/>
                <a:gd name="T21" fmla="*/ 36 h 41"/>
                <a:gd name="T22" fmla="*/ 43 w 52"/>
                <a:gd name="T23" fmla="*/ 26 h 41"/>
                <a:gd name="T24" fmla="*/ 147 w 52"/>
                <a:gd name="T25" fmla="*/ 52 h 41"/>
                <a:gd name="T26" fmla="*/ 147 w 52"/>
                <a:gd name="T27" fmla="*/ 60 h 41"/>
                <a:gd name="T28" fmla="*/ 162 w 52"/>
                <a:gd name="T29" fmla="*/ 60 h 41"/>
                <a:gd name="T30" fmla="*/ 168 w 52"/>
                <a:gd name="T31" fmla="*/ 59 h 41"/>
                <a:gd name="T32" fmla="*/ 207 w 52"/>
                <a:gd name="T33" fmla="*/ 69 h 41"/>
                <a:gd name="T34" fmla="*/ 241 w 52"/>
                <a:gd name="T35" fmla="*/ 55 h 41"/>
                <a:gd name="T36" fmla="*/ 274 w 52"/>
                <a:gd name="T37" fmla="*/ 40 h 41"/>
                <a:gd name="T38" fmla="*/ 310 w 52"/>
                <a:gd name="T39" fmla="*/ 26 h 4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2"/>
                <a:gd name="T61" fmla="*/ 0 h 41"/>
                <a:gd name="T62" fmla="*/ 52 w 52"/>
                <a:gd name="T63" fmla="*/ 41 h 4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2" h="41">
                  <a:moveTo>
                    <a:pt x="52" y="16"/>
                  </a:moveTo>
                  <a:lnTo>
                    <a:pt x="43" y="10"/>
                  </a:lnTo>
                  <a:lnTo>
                    <a:pt x="41" y="4"/>
                  </a:lnTo>
                  <a:lnTo>
                    <a:pt x="37" y="6"/>
                  </a:lnTo>
                  <a:lnTo>
                    <a:pt x="27" y="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6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25" y="31"/>
                  </a:lnTo>
                  <a:lnTo>
                    <a:pt x="25" y="37"/>
                  </a:lnTo>
                  <a:lnTo>
                    <a:pt x="27" y="37"/>
                  </a:lnTo>
                  <a:lnTo>
                    <a:pt x="29" y="35"/>
                  </a:lnTo>
                  <a:lnTo>
                    <a:pt x="35" y="41"/>
                  </a:lnTo>
                  <a:lnTo>
                    <a:pt x="41" y="33"/>
                  </a:lnTo>
                  <a:lnTo>
                    <a:pt x="47" y="24"/>
                  </a:lnTo>
                  <a:lnTo>
                    <a:pt x="52" y="16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7" name="Freeform 25"/>
            <p:cNvSpPr>
              <a:spLocks noChangeArrowheads="1"/>
            </p:cNvSpPr>
            <p:nvPr/>
          </p:nvSpPr>
          <p:spPr bwMode="auto">
            <a:xfrm>
              <a:off x="1398" y="2940"/>
              <a:ext cx="100" cy="29"/>
            </a:xfrm>
            <a:custGeom>
              <a:avLst/>
              <a:gdLst>
                <a:gd name="T0" fmla="*/ 104 w 91"/>
                <a:gd name="T1" fmla="*/ 0 h 31"/>
                <a:gd name="T2" fmla="*/ 65 w 91"/>
                <a:gd name="T3" fmla="*/ 11 h 31"/>
                <a:gd name="T4" fmla="*/ 40 w 91"/>
                <a:gd name="T5" fmla="*/ 27 h 31"/>
                <a:gd name="T6" fmla="*/ 0 w 91"/>
                <a:gd name="T7" fmla="*/ 43 h 31"/>
                <a:gd name="T8" fmla="*/ 40 w 91"/>
                <a:gd name="T9" fmla="*/ 43 h 31"/>
                <a:gd name="T10" fmla="*/ 65 w 91"/>
                <a:gd name="T11" fmla="*/ 43 h 31"/>
                <a:gd name="T12" fmla="*/ 178 w 91"/>
                <a:gd name="T13" fmla="*/ 39 h 31"/>
                <a:gd name="T14" fmla="*/ 256 w 91"/>
                <a:gd name="T15" fmla="*/ 43 h 31"/>
                <a:gd name="T16" fmla="*/ 290 w 91"/>
                <a:gd name="T17" fmla="*/ 58 h 31"/>
                <a:gd name="T18" fmla="*/ 327 w 91"/>
                <a:gd name="T19" fmla="*/ 54 h 31"/>
                <a:gd name="T20" fmla="*/ 321 w 91"/>
                <a:gd name="T21" fmla="*/ 48 h 31"/>
                <a:gd name="T22" fmla="*/ 321 w 91"/>
                <a:gd name="T23" fmla="*/ 39 h 31"/>
                <a:gd name="T24" fmla="*/ 359 w 91"/>
                <a:gd name="T25" fmla="*/ 31 h 31"/>
                <a:gd name="T26" fmla="*/ 389 w 91"/>
                <a:gd name="T27" fmla="*/ 24 h 31"/>
                <a:gd name="T28" fmla="*/ 448 w 91"/>
                <a:gd name="T29" fmla="*/ 27 h 31"/>
                <a:gd name="T30" fmla="*/ 484 w 91"/>
                <a:gd name="T31" fmla="*/ 34 h 31"/>
                <a:gd name="T32" fmla="*/ 487 w 91"/>
                <a:gd name="T33" fmla="*/ 27 h 31"/>
                <a:gd name="T34" fmla="*/ 484 w 91"/>
                <a:gd name="T35" fmla="*/ 21 h 31"/>
                <a:gd name="T36" fmla="*/ 400 w 91"/>
                <a:gd name="T37" fmla="*/ 11 h 31"/>
                <a:gd name="T38" fmla="*/ 359 w 91"/>
                <a:gd name="T39" fmla="*/ 7 h 31"/>
                <a:gd name="T40" fmla="*/ 327 w 91"/>
                <a:gd name="T41" fmla="*/ 11 h 31"/>
                <a:gd name="T42" fmla="*/ 256 w 91"/>
                <a:gd name="T43" fmla="*/ 21 h 31"/>
                <a:gd name="T44" fmla="*/ 198 w 91"/>
                <a:gd name="T45" fmla="*/ 16 h 31"/>
                <a:gd name="T46" fmla="*/ 159 w 91"/>
                <a:gd name="T47" fmla="*/ 11 h 31"/>
                <a:gd name="T48" fmla="*/ 104 w 91"/>
                <a:gd name="T49" fmla="*/ 0 h 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1"/>
                <a:gd name="T76" fmla="*/ 0 h 31"/>
                <a:gd name="T77" fmla="*/ 91 w 91"/>
                <a:gd name="T78" fmla="*/ 31 h 3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1" h="31">
                  <a:moveTo>
                    <a:pt x="19" y="0"/>
                  </a:moveTo>
                  <a:lnTo>
                    <a:pt x="12" y="6"/>
                  </a:lnTo>
                  <a:lnTo>
                    <a:pt x="8" y="15"/>
                  </a:lnTo>
                  <a:lnTo>
                    <a:pt x="0" y="23"/>
                  </a:lnTo>
                  <a:lnTo>
                    <a:pt x="8" y="23"/>
                  </a:lnTo>
                  <a:lnTo>
                    <a:pt x="12" y="23"/>
                  </a:lnTo>
                  <a:lnTo>
                    <a:pt x="33" y="21"/>
                  </a:lnTo>
                  <a:lnTo>
                    <a:pt x="48" y="23"/>
                  </a:lnTo>
                  <a:lnTo>
                    <a:pt x="54" y="31"/>
                  </a:lnTo>
                  <a:lnTo>
                    <a:pt x="62" y="29"/>
                  </a:lnTo>
                  <a:lnTo>
                    <a:pt x="60" y="25"/>
                  </a:lnTo>
                  <a:lnTo>
                    <a:pt x="60" y="21"/>
                  </a:lnTo>
                  <a:lnTo>
                    <a:pt x="68" y="17"/>
                  </a:lnTo>
                  <a:lnTo>
                    <a:pt x="72" y="13"/>
                  </a:lnTo>
                  <a:lnTo>
                    <a:pt x="83" y="15"/>
                  </a:lnTo>
                  <a:lnTo>
                    <a:pt x="89" y="19"/>
                  </a:lnTo>
                  <a:lnTo>
                    <a:pt x="91" y="15"/>
                  </a:lnTo>
                  <a:lnTo>
                    <a:pt x="89" y="11"/>
                  </a:lnTo>
                  <a:lnTo>
                    <a:pt x="74" y="6"/>
                  </a:lnTo>
                  <a:lnTo>
                    <a:pt x="68" y="4"/>
                  </a:lnTo>
                  <a:lnTo>
                    <a:pt x="62" y="6"/>
                  </a:lnTo>
                  <a:lnTo>
                    <a:pt x="48" y="11"/>
                  </a:lnTo>
                  <a:lnTo>
                    <a:pt x="37" y="8"/>
                  </a:lnTo>
                  <a:lnTo>
                    <a:pt x="29" y="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8" name="Freeform 26"/>
            <p:cNvSpPr>
              <a:spLocks noChangeArrowheads="1"/>
            </p:cNvSpPr>
            <p:nvPr/>
          </p:nvSpPr>
          <p:spPr bwMode="auto">
            <a:xfrm>
              <a:off x="888" y="2601"/>
              <a:ext cx="467" cy="258"/>
            </a:xfrm>
            <a:custGeom>
              <a:avLst/>
              <a:gdLst>
                <a:gd name="T0" fmla="*/ 2475 w 418"/>
                <a:gd name="T1" fmla="*/ 442 h 265"/>
                <a:gd name="T2" fmla="*/ 2512 w 418"/>
                <a:gd name="T3" fmla="*/ 423 h 265"/>
                <a:gd name="T4" fmla="*/ 2553 w 418"/>
                <a:gd name="T5" fmla="*/ 404 h 265"/>
                <a:gd name="T6" fmla="*/ 2557 w 418"/>
                <a:gd name="T7" fmla="*/ 389 h 265"/>
                <a:gd name="T8" fmla="*/ 2495 w 418"/>
                <a:gd name="T9" fmla="*/ 382 h 265"/>
                <a:gd name="T10" fmla="*/ 2334 w 418"/>
                <a:gd name="T11" fmla="*/ 389 h 265"/>
                <a:gd name="T12" fmla="*/ 2268 w 418"/>
                <a:gd name="T13" fmla="*/ 389 h 265"/>
                <a:gd name="T14" fmla="*/ 2219 w 418"/>
                <a:gd name="T15" fmla="*/ 398 h 265"/>
                <a:gd name="T16" fmla="*/ 2203 w 418"/>
                <a:gd name="T17" fmla="*/ 430 h 265"/>
                <a:gd name="T18" fmla="*/ 2154 w 418"/>
                <a:gd name="T19" fmla="*/ 457 h 265"/>
                <a:gd name="T20" fmla="*/ 2090 w 418"/>
                <a:gd name="T21" fmla="*/ 465 h 265"/>
                <a:gd name="T22" fmla="*/ 1956 w 418"/>
                <a:gd name="T23" fmla="*/ 467 h 265"/>
                <a:gd name="T24" fmla="*/ 1751 w 418"/>
                <a:gd name="T25" fmla="*/ 445 h 265"/>
                <a:gd name="T26" fmla="*/ 1703 w 418"/>
                <a:gd name="T27" fmla="*/ 414 h 265"/>
                <a:gd name="T28" fmla="*/ 1619 w 418"/>
                <a:gd name="T29" fmla="*/ 333 h 265"/>
                <a:gd name="T30" fmla="*/ 1619 w 418"/>
                <a:gd name="T31" fmla="*/ 264 h 265"/>
                <a:gd name="T32" fmla="*/ 1609 w 418"/>
                <a:gd name="T33" fmla="*/ 227 h 265"/>
                <a:gd name="T34" fmla="*/ 1407 w 418"/>
                <a:gd name="T35" fmla="*/ 150 h 265"/>
                <a:gd name="T36" fmla="*/ 1256 w 418"/>
                <a:gd name="T37" fmla="*/ 119 h 265"/>
                <a:gd name="T38" fmla="*/ 1114 w 418"/>
                <a:gd name="T39" fmla="*/ 119 h 265"/>
                <a:gd name="T40" fmla="*/ 951 w 418"/>
                <a:gd name="T41" fmla="*/ 22 h 265"/>
                <a:gd name="T42" fmla="*/ 766 w 418"/>
                <a:gd name="T43" fmla="*/ 22 h 265"/>
                <a:gd name="T44" fmla="*/ 560 w 418"/>
                <a:gd name="T45" fmla="*/ 43 h 265"/>
                <a:gd name="T46" fmla="*/ 235 w 418"/>
                <a:gd name="T47" fmla="*/ 0 h 265"/>
                <a:gd name="T48" fmla="*/ 0 w 418"/>
                <a:gd name="T49" fmla="*/ 17 h 265"/>
                <a:gd name="T50" fmla="*/ 151 w 418"/>
                <a:gd name="T51" fmla="*/ 132 h 265"/>
                <a:gd name="T52" fmla="*/ 221 w 418"/>
                <a:gd name="T53" fmla="*/ 188 h 265"/>
                <a:gd name="T54" fmla="*/ 384 w 418"/>
                <a:gd name="T55" fmla="*/ 246 h 265"/>
                <a:gd name="T56" fmla="*/ 544 w 418"/>
                <a:gd name="T57" fmla="*/ 341 h 265"/>
                <a:gd name="T58" fmla="*/ 649 w 418"/>
                <a:gd name="T59" fmla="*/ 341 h 265"/>
                <a:gd name="T60" fmla="*/ 534 w 418"/>
                <a:gd name="T61" fmla="*/ 274 h 265"/>
                <a:gd name="T62" fmla="*/ 419 w 418"/>
                <a:gd name="T63" fmla="*/ 189 h 265"/>
                <a:gd name="T64" fmla="*/ 202 w 418"/>
                <a:gd name="T65" fmla="*/ 49 h 265"/>
                <a:gd name="T66" fmla="*/ 295 w 418"/>
                <a:gd name="T67" fmla="*/ 38 h 265"/>
                <a:gd name="T68" fmla="*/ 520 w 418"/>
                <a:gd name="T69" fmla="*/ 176 h 265"/>
                <a:gd name="T70" fmla="*/ 649 w 418"/>
                <a:gd name="T71" fmla="*/ 223 h 265"/>
                <a:gd name="T72" fmla="*/ 940 w 418"/>
                <a:gd name="T73" fmla="*/ 341 h 265"/>
                <a:gd name="T74" fmla="*/ 991 w 418"/>
                <a:gd name="T75" fmla="*/ 467 h 265"/>
                <a:gd name="T76" fmla="*/ 1127 w 418"/>
                <a:gd name="T77" fmla="*/ 483 h 265"/>
                <a:gd name="T78" fmla="*/ 1393 w 418"/>
                <a:gd name="T79" fmla="*/ 533 h 265"/>
                <a:gd name="T80" fmla="*/ 1489 w 418"/>
                <a:gd name="T81" fmla="*/ 533 h 265"/>
                <a:gd name="T82" fmla="*/ 1801 w 418"/>
                <a:gd name="T83" fmla="*/ 570 h 265"/>
                <a:gd name="T84" fmla="*/ 2019 w 418"/>
                <a:gd name="T85" fmla="*/ 570 h 265"/>
                <a:gd name="T86" fmla="*/ 2090 w 418"/>
                <a:gd name="T87" fmla="*/ 595 h 265"/>
                <a:gd name="T88" fmla="*/ 2128 w 418"/>
                <a:gd name="T89" fmla="*/ 562 h 265"/>
                <a:gd name="T90" fmla="*/ 2128 w 418"/>
                <a:gd name="T91" fmla="*/ 541 h 265"/>
                <a:gd name="T92" fmla="*/ 2143 w 418"/>
                <a:gd name="T93" fmla="*/ 532 h 265"/>
                <a:gd name="T94" fmla="*/ 2286 w 418"/>
                <a:gd name="T95" fmla="*/ 525 h 265"/>
                <a:gd name="T96" fmla="*/ 2286 w 418"/>
                <a:gd name="T97" fmla="*/ 505 h 265"/>
                <a:gd name="T98" fmla="*/ 2228 w 418"/>
                <a:gd name="T99" fmla="*/ 478 h 265"/>
                <a:gd name="T100" fmla="*/ 2240 w 418"/>
                <a:gd name="T101" fmla="*/ 478 h 265"/>
                <a:gd name="T102" fmla="*/ 2240 w 418"/>
                <a:gd name="T103" fmla="*/ 460 h 265"/>
                <a:gd name="T104" fmla="*/ 2394 w 418"/>
                <a:gd name="T105" fmla="*/ 460 h 265"/>
                <a:gd name="T106" fmla="*/ 2394 w 418"/>
                <a:gd name="T107" fmla="*/ 452 h 265"/>
                <a:gd name="T108" fmla="*/ 2418 w 418"/>
                <a:gd name="T109" fmla="*/ 457 h 265"/>
                <a:gd name="T110" fmla="*/ 2460 w 418"/>
                <a:gd name="T111" fmla="*/ 445 h 265"/>
                <a:gd name="T112" fmla="*/ 2475 w 418"/>
                <a:gd name="T113" fmla="*/ 442 h 26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18"/>
                <a:gd name="T172" fmla="*/ 0 h 265"/>
                <a:gd name="T173" fmla="*/ 418 w 418"/>
                <a:gd name="T174" fmla="*/ 265 h 26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18" h="265">
                  <a:moveTo>
                    <a:pt x="405" y="196"/>
                  </a:moveTo>
                  <a:lnTo>
                    <a:pt x="410" y="188"/>
                  </a:lnTo>
                  <a:lnTo>
                    <a:pt x="416" y="180"/>
                  </a:lnTo>
                  <a:lnTo>
                    <a:pt x="418" y="174"/>
                  </a:lnTo>
                  <a:lnTo>
                    <a:pt x="407" y="170"/>
                  </a:lnTo>
                  <a:lnTo>
                    <a:pt x="381" y="174"/>
                  </a:lnTo>
                  <a:lnTo>
                    <a:pt x="370" y="174"/>
                  </a:lnTo>
                  <a:lnTo>
                    <a:pt x="362" y="178"/>
                  </a:lnTo>
                  <a:lnTo>
                    <a:pt x="360" y="192"/>
                  </a:lnTo>
                  <a:lnTo>
                    <a:pt x="352" y="203"/>
                  </a:lnTo>
                  <a:lnTo>
                    <a:pt x="341" y="207"/>
                  </a:lnTo>
                  <a:lnTo>
                    <a:pt x="319" y="209"/>
                  </a:lnTo>
                  <a:lnTo>
                    <a:pt x="286" y="199"/>
                  </a:lnTo>
                  <a:lnTo>
                    <a:pt x="277" y="184"/>
                  </a:lnTo>
                  <a:lnTo>
                    <a:pt x="265" y="149"/>
                  </a:lnTo>
                  <a:lnTo>
                    <a:pt x="265" y="118"/>
                  </a:lnTo>
                  <a:lnTo>
                    <a:pt x="263" y="101"/>
                  </a:lnTo>
                  <a:lnTo>
                    <a:pt x="230" y="66"/>
                  </a:lnTo>
                  <a:lnTo>
                    <a:pt x="205" y="52"/>
                  </a:lnTo>
                  <a:lnTo>
                    <a:pt x="182" y="52"/>
                  </a:lnTo>
                  <a:lnTo>
                    <a:pt x="155" y="11"/>
                  </a:lnTo>
                  <a:lnTo>
                    <a:pt x="126" y="11"/>
                  </a:lnTo>
                  <a:lnTo>
                    <a:pt x="91" y="19"/>
                  </a:lnTo>
                  <a:lnTo>
                    <a:pt x="38" y="0"/>
                  </a:lnTo>
                  <a:lnTo>
                    <a:pt x="0" y="6"/>
                  </a:lnTo>
                  <a:lnTo>
                    <a:pt x="25" y="58"/>
                  </a:lnTo>
                  <a:lnTo>
                    <a:pt x="36" y="83"/>
                  </a:lnTo>
                  <a:lnTo>
                    <a:pt x="62" y="110"/>
                  </a:lnTo>
                  <a:lnTo>
                    <a:pt x="89" y="151"/>
                  </a:lnTo>
                  <a:lnTo>
                    <a:pt x="106" y="151"/>
                  </a:lnTo>
                  <a:lnTo>
                    <a:pt x="87" y="122"/>
                  </a:lnTo>
                  <a:lnTo>
                    <a:pt x="69" y="85"/>
                  </a:lnTo>
                  <a:lnTo>
                    <a:pt x="33" y="21"/>
                  </a:lnTo>
                  <a:lnTo>
                    <a:pt x="48" y="17"/>
                  </a:lnTo>
                  <a:lnTo>
                    <a:pt x="85" y="79"/>
                  </a:lnTo>
                  <a:lnTo>
                    <a:pt x="106" y="99"/>
                  </a:lnTo>
                  <a:lnTo>
                    <a:pt x="153" y="151"/>
                  </a:lnTo>
                  <a:lnTo>
                    <a:pt x="162" y="209"/>
                  </a:lnTo>
                  <a:lnTo>
                    <a:pt x="184" y="215"/>
                  </a:lnTo>
                  <a:lnTo>
                    <a:pt x="228" y="238"/>
                  </a:lnTo>
                  <a:lnTo>
                    <a:pt x="244" y="238"/>
                  </a:lnTo>
                  <a:lnTo>
                    <a:pt x="294" y="254"/>
                  </a:lnTo>
                  <a:lnTo>
                    <a:pt x="329" y="254"/>
                  </a:lnTo>
                  <a:lnTo>
                    <a:pt x="341" y="265"/>
                  </a:lnTo>
                  <a:lnTo>
                    <a:pt x="348" y="250"/>
                  </a:lnTo>
                  <a:lnTo>
                    <a:pt x="348" y="242"/>
                  </a:lnTo>
                  <a:lnTo>
                    <a:pt x="350" y="236"/>
                  </a:lnTo>
                  <a:lnTo>
                    <a:pt x="374" y="234"/>
                  </a:lnTo>
                  <a:lnTo>
                    <a:pt x="374" y="225"/>
                  </a:lnTo>
                  <a:lnTo>
                    <a:pt x="364" y="213"/>
                  </a:lnTo>
                  <a:lnTo>
                    <a:pt x="366" y="213"/>
                  </a:lnTo>
                  <a:lnTo>
                    <a:pt x="366" y="205"/>
                  </a:lnTo>
                  <a:lnTo>
                    <a:pt x="391" y="205"/>
                  </a:lnTo>
                  <a:lnTo>
                    <a:pt x="391" y="201"/>
                  </a:lnTo>
                  <a:lnTo>
                    <a:pt x="395" y="203"/>
                  </a:lnTo>
                  <a:lnTo>
                    <a:pt x="401" y="199"/>
                  </a:lnTo>
                  <a:lnTo>
                    <a:pt x="405" y="196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9" name="Freeform 27"/>
            <p:cNvSpPr>
              <a:spLocks noChangeArrowheads="1"/>
            </p:cNvSpPr>
            <p:nvPr/>
          </p:nvSpPr>
          <p:spPr bwMode="auto">
            <a:xfrm>
              <a:off x="1305" y="2845"/>
              <a:ext cx="98" cy="47"/>
            </a:xfrm>
            <a:custGeom>
              <a:avLst/>
              <a:gdLst>
                <a:gd name="T0" fmla="*/ 500 w 89"/>
                <a:gd name="T1" fmla="*/ 14 h 50"/>
                <a:gd name="T2" fmla="*/ 453 w 89"/>
                <a:gd name="T3" fmla="*/ 14 h 50"/>
                <a:gd name="T4" fmla="*/ 406 w 89"/>
                <a:gd name="T5" fmla="*/ 19 h 50"/>
                <a:gd name="T6" fmla="*/ 359 w 89"/>
                <a:gd name="T7" fmla="*/ 35 h 50"/>
                <a:gd name="T8" fmla="*/ 307 w 89"/>
                <a:gd name="T9" fmla="*/ 59 h 50"/>
                <a:gd name="T10" fmla="*/ 275 w 89"/>
                <a:gd name="T11" fmla="*/ 71 h 50"/>
                <a:gd name="T12" fmla="*/ 235 w 89"/>
                <a:gd name="T13" fmla="*/ 86 h 50"/>
                <a:gd name="T14" fmla="*/ 227 w 89"/>
                <a:gd name="T15" fmla="*/ 91 h 50"/>
                <a:gd name="T16" fmla="*/ 217 w 89"/>
                <a:gd name="T17" fmla="*/ 91 h 50"/>
                <a:gd name="T18" fmla="*/ 195 w 89"/>
                <a:gd name="T19" fmla="*/ 84 h 50"/>
                <a:gd name="T20" fmla="*/ 187 w 89"/>
                <a:gd name="T21" fmla="*/ 86 h 50"/>
                <a:gd name="T22" fmla="*/ 175 w 89"/>
                <a:gd name="T23" fmla="*/ 84 h 50"/>
                <a:gd name="T24" fmla="*/ 187 w 89"/>
                <a:gd name="T25" fmla="*/ 84 h 50"/>
                <a:gd name="T26" fmla="*/ 187 w 89"/>
                <a:gd name="T27" fmla="*/ 71 h 50"/>
                <a:gd name="T28" fmla="*/ 140 w 89"/>
                <a:gd name="T29" fmla="*/ 59 h 50"/>
                <a:gd name="T30" fmla="*/ 106 w 89"/>
                <a:gd name="T31" fmla="*/ 63 h 50"/>
                <a:gd name="T32" fmla="*/ 75 w 89"/>
                <a:gd name="T33" fmla="*/ 55 h 50"/>
                <a:gd name="T34" fmla="*/ 0 w 89"/>
                <a:gd name="T35" fmla="*/ 45 h 50"/>
                <a:gd name="T36" fmla="*/ 2 w 89"/>
                <a:gd name="T37" fmla="*/ 45 h 50"/>
                <a:gd name="T38" fmla="*/ 2 w 89"/>
                <a:gd name="T39" fmla="*/ 40 h 50"/>
                <a:gd name="T40" fmla="*/ 58 w 89"/>
                <a:gd name="T41" fmla="*/ 35 h 50"/>
                <a:gd name="T42" fmla="*/ 106 w 89"/>
                <a:gd name="T43" fmla="*/ 24 h 50"/>
                <a:gd name="T44" fmla="*/ 175 w 89"/>
                <a:gd name="T45" fmla="*/ 2 h 50"/>
                <a:gd name="T46" fmla="*/ 187 w 89"/>
                <a:gd name="T47" fmla="*/ 0 h 50"/>
                <a:gd name="T48" fmla="*/ 217 w 89"/>
                <a:gd name="T49" fmla="*/ 0 h 50"/>
                <a:gd name="T50" fmla="*/ 253 w 89"/>
                <a:gd name="T51" fmla="*/ 0 h 50"/>
                <a:gd name="T52" fmla="*/ 388 w 89"/>
                <a:gd name="T53" fmla="*/ 0 h 50"/>
                <a:gd name="T54" fmla="*/ 487 w 89"/>
                <a:gd name="T55" fmla="*/ 4 h 50"/>
                <a:gd name="T56" fmla="*/ 500 w 89"/>
                <a:gd name="T57" fmla="*/ 10 h 50"/>
                <a:gd name="T58" fmla="*/ 500 w 89"/>
                <a:gd name="T59" fmla="*/ 14 h 5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9"/>
                <a:gd name="T91" fmla="*/ 0 h 50"/>
                <a:gd name="T92" fmla="*/ 89 w 89"/>
                <a:gd name="T93" fmla="*/ 50 h 5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9" h="50">
                  <a:moveTo>
                    <a:pt x="89" y="8"/>
                  </a:moveTo>
                  <a:lnTo>
                    <a:pt x="81" y="8"/>
                  </a:lnTo>
                  <a:lnTo>
                    <a:pt x="73" y="10"/>
                  </a:lnTo>
                  <a:lnTo>
                    <a:pt x="64" y="19"/>
                  </a:lnTo>
                  <a:lnTo>
                    <a:pt x="54" y="33"/>
                  </a:lnTo>
                  <a:lnTo>
                    <a:pt x="48" y="39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8" y="50"/>
                  </a:lnTo>
                  <a:lnTo>
                    <a:pt x="35" y="46"/>
                  </a:lnTo>
                  <a:lnTo>
                    <a:pt x="33" y="48"/>
                  </a:lnTo>
                  <a:lnTo>
                    <a:pt x="31" y="46"/>
                  </a:lnTo>
                  <a:lnTo>
                    <a:pt x="33" y="46"/>
                  </a:lnTo>
                  <a:lnTo>
                    <a:pt x="33" y="39"/>
                  </a:lnTo>
                  <a:lnTo>
                    <a:pt x="25" y="33"/>
                  </a:lnTo>
                  <a:lnTo>
                    <a:pt x="19" y="35"/>
                  </a:lnTo>
                  <a:lnTo>
                    <a:pt x="13" y="31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11" y="19"/>
                  </a:lnTo>
                  <a:lnTo>
                    <a:pt x="19" y="13"/>
                  </a:lnTo>
                  <a:lnTo>
                    <a:pt x="31" y="2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69" y="0"/>
                  </a:lnTo>
                  <a:lnTo>
                    <a:pt x="87" y="4"/>
                  </a:lnTo>
                  <a:lnTo>
                    <a:pt x="89" y="6"/>
                  </a:lnTo>
                  <a:lnTo>
                    <a:pt x="89" y="8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0" name="Freeform 28"/>
            <p:cNvSpPr>
              <a:spLocks noChangeArrowheads="1"/>
            </p:cNvSpPr>
            <p:nvPr/>
          </p:nvSpPr>
          <p:spPr bwMode="auto">
            <a:xfrm>
              <a:off x="1289" y="2871"/>
              <a:ext cx="53" cy="22"/>
            </a:xfrm>
            <a:custGeom>
              <a:avLst/>
              <a:gdLst>
                <a:gd name="T0" fmla="*/ 229 w 49"/>
                <a:gd name="T1" fmla="*/ 25 h 25"/>
                <a:gd name="T2" fmla="*/ 220 w 49"/>
                <a:gd name="T3" fmla="*/ 29 h 25"/>
                <a:gd name="T4" fmla="*/ 67 w 49"/>
                <a:gd name="T5" fmla="*/ 18 h 25"/>
                <a:gd name="T6" fmla="*/ 2 w 49"/>
                <a:gd name="T7" fmla="*/ 11 h 25"/>
                <a:gd name="T8" fmla="*/ 0 w 49"/>
                <a:gd name="T9" fmla="*/ 11 h 25"/>
                <a:gd name="T10" fmla="*/ 37 w 49"/>
                <a:gd name="T11" fmla="*/ 4 h 25"/>
                <a:gd name="T12" fmla="*/ 67 w 49"/>
                <a:gd name="T13" fmla="*/ 0 h 25"/>
                <a:gd name="T14" fmla="*/ 131 w 49"/>
                <a:gd name="T15" fmla="*/ 4 h 25"/>
                <a:gd name="T16" fmla="*/ 161 w 49"/>
                <a:gd name="T17" fmla="*/ 9 h 25"/>
                <a:gd name="T18" fmla="*/ 200 w 49"/>
                <a:gd name="T19" fmla="*/ 7 h 25"/>
                <a:gd name="T20" fmla="*/ 244 w 49"/>
                <a:gd name="T21" fmla="*/ 14 h 25"/>
                <a:gd name="T22" fmla="*/ 229 w 49"/>
                <a:gd name="T23" fmla="*/ 23 h 25"/>
                <a:gd name="T24" fmla="*/ 229 w 49"/>
                <a:gd name="T25" fmla="*/ 25 h 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9"/>
                <a:gd name="T40" fmla="*/ 0 h 25"/>
                <a:gd name="T41" fmla="*/ 49 w 49"/>
                <a:gd name="T42" fmla="*/ 25 h 2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9" h="25">
                  <a:moveTo>
                    <a:pt x="47" y="21"/>
                  </a:moveTo>
                  <a:lnTo>
                    <a:pt x="45" y="25"/>
                  </a:lnTo>
                  <a:lnTo>
                    <a:pt x="14" y="16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8" y="4"/>
                  </a:lnTo>
                  <a:lnTo>
                    <a:pt x="14" y="0"/>
                  </a:lnTo>
                  <a:lnTo>
                    <a:pt x="27" y="4"/>
                  </a:lnTo>
                  <a:lnTo>
                    <a:pt x="33" y="8"/>
                  </a:lnTo>
                  <a:lnTo>
                    <a:pt x="41" y="6"/>
                  </a:lnTo>
                  <a:lnTo>
                    <a:pt x="49" y="12"/>
                  </a:lnTo>
                  <a:lnTo>
                    <a:pt x="47" y="19"/>
                  </a:lnTo>
                  <a:lnTo>
                    <a:pt x="47" y="21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1" name="Freeform 29"/>
            <p:cNvSpPr>
              <a:spLocks noChangeArrowheads="1"/>
            </p:cNvSpPr>
            <p:nvPr/>
          </p:nvSpPr>
          <p:spPr bwMode="auto">
            <a:xfrm>
              <a:off x="1382" y="2682"/>
              <a:ext cx="385" cy="203"/>
            </a:xfrm>
            <a:custGeom>
              <a:avLst/>
              <a:gdLst>
                <a:gd name="T0" fmla="*/ 2050 w 345"/>
                <a:gd name="T1" fmla="*/ 487 h 208"/>
                <a:gd name="T2" fmla="*/ 2050 w 345"/>
                <a:gd name="T3" fmla="*/ 472 h 208"/>
                <a:gd name="T4" fmla="*/ 2042 w 345"/>
                <a:gd name="T5" fmla="*/ 463 h 208"/>
                <a:gd name="T6" fmla="*/ 2002 w 345"/>
                <a:gd name="T7" fmla="*/ 336 h 208"/>
                <a:gd name="T8" fmla="*/ 1981 w 345"/>
                <a:gd name="T9" fmla="*/ 342 h 208"/>
                <a:gd name="T10" fmla="*/ 2079 w 345"/>
                <a:gd name="T11" fmla="*/ 377 h 208"/>
                <a:gd name="T12" fmla="*/ 1750 w 345"/>
                <a:gd name="T13" fmla="*/ 336 h 208"/>
                <a:gd name="T14" fmla="*/ 1715 w 345"/>
                <a:gd name="T15" fmla="*/ 327 h 208"/>
                <a:gd name="T16" fmla="*/ 1473 w 345"/>
                <a:gd name="T17" fmla="*/ 333 h 208"/>
                <a:gd name="T18" fmla="*/ 1549 w 345"/>
                <a:gd name="T19" fmla="*/ 346 h 208"/>
                <a:gd name="T20" fmla="*/ 1649 w 345"/>
                <a:gd name="T21" fmla="*/ 325 h 208"/>
                <a:gd name="T22" fmla="*/ 1495 w 345"/>
                <a:gd name="T23" fmla="*/ 325 h 208"/>
                <a:gd name="T24" fmla="*/ 1071 w 345"/>
                <a:gd name="T25" fmla="*/ 122 h 208"/>
                <a:gd name="T26" fmla="*/ 980 w 345"/>
                <a:gd name="T27" fmla="*/ 136 h 208"/>
                <a:gd name="T28" fmla="*/ 950 w 345"/>
                <a:gd name="T29" fmla="*/ 127 h 208"/>
                <a:gd name="T30" fmla="*/ 699 w 345"/>
                <a:gd name="T31" fmla="*/ 2 h 208"/>
                <a:gd name="T32" fmla="*/ 633 w 345"/>
                <a:gd name="T33" fmla="*/ 18 h 208"/>
                <a:gd name="T34" fmla="*/ 826 w 345"/>
                <a:gd name="T35" fmla="*/ 0 h 208"/>
                <a:gd name="T36" fmla="*/ 788 w 345"/>
                <a:gd name="T37" fmla="*/ 114 h 208"/>
                <a:gd name="T38" fmla="*/ 798 w 345"/>
                <a:gd name="T39" fmla="*/ 169 h 208"/>
                <a:gd name="T40" fmla="*/ 788 w 345"/>
                <a:gd name="T41" fmla="*/ 114 h 208"/>
                <a:gd name="T42" fmla="*/ 1071 w 345"/>
                <a:gd name="T43" fmla="*/ 218 h 208"/>
                <a:gd name="T44" fmla="*/ 1060 w 345"/>
                <a:gd name="T45" fmla="*/ 241 h 208"/>
                <a:gd name="T46" fmla="*/ 610 w 345"/>
                <a:gd name="T47" fmla="*/ 327 h 208"/>
                <a:gd name="T48" fmla="*/ 699 w 345"/>
                <a:gd name="T49" fmla="*/ 346 h 208"/>
                <a:gd name="T50" fmla="*/ 647 w 345"/>
                <a:gd name="T51" fmla="*/ 325 h 208"/>
                <a:gd name="T52" fmla="*/ 1154 w 345"/>
                <a:gd name="T53" fmla="*/ 342 h 208"/>
                <a:gd name="T54" fmla="*/ 1288 w 345"/>
                <a:gd name="T55" fmla="*/ 336 h 208"/>
                <a:gd name="T56" fmla="*/ 1383 w 345"/>
                <a:gd name="T57" fmla="*/ 313 h 208"/>
                <a:gd name="T58" fmla="*/ 1330 w 345"/>
                <a:gd name="T59" fmla="*/ 291 h 208"/>
                <a:gd name="T60" fmla="*/ 1154 w 345"/>
                <a:gd name="T61" fmla="*/ 276 h 208"/>
                <a:gd name="T62" fmla="*/ 980 w 345"/>
                <a:gd name="T63" fmla="*/ 290 h 208"/>
                <a:gd name="T64" fmla="*/ 950 w 345"/>
                <a:gd name="T65" fmla="*/ 308 h 208"/>
                <a:gd name="T66" fmla="*/ 922 w 345"/>
                <a:gd name="T67" fmla="*/ 327 h 208"/>
                <a:gd name="T68" fmla="*/ 1154 w 345"/>
                <a:gd name="T69" fmla="*/ 342 h 208"/>
                <a:gd name="T70" fmla="*/ 1071 w 345"/>
                <a:gd name="T71" fmla="*/ 265 h 208"/>
                <a:gd name="T72" fmla="*/ 118 w 345"/>
                <a:gd name="T73" fmla="*/ 143 h 208"/>
                <a:gd name="T74" fmla="*/ 215 w 345"/>
                <a:gd name="T75" fmla="*/ 186 h 208"/>
                <a:gd name="T76" fmla="*/ 578 w 345"/>
                <a:gd name="T77" fmla="*/ 247 h 208"/>
                <a:gd name="T78" fmla="*/ 594 w 345"/>
                <a:gd name="T79" fmla="*/ 271 h 208"/>
                <a:gd name="T80" fmla="*/ 895 w 345"/>
                <a:gd name="T81" fmla="*/ 276 h 208"/>
                <a:gd name="T82" fmla="*/ 760 w 345"/>
                <a:gd name="T83" fmla="*/ 220 h 208"/>
                <a:gd name="T84" fmla="*/ 384 w 345"/>
                <a:gd name="T85" fmla="*/ 161 h 20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45"/>
                <a:gd name="T130" fmla="*/ 0 h 208"/>
                <a:gd name="T131" fmla="*/ 345 w 345"/>
                <a:gd name="T132" fmla="*/ 208 h 20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45" h="208">
                  <a:moveTo>
                    <a:pt x="340" y="208"/>
                  </a:moveTo>
                  <a:lnTo>
                    <a:pt x="343" y="206"/>
                  </a:lnTo>
                  <a:lnTo>
                    <a:pt x="340" y="200"/>
                  </a:lnTo>
                  <a:lnTo>
                    <a:pt x="336" y="206"/>
                  </a:lnTo>
                  <a:lnTo>
                    <a:pt x="340" y="208"/>
                  </a:lnTo>
                  <a:close/>
                  <a:moveTo>
                    <a:pt x="340" y="194"/>
                  </a:moveTo>
                  <a:lnTo>
                    <a:pt x="345" y="190"/>
                  </a:lnTo>
                  <a:lnTo>
                    <a:pt x="340" y="186"/>
                  </a:lnTo>
                  <a:lnTo>
                    <a:pt x="336" y="190"/>
                  </a:lnTo>
                  <a:lnTo>
                    <a:pt x="340" y="194"/>
                  </a:lnTo>
                  <a:close/>
                  <a:moveTo>
                    <a:pt x="326" y="140"/>
                  </a:moveTo>
                  <a:lnTo>
                    <a:pt x="330" y="138"/>
                  </a:lnTo>
                  <a:lnTo>
                    <a:pt x="326" y="134"/>
                  </a:lnTo>
                  <a:lnTo>
                    <a:pt x="322" y="138"/>
                  </a:lnTo>
                  <a:lnTo>
                    <a:pt x="326" y="140"/>
                  </a:lnTo>
                  <a:close/>
                  <a:moveTo>
                    <a:pt x="343" y="163"/>
                  </a:moveTo>
                  <a:lnTo>
                    <a:pt x="345" y="159"/>
                  </a:lnTo>
                  <a:lnTo>
                    <a:pt x="343" y="155"/>
                  </a:lnTo>
                  <a:lnTo>
                    <a:pt x="336" y="159"/>
                  </a:lnTo>
                  <a:lnTo>
                    <a:pt x="343" y="163"/>
                  </a:lnTo>
                  <a:close/>
                  <a:moveTo>
                    <a:pt x="289" y="138"/>
                  </a:moveTo>
                  <a:lnTo>
                    <a:pt x="297" y="134"/>
                  </a:lnTo>
                  <a:lnTo>
                    <a:pt x="289" y="130"/>
                  </a:lnTo>
                  <a:lnTo>
                    <a:pt x="283" y="134"/>
                  </a:lnTo>
                  <a:lnTo>
                    <a:pt x="289" y="138"/>
                  </a:lnTo>
                  <a:close/>
                  <a:moveTo>
                    <a:pt x="247" y="132"/>
                  </a:moveTo>
                  <a:lnTo>
                    <a:pt x="243" y="136"/>
                  </a:lnTo>
                  <a:lnTo>
                    <a:pt x="243" y="140"/>
                  </a:lnTo>
                  <a:lnTo>
                    <a:pt x="250" y="144"/>
                  </a:lnTo>
                  <a:lnTo>
                    <a:pt x="256" y="142"/>
                  </a:lnTo>
                  <a:lnTo>
                    <a:pt x="266" y="142"/>
                  </a:lnTo>
                  <a:lnTo>
                    <a:pt x="268" y="138"/>
                  </a:lnTo>
                  <a:lnTo>
                    <a:pt x="272" y="132"/>
                  </a:lnTo>
                  <a:lnTo>
                    <a:pt x="262" y="130"/>
                  </a:lnTo>
                  <a:lnTo>
                    <a:pt x="254" y="130"/>
                  </a:lnTo>
                  <a:lnTo>
                    <a:pt x="247" y="132"/>
                  </a:lnTo>
                  <a:close/>
                  <a:moveTo>
                    <a:pt x="177" y="56"/>
                  </a:moveTo>
                  <a:lnTo>
                    <a:pt x="179" y="54"/>
                  </a:lnTo>
                  <a:lnTo>
                    <a:pt x="177" y="49"/>
                  </a:lnTo>
                  <a:lnTo>
                    <a:pt x="173" y="54"/>
                  </a:lnTo>
                  <a:lnTo>
                    <a:pt x="177" y="56"/>
                  </a:lnTo>
                  <a:close/>
                  <a:moveTo>
                    <a:pt x="161" y="56"/>
                  </a:moveTo>
                  <a:lnTo>
                    <a:pt x="163" y="52"/>
                  </a:lnTo>
                  <a:lnTo>
                    <a:pt x="161" y="47"/>
                  </a:lnTo>
                  <a:lnTo>
                    <a:pt x="157" y="52"/>
                  </a:lnTo>
                  <a:lnTo>
                    <a:pt x="161" y="56"/>
                  </a:lnTo>
                  <a:close/>
                  <a:moveTo>
                    <a:pt x="105" y="6"/>
                  </a:moveTo>
                  <a:lnTo>
                    <a:pt x="115" y="2"/>
                  </a:lnTo>
                  <a:lnTo>
                    <a:pt x="105" y="0"/>
                  </a:lnTo>
                  <a:lnTo>
                    <a:pt x="93" y="2"/>
                  </a:lnTo>
                  <a:lnTo>
                    <a:pt x="105" y="6"/>
                  </a:lnTo>
                  <a:close/>
                  <a:moveTo>
                    <a:pt x="136" y="27"/>
                  </a:moveTo>
                  <a:lnTo>
                    <a:pt x="140" y="12"/>
                  </a:lnTo>
                  <a:lnTo>
                    <a:pt x="136" y="0"/>
                  </a:lnTo>
                  <a:lnTo>
                    <a:pt x="134" y="12"/>
                  </a:lnTo>
                  <a:lnTo>
                    <a:pt x="136" y="27"/>
                  </a:lnTo>
                  <a:close/>
                  <a:moveTo>
                    <a:pt x="130" y="47"/>
                  </a:moveTo>
                  <a:lnTo>
                    <a:pt x="124" y="52"/>
                  </a:lnTo>
                  <a:lnTo>
                    <a:pt x="128" y="58"/>
                  </a:lnTo>
                  <a:lnTo>
                    <a:pt x="132" y="68"/>
                  </a:lnTo>
                  <a:lnTo>
                    <a:pt x="138" y="66"/>
                  </a:lnTo>
                  <a:lnTo>
                    <a:pt x="136" y="56"/>
                  </a:lnTo>
                  <a:lnTo>
                    <a:pt x="130" y="47"/>
                  </a:lnTo>
                  <a:close/>
                  <a:moveTo>
                    <a:pt x="167" y="95"/>
                  </a:moveTo>
                  <a:lnTo>
                    <a:pt x="169" y="91"/>
                  </a:lnTo>
                  <a:lnTo>
                    <a:pt x="177" y="89"/>
                  </a:lnTo>
                  <a:lnTo>
                    <a:pt x="181" y="93"/>
                  </a:lnTo>
                  <a:lnTo>
                    <a:pt x="185" y="99"/>
                  </a:lnTo>
                  <a:lnTo>
                    <a:pt x="175" y="99"/>
                  </a:lnTo>
                  <a:lnTo>
                    <a:pt x="167" y="95"/>
                  </a:lnTo>
                  <a:close/>
                  <a:moveTo>
                    <a:pt x="107" y="132"/>
                  </a:moveTo>
                  <a:lnTo>
                    <a:pt x="101" y="134"/>
                  </a:lnTo>
                  <a:lnTo>
                    <a:pt x="95" y="138"/>
                  </a:lnTo>
                  <a:lnTo>
                    <a:pt x="101" y="140"/>
                  </a:lnTo>
                  <a:lnTo>
                    <a:pt x="115" y="142"/>
                  </a:lnTo>
                  <a:lnTo>
                    <a:pt x="121" y="142"/>
                  </a:lnTo>
                  <a:lnTo>
                    <a:pt x="117" y="134"/>
                  </a:lnTo>
                  <a:lnTo>
                    <a:pt x="107" y="132"/>
                  </a:lnTo>
                  <a:close/>
                  <a:moveTo>
                    <a:pt x="192" y="113"/>
                  </a:moveTo>
                  <a:lnTo>
                    <a:pt x="188" y="128"/>
                  </a:lnTo>
                  <a:lnTo>
                    <a:pt x="192" y="140"/>
                  </a:lnTo>
                  <a:lnTo>
                    <a:pt x="192" y="144"/>
                  </a:lnTo>
                  <a:lnTo>
                    <a:pt x="202" y="140"/>
                  </a:lnTo>
                  <a:lnTo>
                    <a:pt x="212" y="138"/>
                  </a:lnTo>
                  <a:lnTo>
                    <a:pt x="223" y="138"/>
                  </a:lnTo>
                  <a:lnTo>
                    <a:pt x="229" y="134"/>
                  </a:lnTo>
                  <a:lnTo>
                    <a:pt x="229" y="128"/>
                  </a:lnTo>
                  <a:lnTo>
                    <a:pt x="223" y="124"/>
                  </a:lnTo>
                  <a:lnTo>
                    <a:pt x="212" y="124"/>
                  </a:lnTo>
                  <a:lnTo>
                    <a:pt x="219" y="120"/>
                  </a:lnTo>
                  <a:lnTo>
                    <a:pt x="210" y="120"/>
                  </a:lnTo>
                  <a:lnTo>
                    <a:pt x="202" y="116"/>
                  </a:lnTo>
                  <a:lnTo>
                    <a:pt x="192" y="113"/>
                  </a:lnTo>
                  <a:close/>
                  <a:moveTo>
                    <a:pt x="159" y="109"/>
                  </a:moveTo>
                  <a:lnTo>
                    <a:pt x="154" y="113"/>
                  </a:lnTo>
                  <a:lnTo>
                    <a:pt x="161" y="118"/>
                  </a:lnTo>
                  <a:lnTo>
                    <a:pt x="175" y="122"/>
                  </a:lnTo>
                  <a:lnTo>
                    <a:pt x="167" y="130"/>
                  </a:lnTo>
                  <a:lnTo>
                    <a:pt x="157" y="126"/>
                  </a:lnTo>
                  <a:lnTo>
                    <a:pt x="150" y="126"/>
                  </a:lnTo>
                  <a:lnTo>
                    <a:pt x="146" y="132"/>
                  </a:lnTo>
                  <a:lnTo>
                    <a:pt x="152" y="134"/>
                  </a:lnTo>
                  <a:lnTo>
                    <a:pt x="167" y="138"/>
                  </a:lnTo>
                  <a:lnTo>
                    <a:pt x="181" y="147"/>
                  </a:lnTo>
                  <a:lnTo>
                    <a:pt x="192" y="140"/>
                  </a:lnTo>
                  <a:lnTo>
                    <a:pt x="188" y="128"/>
                  </a:lnTo>
                  <a:lnTo>
                    <a:pt x="192" y="111"/>
                  </a:lnTo>
                  <a:lnTo>
                    <a:pt x="177" y="109"/>
                  </a:lnTo>
                  <a:lnTo>
                    <a:pt x="167" y="107"/>
                  </a:lnTo>
                  <a:lnTo>
                    <a:pt x="159" y="109"/>
                  </a:lnTo>
                  <a:close/>
                  <a:moveTo>
                    <a:pt x="20" y="60"/>
                  </a:moveTo>
                  <a:lnTo>
                    <a:pt x="0" y="76"/>
                  </a:lnTo>
                  <a:lnTo>
                    <a:pt x="12" y="80"/>
                  </a:lnTo>
                  <a:lnTo>
                    <a:pt x="35" y="76"/>
                  </a:lnTo>
                  <a:lnTo>
                    <a:pt x="57" y="82"/>
                  </a:lnTo>
                  <a:lnTo>
                    <a:pt x="72" y="91"/>
                  </a:lnTo>
                  <a:lnTo>
                    <a:pt x="95" y="101"/>
                  </a:lnTo>
                  <a:lnTo>
                    <a:pt x="105" y="101"/>
                  </a:lnTo>
                  <a:lnTo>
                    <a:pt x="105" y="105"/>
                  </a:lnTo>
                  <a:lnTo>
                    <a:pt x="97" y="111"/>
                  </a:lnTo>
                  <a:lnTo>
                    <a:pt x="99" y="116"/>
                  </a:lnTo>
                  <a:lnTo>
                    <a:pt x="132" y="116"/>
                  </a:lnTo>
                  <a:lnTo>
                    <a:pt x="148" y="113"/>
                  </a:lnTo>
                  <a:lnTo>
                    <a:pt x="148" y="103"/>
                  </a:lnTo>
                  <a:lnTo>
                    <a:pt x="130" y="93"/>
                  </a:lnTo>
                  <a:lnTo>
                    <a:pt x="126" y="91"/>
                  </a:lnTo>
                  <a:lnTo>
                    <a:pt x="93" y="80"/>
                  </a:lnTo>
                  <a:lnTo>
                    <a:pt x="82" y="78"/>
                  </a:lnTo>
                  <a:lnTo>
                    <a:pt x="62" y="66"/>
                  </a:lnTo>
                  <a:lnTo>
                    <a:pt x="35" y="58"/>
                  </a:lnTo>
                  <a:lnTo>
                    <a:pt x="20" y="6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2" name="Freeform 30"/>
            <p:cNvSpPr>
              <a:spLocks noChangeArrowheads="1"/>
            </p:cNvSpPr>
            <p:nvPr/>
          </p:nvSpPr>
          <p:spPr bwMode="auto">
            <a:xfrm>
              <a:off x="1765" y="2848"/>
              <a:ext cx="0" cy="8"/>
            </a:xfrm>
            <a:custGeom>
              <a:avLst/>
              <a:gdLst>
                <a:gd name="T0" fmla="*/ 0 w 3"/>
                <a:gd name="T1" fmla="*/ 3 h 11"/>
                <a:gd name="T2" fmla="*/ 0 w 3"/>
                <a:gd name="T3" fmla="*/ 2 h 11"/>
                <a:gd name="T4" fmla="*/ 0 w 3"/>
                <a:gd name="T5" fmla="*/ 1 h 11"/>
                <a:gd name="T6" fmla="*/ 0 w 3"/>
                <a:gd name="T7" fmla="*/ 1 h 11"/>
                <a:gd name="T8" fmla="*/ 0 w 3"/>
                <a:gd name="T9" fmla="*/ 1 h 11"/>
                <a:gd name="T10" fmla="*/ 0 w 3"/>
                <a:gd name="T11" fmla="*/ 0 h 11"/>
                <a:gd name="T12" fmla="*/ 0 w 3"/>
                <a:gd name="T13" fmla="*/ 0 h 11"/>
                <a:gd name="T14" fmla="*/ 0 w 3"/>
                <a:gd name="T15" fmla="*/ 1 h 11"/>
                <a:gd name="T16" fmla="*/ 0 w 3"/>
                <a:gd name="T17" fmla="*/ 1 h 11"/>
                <a:gd name="T18" fmla="*/ 0 w 3"/>
                <a:gd name="T19" fmla="*/ 1 h 11"/>
                <a:gd name="T20" fmla="*/ 0 w 3"/>
                <a:gd name="T21" fmla="*/ 2 h 11"/>
                <a:gd name="T22" fmla="*/ 0 w 3"/>
                <a:gd name="T23" fmla="*/ 2 h 11"/>
                <a:gd name="T24" fmla="*/ 0 w 3"/>
                <a:gd name="T25" fmla="*/ 3 h 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"/>
                <a:gd name="T40" fmla="*/ 0 h 11"/>
                <a:gd name="T41" fmla="*/ 0 w 3"/>
                <a:gd name="T42" fmla="*/ 11 h 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" h="11">
                  <a:moveTo>
                    <a:pt x="3" y="11"/>
                  </a:moveTo>
                  <a:lnTo>
                    <a:pt x="3" y="9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3" y="9"/>
                  </a:lnTo>
                  <a:lnTo>
                    <a:pt x="3" y="11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3" name="Freeform 31"/>
            <p:cNvSpPr>
              <a:spLocks noChangeArrowheads="1"/>
            </p:cNvSpPr>
            <p:nvPr/>
          </p:nvSpPr>
          <p:spPr bwMode="auto">
            <a:xfrm>
              <a:off x="2214" y="1843"/>
              <a:ext cx="161" cy="96"/>
            </a:xfrm>
            <a:custGeom>
              <a:avLst/>
              <a:gdLst>
                <a:gd name="T0" fmla="*/ 79 w 145"/>
                <a:gd name="T1" fmla="*/ 0 h 101"/>
                <a:gd name="T2" fmla="*/ 0 w 145"/>
                <a:gd name="T3" fmla="*/ 55 h 101"/>
                <a:gd name="T4" fmla="*/ 100 w 145"/>
                <a:gd name="T5" fmla="*/ 63 h 101"/>
                <a:gd name="T6" fmla="*/ 138 w 145"/>
                <a:gd name="T7" fmla="*/ 85 h 101"/>
                <a:gd name="T8" fmla="*/ 40 w 145"/>
                <a:gd name="T9" fmla="*/ 97 h 101"/>
                <a:gd name="T10" fmla="*/ 40 w 145"/>
                <a:gd name="T11" fmla="*/ 120 h 101"/>
                <a:gd name="T12" fmla="*/ 127 w 145"/>
                <a:gd name="T13" fmla="*/ 120 h 101"/>
                <a:gd name="T14" fmla="*/ 239 w 145"/>
                <a:gd name="T15" fmla="*/ 155 h 101"/>
                <a:gd name="T16" fmla="*/ 355 w 145"/>
                <a:gd name="T17" fmla="*/ 181 h 101"/>
                <a:gd name="T18" fmla="*/ 472 w 145"/>
                <a:gd name="T19" fmla="*/ 164 h 101"/>
                <a:gd name="T20" fmla="*/ 610 w 145"/>
                <a:gd name="T21" fmla="*/ 163 h 101"/>
                <a:gd name="T22" fmla="*/ 867 w 145"/>
                <a:gd name="T23" fmla="*/ 78 h 101"/>
                <a:gd name="T24" fmla="*/ 755 w 145"/>
                <a:gd name="T25" fmla="*/ 31 h 101"/>
                <a:gd name="T26" fmla="*/ 680 w 145"/>
                <a:gd name="T27" fmla="*/ 10 h 101"/>
                <a:gd name="T28" fmla="*/ 545 w 145"/>
                <a:gd name="T29" fmla="*/ 31 h 101"/>
                <a:gd name="T30" fmla="*/ 446 w 145"/>
                <a:gd name="T31" fmla="*/ 26 h 101"/>
                <a:gd name="T32" fmla="*/ 333 w 145"/>
                <a:gd name="T33" fmla="*/ 10 h 101"/>
                <a:gd name="T34" fmla="*/ 293 w 145"/>
                <a:gd name="T35" fmla="*/ 45 h 101"/>
                <a:gd name="T36" fmla="*/ 232 w 145"/>
                <a:gd name="T37" fmla="*/ 31 h 101"/>
                <a:gd name="T38" fmla="*/ 79 w 145"/>
                <a:gd name="T39" fmla="*/ 0 h 10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5"/>
                <a:gd name="T61" fmla="*/ 0 h 101"/>
                <a:gd name="T62" fmla="*/ 145 w 145"/>
                <a:gd name="T63" fmla="*/ 101 h 10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5" h="101">
                  <a:moveTo>
                    <a:pt x="13" y="0"/>
                  </a:moveTo>
                  <a:lnTo>
                    <a:pt x="0" y="31"/>
                  </a:lnTo>
                  <a:lnTo>
                    <a:pt x="17" y="35"/>
                  </a:lnTo>
                  <a:lnTo>
                    <a:pt x="23" y="47"/>
                  </a:lnTo>
                  <a:lnTo>
                    <a:pt x="7" y="54"/>
                  </a:lnTo>
                  <a:lnTo>
                    <a:pt x="7" y="68"/>
                  </a:lnTo>
                  <a:lnTo>
                    <a:pt x="21" y="68"/>
                  </a:lnTo>
                  <a:lnTo>
                    <a:pt x="40" y="87"/>
                  </a:lnTo>
                  <a:lnTo>
                    <a:pt x="60" y="101"/>
                  </a:lnTo>
                  <a:lnTo>
                    <a:pt x="79" y="93"/>
                  </a:lnTo>
                  <a:lnTo>
                    <a:pt x="102" y="91"/>
                  </a:lnTo>
                  <a:lnTo>
                    <a:pt x="145" y="43"/>
                  </a:lnTo>
                  <a:lnTo>
                    <a:pt x="126" y="18"/>
                  </a:lnTo>
                  <a:lnTo>
                    <a:pt x="114" y="6"/>
                  </a:lnTo>
                  <a:lnTo>
                    <a:pt x="91" y="18"/>
                  </a:lnTo>
                  <a:lnTo>
                    <a:pt x="75" y="14"/>
                  </a:lnTo>
                  <a:lnTo>
                    <a:pt x="54" y="6"/>
                  </a:lnTo>
                  <a:lnTo>
                    <a:pt x="48" y="25"/>
                  </a:lnTo>
                  <a:lnTo>
                    <a:pt x="38" y="18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4" name="Freeform 34"/>
            <p:cNvSpPr>
              <a:spLocks noChangeArrowheads="1"/>
            </p:cNvSpPr>
            <p:nvPr/>
          </p:nvSpPr>
          <p:spPr bwMode="auto">
            <a:xfrm>
              <a:off x="610" y="2090"/>
              <a:ext cx="9" cy="14"/>
            </a:xfrm>
            <a:custGeom>
              <a:avLst/>
              <a:gdLst>
                <a:gd name="T0" fmla="*/ 2 w 11"/>
                <a:gd name="T1" fmla="*/ 0 h 16"/>
                <a:gd name="T2" fmla="*/ 2 w 11"/>
                <a:gd name="T3" fmla="*/ 0 h 16"/>
                <a:gd name="T4" fmla="*/ 2 w 11"/>
                <a:gd name="T5" fmla="*/ 0 h 16"/>
                <a:gd name="T6" fmla="*/ 2 w 11"/>
                <a:gd name="T7" fmla="*/ 0 h 16"/>
                <a:gd name="T8" fmla="*/ 0 w 11"/>
                <a:gd name="T9" fmla="*/ 0 h 16"/>
                <a:gd name="T10" fmla="*/ 0 w 11"/>
                <a:gd name="T11" fmla="*/ 2 h 16"/>
                <a:gd name="T12" fmla="*/ 0 w 11"/>
                <a:gd name="T13" fmla="*/ 5 h 16"/>
                <a:gd name="T14" fmla="*/ 0 w 11"/>
                <a:gd name="T15" fmla="*/ 7 h 16"/>
                <a:gd name="T16" fmla="*/ 0 w 11"/>
                <a:gd name="T17" fmla="*/ 8 h 16"/>
                <a:gd name="T18" fmla="*/ 0 w 11"/>
                <a:gd name="T19" fmla="*/ 10 h 16"/>
                <a:gd name="T20" fmla="*/ 0 w 11"/>
                <a:gd name="T21" fmla="*/ 13 h 16"/>
                <a:gd name="T22" fmla="*/ 2 w 11"/>
                <a:gd name="T23" fmla="*/ 16 h 16"/>
                <a:gd name="T24" fmla="*/ 2 w 11"/>
                <a:gd name="T25" fmla="*/ 16 h 16"/>
                <a:gd name="T26" fmla="*/ 2 w 11"/>
                <a:gd name="T27" fmla="*/ 18 h 16"/>
                <a:gd name="T28" fmla="*/ 2 w 11"/>
                <a:gd name="T29" fmla="*/ 18 h 16"/>
                <a:gd name="T30" fmla="*/ 2 w 11"/>
                <a:gd name="T31" fmla="*/ 18 h 16"/>
                <a:gd name="T32" fmla="*/ 2 w 11"/>
                <a:gd name="T33" fmla="*/ 16 h 16"/>
                <a:gd name="T34" fmla="*/ 2 w 11"/>
                <a:gd name="T35" fmla="*/ 13 h 16"/>
                <a:gd name="T36" fmla="*/ 2 w 11"/>
                <a:gd name="T37" fmla="*/ 10 h 16"/>
                <a:gd name="T38" fmla="*/ 2 w 11"/>
                <a:gd name="T39" fmla="*/ 8 h 16"/>
                <a:gd name="T40" fmla="*/ 2 w 11"/>
                <a:gd name="T41" fmla="*/ 7 h 16"/>
                <a:gd name="T42" fmla="*/ 2 w 11"/>
                <a:gd name="T43" fmla="*/ 5 h 16"/>
                <a:gd name="T44" fmla="*/ 2 w 11"/>
                <a:gd name="T45" fmla="*/ 2 h 16"/>
                <a:gd name="T46" fmla="*/ 2 w 11"/>
                <a:gd name="T47" fmla="*/ 0 h 1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1"/>
                <a:gd name="T73" fmla="*/ 0 h 16"/>
                <a:gd name="T74" fmla="*/ 11 w 11"/>
                <a:gd name="T75" fmla="*/ 16 h 1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1" h="16">
                  <a:moveTo>
                    <a:pt x="9" y="0"/>
                  </a:moveTo>
                  <a:lnTo>
                    <a:pt x="7" y="0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5" y="14"/>
                  </a:lnTo>
                  <a:lnTo>
                    <a:pt x="5" y="16"/>
                  </a:lnTo>
                  <a:lnTo>
                    <a:pt x="7" y="16"/>
                  </a:lnTo>
                  <a:lnTo>
                    <a:pt x="9" y="16"/>
                  </a:lnTo>
                  <a:lnTo>
                    <a:pt x="11" y="14"/>
                  </a:lnTo>
                  <a:lnTo>
                    <a:pt x="11" y="12"/>
                  </a:lnTo>
                  <a:lnTo>
                    <a:pt x="11" y="10"/>
                  </a:lnTo>
                  <a:lnTo>
                    <a:pt x="11" y="8"/>
                  </a:lnTo>
                  <a:lnTo>
                    <a:pt x="11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5" name="Freeform 35"/>
            <p:cNvSpPr>
              <a:spLocks noChangeArrowheads="1"/>
            </p:cNvSpPr>
            <p:nvPr/>
          </p:nvSpPr>
          <p:spPr bwMode="auto">
            <a:xfrm>
              <a:off x="1802" y="3540"/>
              <a:ext cx="93" cy="91"/>
            </a:xfrm>
            <a:custGeom>
              <a:avLst/>
              <a:gdLst>
                <a:gd name="T0" fmla="*/ 516 w 84"/>
                <a:gd name="T1" fmla="*/ 102 h 95"/>
                <a:gd name="T2" fmla="*/ 392 w 84"/>
                <a:gd name="T3" fmla="*/ 63 h 95"/>
                <a:gd name="T4" fmla="*/ 283 w 84"/>
                <a:gd name="T5" fmla="*/ 42 h 95"/>
                <a:gd name="T6" fmla="*/ 195 w 84"/>
                <a:gd name="T7" fmla="*/ 16 h 95"/>
                <a:gd name="T8" fmla="*/ 75 w 84"/>
                <a:gd name="T9" fmla="*/ 0 h 95"/>
                <a:gd name="T10" fmla="*/ 0 w 84"/>
                <a:gd name="T11" fmla="*/ 36 h 95"/>
                <a:gd name="T12" fmla="*/ 0 w 84"/>
                <a:gd name="T13" fmla="*/ 108 h 95"/>
                <a:gd name="T14" fmla="*/ 2 w 84"/>
                <a:gd name="T15" fmla="*/ 150 h 95"/>
                <a:gd name="T16" fmla="*/ 99 w 84"/>
                <a:gd name="T17" fmla="*/ 188 h 95"/>
                <a:gd name="T18" fmla="*/ 321 w 84"/>
                <a:gd name="T19" fmla="*/ 185 h 95"/>
                <a:gd name="T20" fmla="*/ 457 w 84"/>
                <a:gd name="T21" fmla="*/ 157 h 95"/>
                <a:gd name="T22" fmla="*/ 516 w 84"/>
                <a:gd name="T23" fmla="*/ 102 h 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4"/>
                <a:gd name="T37" fmla="*/ 0 h 95"/>
                <a:gd name="T38" fmla="*/ 84 w 84"/>
                <a:gd name="T39" fmla="*/ 95 h 9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4" h="95">
                  <a:moveTo>
                    <a:pt x="84" y="52"/>
                  </a:moveTo>
                  <a:lnTo>
                    <a:pt x="64" y="31"/>
                  </a:lnTo>
                  <a:lnTo>
                    <a:pt x="45" y="21"/>
                  </a:lnTo>
                  <a:lnTo>
                    <a:pt x="31" y="9"/>
                  </a:lnTo>
                  <a:lnTo>
                    <a:pt x="12" y="0"/>
                  </a:lnTo>
                  <a:lnTo>
                    <a:pt x="0" y="19"/>
                  </a:lnTo>
                  <a:lnTo>
                    <a:pt x="0" y="54"/>
                  </a:lnTo>
                  <a:lnTo>
                    <a:pt x="2" y="75"/>
                  </a:lnTo>
                  <a:lnTo>
                    <a:pt x="16" y="95"/>
                  </a:lnTo>
                  <a:lnTo>
                    <a:pt x="51" y="93"/>
                  </a:lnTo>
                  <a:lnTo>
                    <a:pt x="74" y="79"/>
                  </a:lnTo>
                  <a:lnTo>
                    <a:pt x="84" y="52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6" name="Freeform 36"/>
            <p:cNvSpPr>
              <a:spLocks noChangeArrowheads="1"/>
            </p:cNvSpPr>
            <p:nvPr/>
          </p:nvSpPr>
          <p:spPr bwMode="auto">
            <a:xfrm>
              <a:off x="118" y="1659"/>
              <a:ext cx="581" cy="521"/>
            </a:xfrm>
            <a:custGeom>
              <a:avLst/>
              <a:gdLst>
                <a:gd name="T0" fmla="*/ 2045 w 519"/>
                <a:gd name="T1" fmla="*/ 114 h 531"/>
                <a:gd name="T2" fmla="*/ 1695 w 519"/>
                <a:gd name="T3" fmla="*/ 74 h 531"/>
                <a:gd name="T4" fmla="*/ 1481 w 519"/>
                <a:gd name="T5" fmla="*/ 47 h 531"/>
                <a:gd name="T6" fmla="*/ 1332 w 519"/>
                <a:gd name="T7" fmla="*/ 41 h 531"/>
                <a:gd name="T8" fmla="*/ 854 w 519"/>
                <a:gd name="T9" fmla="*/ 0 h 531"/>
                <a:gd name="T10" fmla="*/ 510 w 519"/>
                <a:gd name="T11" fmla="*/ 63 h 531"/>
                <a:gd name="T12" fmla="*/ 54 w 519"/>
                <a:gd name="T13" fmla="*/ 229 h 531"/>
                <a:gd name="T14" fmla="*/ 438 w 519"/>
                <a:gd name="T15" fmla="*/ 462 h 531"/>
                <a:gd name="T16" fmla="*/ 0 w 519"/>
                <a:gd name="T17" fmla="*/ 476 h 531"/>
                <a:gd name="T18" fmla="*/ 355 w 519"/>
                <a:gd name="T19" fmla="*/ 599 h 531"/>
                <a:gd name="T20" fmla="*/ 510 w 519"/>
                <a:gd name="T21" fmla="*/ 613 h 531"/>
                <a:gd name="T22" fmla="*/ 310 w 519"/>
                <a:gd name="T23" fmla="*/ 740 h 531"/>
                <a:gd name="T24" fmla="*/ 84 w 519"/>
                <a:gd name="T25" fmla="*/ 853 h 531"/>
                <a:gd name="T26" fmla="*/ 262 w 519"/>
                <a:gd name="T27" fmla="*/ 951 h 531"/>
                <a:gd name="T28" fmla="*/ 447 w 519"/>
                <a:gd name="T29" fmla="*/ 1011 h 531"/>
                <a:gd name="T30" fmla="*/ 607 w 519"/>
                <a:gd name="T31" fmla="*/ 1024 h 531"/>
                <a:gd name="T32" fmla="*/ 870 w 519"/>
                <a:gd name="T33" fmla="*/ 1009 h 531"/>
                <a:gd name="T34" fmla="*/ 510 w 519"/>
                <a:gd name="T35" fmla="*/ 1193 h 531"/>
                <a:gd name="T36" fmla="*/ 571 w 519"/>
                <a:gd name="T37" fmla="*/ 1223 h 531"/>
                <a:gd name="T38" fmla="*/ 1169 w 519"/>
                <a:gd name="T39" fmla="*/ 1005 h 531"/>
                <a:gd name="T40" fmla="*/ 1323 w 519"/>
                <a:gd name="T41" fmla="*/ 859 h 531"/>
                <a:gd name="T42" fmla="*/ 1624 w 519"/>
                <a:gd name="T43" fmla="*/ 859 h 531"/>
                <a:gd name="T44" fmla="*/ 1323 w 519"/>
                <a:gd name="T45" fmla="*/ 946 h 531"/>
                <a:gd name="T46" fmla="*/ 1643 w 519"/>
                <a:gd name="T47" fmla="*/ 920 h 531"/>
                <a:gd name="T48" fmla="*/ 1942 w 519"/>
                <a:gd name="T49" fmla="*/ 920 h 531"/>
                <a:gd name="T50" fmla="*/ 2300 w 519"/>
                <a:gd name="T51" fmla="*/ 970 h 531"/>
                <a:gd name="T52" fmla="*/ 2699 w 519"/>
                <a:gd name="T53" fmla="*/ 1078 h 531"/>
                <a:gd name="T54" fmla="*/ 2934 w 519"/>
                <a:gd name="T55" fmla="*/ 1099 h 531"/>
                <a:gd name="T56" fmla="*/ 3092 w 519"/>
                <a:gd name="T57" fmla="*/ 1205 h 531"/>
                <a:gd name="T58" fmla="*/ 3185 w 519"/>
                <a:gd name="T59" fmla="*/ 1247 h 531"/>
                <a:gd name="T60" fmla="*/ 3263 w 519"/>
                <a:gd name="T61" fmla="*/ 1201 h 531"/>
                <a:gd name="T62" fmla="*/ 2780 w 519"/>
                <a:gd name="T63" fmla="*/ 958 h 531"/>
                <a:gd name="T64" fmla="*/ 2300 w 519"/>
                <a:gd name="T65" fmla="*/ 899 h 531"/>
                <a:gd name="T66" fmla="*/ 2224 w 519"/>
                <a:gd name="T67" fmla="*/ 117 h 53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19"/>
                <a:gd name="T103" fmla="*/ 0 h 531"/>
                <a:gd name="T104" fmla="*/ 519 w 519"/>
                <a:gd name="T105" fmla="*/ 531 h 53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19" h="531">
                  <a:moveTo>
                    <a:pt x="354" y="47"/>
                  </a:moveTo>
                  <a:lnTo>
                    <a:pt x="325" y="45"/>
                  </a:lnTo>
                  <a:lnTo>
                    <a:pt x="294" y="37"/>
                  </a:lnTo>
                  <a:lnTo>
                    <a:pt x="271" y="29"/>
                  </a:lnTo>
                  <a:lnTo>
                    <a:pt x="254" y="23"/>
                  </a:lnTo>
                  <a:lnTo>
                    <a:pt x="236" y="19"/>
                  </a:lnTo>
                  <a:lnTo>
                    <a:pt x="236" y="35"/>
                  </a:lnTo>
                  <a:lnTo>
                    <a:pt x="213" y="17"/>
                  </a:lnTo>
                  <a:lnTo>
                    <a:pt x="180" y="0"/>
                  </a:lnTo>
                  <a:lnTo>
                    <a:pt x="135" y="0"/>
                  </a:lnTo>
                  <a:lnTo>
                    <a:pt x="104" y="8"/>
                  </a:lnTo>
                  <a:lnTo>
                    <a:pt x="81" y="25"/>
                  </a:lnTo>
                  <a:lnTo>
                    <a:pt x="44" y="74"/>
                  </a:lnTo>
                  <a:lnTo>
                    <a:pt x="9" y="93"/>
                  </a:lnTo>
                  <a:lnTo>
                    <a:pt x="31" y="124"/>
                  </a:lnTo>
                  <a:lnTo>
                    <a:pt x="69" y="186"/>
                  </a:lnTo>
                  <a:lnTo>
                    <a:pt x="40" y="176"/>
                  </a:lnTo>
                  <a:lnTo>
                    <a:pt x="0" y="192"/>
                  </a:lnTo>
                  <a:lnTo>
                    <a:pt x="0" y="227"/>
                  </a:lnTo>
                  <a:lnTo>
                    <a:pt x="56" y="242"/>
                  </a:lnTo>
                  <a:lnTo>
                    <a:pt x="85" y="233"/>
                  </a:lnTo>
                  <a:lnTo>
                    <a:pt x="81" y="248"/>
                  </a:lnTo>
                  <a:lnTo>
                    <a:pt x="83" y="271"/>
                  </a:lnTo>
                  <a:lnTo>
                    <a:pt x="48" y="299"/>
                  </a:lnTo>
                  <a:lnTo>
                    <a:pt x="29" y="312"/>
                  </a:lnTo>
                  <a:lnTo>
                    <a:pt x="13" y="345"/>
                  </a:lnTo>
                  <a:lnTo>
                    <a:pt x="31" y="351"/>
                  </a:lnTo>
                  <a:lnTo>
                    <a:pt x="42" y="384"/>
                  </a:lnTo>
                  <a:lnTo>
                    <a:pt x="62" y="384"/>
                  </a:lnTo>
                  <a:lnTo>
                    <a:pt x="71" y="409"/>
                  </a:lnTo>
                  <a:lnTo>
                    <a:pt x="87" y="405"/>
                  </a:lnTo>
                  <a:lnTo>
                    <a:pt x="97" y="413"/>
                  </a:lnTo>
                  <a:lnTo>
                    <a:pt x="120" y="417"/>
                  </a:lnTo>
                  <a:lnTo>
                    <a:pt x="139" y="407"/>
                  </a:lnTo>
                  <a:lnTo>
                    <a:pt x="126" y="444"/>
                  </a:lnTo>
                  <a:lnTo>
                    <a:pt x="81" y="483"/>
                  </a:lnTo>
                  <a:lnTo>
                    <a:pt x="56" y="504"/>
                  </a:lnTo>
                  <a:lnTo>
                    <a:pt x="91" y="494"/>
                  </a:lnTo>
                  <a:lnTo>
                    <a:pt x="162" y="438"/>
                  </a:lnTo>
                  <a:lnTo>
                    <a:pt x="186" y="405"/>
                  </a:lnTo>
                  <a:lnTo>
                    <a:pt x="186" y="394"/>
                  </a:lnTo>
                  <a:lnTo>
                    <a:pt x="211" y="347"/>
                  </a:lnTo>
                  <a:lnTo>
                    <a:pt x="252" y="337"/>
                  </a:lnTo>
                  <a:lnTo>
                    <a:pt x="259" y="347"/>
                  </a:lnTo>
                  <a:lnTo>
                    <a:pt x="219" y="368"/>
                  </a:lnTo>
                  <a:lnTo>
                    <a:pt x="211" y="382"/>
                  </a:lnTo>
                  <a:lnTo>
                    <a:pt x="228" y="399"/>
                  </a:lnTo>
                  <a:lnTo>
                    <a:pt x="261" y="372"/>
                  </a:lnTo>
                  <a:lnTo>
                    <a:pt x="281" y="357"/>
                  </a:lnTo>
                  <a:lnTo>
                    <a:pt x="310" y="372"/>
                  </a:lnTo>
                  <a:lnTo>
                    <a:pt x="345" y="378"/>
                  </a:lnTo>
                  <a:lnTo>
                    <a:pt x="366" y="392"/>
                  </a:lnTo>
                  <a:lnTo>
                    <a:pt x="385" y="388"/>
                  </a:lnTo>
                  <a:lnTo>
                    <a:pt x="430" y="436"/>
                  </a:lnTo>
                  <a:lnTo>
                    <a:pt x="447" y="409"/>
                  </a:lnTo>
                  <a:lnTo>
                    <a:pt x="467" y="444"/>
                  </a:lnTo>
                  <a:lnTo>
                    <a:pt x="484" y="463"/>
                  </a:lnTo>
                  <a:lnTo>
                    <a:pt x="492" y="487"/>
                  </a:lnTo>
                  <a:lnTo>
                    <a:pt x="502" y="487"/>
                  </a:lnTo>
                  <a:lnTo>
                    <a:pt x="507" y="504"/>
                  </a:lnTo>
                  <a:lnTo>
                    <a:pt x="511" y="531"/>
                  </a:lnTo>
                  <a:lnTo>
                    <a:pt x="519" y="485"/>
                  </a:lnTo>
                  <a:lnTo>
                    <a:pt x="496" y="456"/>
                  </a:lnTo>
                  <a:lnTo>
                    <a:pt x="443" y="388"/>
                  </a:lnTo>
                  <a:lnTo>
                    <a:pt x="418" y="403"/>
                  </a:lnTo>
                  <a:lnTo>
                    <a:pt x="366" y="363"/>
                  </a:lnTo>
                  <a:lnTo>
                    <a:pt x="354" y="361"/>
                  </a:lnTo>
                  <a:lnTo>
                    <a:pt x="354" y="47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7" name="Freeform 37"/>
            <p:cNvSpPr>
              <a:spLocks noChangeArrowheads="1"/>
            </p:cNvSpPr>
            <p:nvPr/>
          </p:nvSpPr>
          <p:spPr bwMode="auto">
            <a:xfrm>
              <a:off x="774" y="2293"/>
              <a:ext cx="887" cy="422"/>
            </a:xfrm>
            <a:custGeom>
              <a:avLst/>
              <a:gdLst>
                <a:gd name="T0" fmla="*/ 4677 w 792"/>
                <a:gd name="T1" fmla="*/ 140 h 430"/>
                <a:gd name="T2" fmla="*/ 4861 w 792"/>
                <a:gd name="T3" fmla="*/ 178 h 430"/>
                <a:gd name="T4" fmla="*/ 4896 w 792"/>
                <a:gd name="T5" fmla="*/ 218 h 430"/>
                <a:gd name="T6" fmla="*/ 4652 w 792"/>
                <a:gd name="T7" fmla="*/ 289 h 430"/>
                <a:gd name="T8" fmla="*/ 4698 w 792"/>
                <a:gd name="T9" fmla="*/ 361 h 430"/>
                <a:gd name="T10" fmla="*/ 4336 w 792"/>
                <a:gd name="T11" fmla="*/ 381 h 430"/>
                <a:gd name="T12" fmla="*/ 4330 w 792"/>
                <a:gd name="T13" fmla="*/ 483 h 430"/>
                <a:gd name="T14" fmla="*/ 4277 w 792"/>
                <a:gd name="T15" fmla="*/ 497 h 430"/>
                <a:gd name="T16" fmla="*/ 4221 w 792"/>
                <a:gd name="T17" fmla="*/ 497 h 430"/>
                <a:gd name="T18" fmla="*/ 4181 w 792"/>
                <a:gd name="T19" fmla="*/ 501 h 430"/>
                <a:gd name="T20" fmla="*/ 4108 w 792"/>
                <a:gd name="T21" fmla="*/ 556 h 430"/>
                <a:gd name="T22" fmla="*/ 4133 w 792"/>
                <a:gd name="T23" fmla="*/ 610 h 430"/>
                <a:gd name="T24" fmla="*/ 4144 w 792"/>
                <a:gd name="T25" fmla="*/ 634 h 430"/>
                <a:gd name="T26" fmla="*/ 4051 w 792"/>
                <a:gd name="T27" fmla="*/ 672 h 430"/>
                <a:gd name="T28" fmla="*/ 3689 w 792"/>
                <a:gd name="T29" fmla="*/ 847 h 430"/>
                <a:gd name="T30" fmla="*/ 3834 w 792"/>
                <a:gd name="T31" fmla="*/ 1073 h 430"/>
                <a:gd name="T32" fmla="*/ 3538 w 792"/>
                <a:gd name="T33" fmla="*/ 932 h 430"/>
                <a:gd name="T34" fmla="*/ 2982 w 792"/>
                <a:gd name="T35" fmla="*/ 870 h 430"/>
                <a:gd name="T36" fmla="*/ 2497 w 792"/>
                <a:gd name="T37" fmla="*/ 916 h 430"/>
                <a:gd name="T38" fmla="*/ 2287 w 792"/>
                <a:gd name="T39" fmla="*/ 988 h 430"/>
                <a:gd name="T40" fmla="*/ 2070 w 792"/>
                <a:gd name="T41" fmla="*/ 943 h 430"/>
                <a:gd name="T42" fmla="*/ 1771 w 792"/>
                <a:gd name="T43" fmla="*/ 908 h 430"/>
                <a:gd name="T44" fmla="*/ 1414 w 792"/>
                <a:gd name="T45" fmla="*/ 806 h 430"/>
                <a:gd name="T46" fmla="*/ 867 w 792"/>
                <a:gd name="T47" fmla="*/ 777 h 430"/>
                <a:gd name="T48" fmla="*/ 482 w 792"/>
                <a:gd name="T49" fmla="*/ 711 h 430"/>
                <a:gd name="T50" fmla="*/ 0 w 792"/>
                <a:gd name="T51" fmla="*/ 427 h 430"/>
                <a:gd name="T52" fmla="*/ 38 w 792"/>
                <a:gd name="T53" fmla="*/ 218 h 430"/>
                <a:gd name="T54" fmla="*/ 118 w 792"/>
                <a:gd name="T55" fmla="*/ 41 h 430"/>
                <a:gd name="T56" fmla="*/ 2546 w 792"/>
                <a:gd name="T57" fmla="*/ 0 h 430"/>
                <a:gd name="T58" fmla="*/ 2775 w 792"/>
                <a:gd name="T59" fmla="*/ 36 h 430"/>
                <a:gd name="T60" fmla="*/ 2848 w 792"/>
                <a:gd name="T61" fmla="*/ 88 h 430"/>
                <a:gd name="T62" fmla="*/ 3106 w 792"/>
                <a:gd name="T63" fmla="*/ 105 h 430"/>
                <a:gd name="T64" fmla="*/ 3369 w 792"/>
                <a:gd name="T65" fmla="*/ 124 h 430"/>
                <a:gd name="T66" fmla="*/ 3152 w 792"/>
                <a:gd name="T67" fmla="*/ 190 h 430"/>
                <a:gd name="T68" fmla="*/ 3162 w 792"/>
                <a:gd name="T69" fmla="*/ 361 h 430"/>
                <a:gd name="T70" fmla="*/ 3316 w 792"/>
                <a:gd name="T71" fmla="*/ 224 h 430"/>
                <a:gd name="T72" fmla="*/ 3406 w 792"/>
                <a:gd name="T73" fmla="*/ 174 h 430"/>
                <a:gd name="T74" fmla="*/ 3492 w 792"/>
                <a:gd name="T75" fmla="*/ 230 h 430"/>
                <a:gd name="T76" fmla="*/ 3538 w 792"/>
                <a:gd name="T77" fmla="*/ 238 h 430"/>
                <a:gd name="T78" fmla="*/ 3576 w 792"/>
                <a:gd name="T79" fmla="*/ 326 h 430"/>
                <a:gd name="T80" fmla="*/ 3802 w 792"/>
                <a:gd name="T81" fmla="*/ 342 h 430"/>
                <a:gd name="T82" fmla="*/ 3983 w 792"/>
                <a:gd name="T83" fmla="*/ 260 h 430"/>
                <a:gd name="T84" fmla="*/ 4289 w 792"/>
                <a:gd name="T85" fmla="*/ 203 h 43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92"/>
                <a:gd name="T130" fmla="*/ 0 h 430"/>
                <a:gd name="T131" fmla="*/ 792 w 792"/>
                <a:gd name="T132" fmla="*/ 430 h 43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92" h="430">
                  <a:moveTo>
                    <a:pt x="686" y="81"/>
                  </a:moveTo>
                  <a:lnTo>
                    <a:pt x="748" y="56"/>
                  </a:lnTo>
                  <a:lnTo>
                    <a:pt x="779" y="33"/>
                  </a:lnTo>
                  <a:lnTo>
                    <a:pt x="777" y="71"/>
                  </a:lnTo>
                  <a:lnTo>
                    <a:pt x="792" y="79"/>
                  </a:lnTo>
                  <a:lnTo>
                    <a:pt x="783" y="87"/>
                  </a:lnTo>
                  <a:lnTo>
                    <a:pt x="761" y="95"/>
                  </a:lnTo>
                  <a:lnTo>
                    <a:pt x="744" y="116"/>
                  </a:lnTo>
                  <a:lnTo>
                    <a:pt x="734" y="135"/>
                  </a:lnTo>
                  <a:lnTo>
                    <a:pt x="752" y="145"/>
                  </a:lnTo>
                  <a:lnTo>
                    <a:pt x="725" y="149"/>
                  </a:lnTo>
                  <a:lnTo>
                    <a:pt x="694" y="151"/>
                  </a:lnTo>
                  <a:lnTo>
                    <a:pt x="692" y="166"/>
                  </a:lnTo>
                  <a:lnTo>
                    <a:pt x="692" y="192"/>
                  </a:lnTo>
                  <a:lnTo>
                    <a:pt x="686" y="209"/>
                  </a:lnTo>
                  <a:lnTo>
                    <a:pt x="684" y="199"/>
                  </a:lnTo>
                  <a:lnTo>
                    <a:pt x="680" y="188"/>
                  </a:lnTo>
                  <a:lnTo>
                    <a:pt x="676" y="199"/>
                  </a:lnTo>
                  <a:lnTo>
                    <a:pt x="666" y="190"/>
                  </a:lnTo>
                  <a:lnTo>
                    <a:pt x="668" y="201"/>
                  </a:lnTo>
                  <a:lnTo>
                    <a:pt x="672" y="217"/>
                  </a:lnTo>
                  <a:lnTo>
                    <a:pt x="657" y="223"/>
                  </a:lnTo>
                  <a:lnTo>
                    <a:pt x="659" y="234"/>
                  </a:lnTo>
                  <a:lnTo>
                    <a:pt x="661" y="244"/>
                  </a:lnTo>
                  <a:lnTo>
                    <a:pt x="670" y="248"/>
                  </a:lnTo>
                  <a:lnTo>
                    <a:pt x="663" y="254"/>
                  </a:lnTo>
                  <a:lnTo>
                    <a:pt x="653" y="265"/>
                  </a:lnTo>
                  <a:lnTo>
                    <a:pt x="649" y="269"/>
                  </a:lnTo>
                  <a:lnTo>
                    <a:pt x="597" y="318"/>
                  </a:lnTo>
                  <a:lnTo>
                    <a:pt x="591" y="339"/>
                  </a:lnTo>
                  <a:lnTo>
                    <a:pt x="597" y="372"/>
                  </a:lnTo>
                  <a:lnTo>
                    <a:pt x="614" y="430"/>
                  </a:lnTo>
                  <a:lnTo>
                    <a:pt x="593" y="426"/>
                  </a:lnTo>
                  <a:lnTo>
                    <a:pt x="566" y="374"/>
                  </a:lnTo>
                  <a:lnTo>
                    <a:pt x="546" y="352"/>
                  </a:lnTo>
                  <a:lnTo>
                    <a:pt x="477" y="349"/>
                  </a:lnTo>
                  <a:lnTo>
                    <a:pt x="436" y="358"/>
                  </a:lnTo>
                  <a:lnTo>
                    <a:pt x="399" y="366"/>
                  </a:lnTo>
                  <a:lnTo>
                    <a:pt x="380" y="376"/>
                  </a:lnTo>
                  <a:lnTo>
                    <a:pt x="366" y="395"/>
                  </a:lnTo>
                  <a:lnTo>
                    <a:pt x="364" y="413"/>
                  </a:lnTo>
                  <a:lnTo>
                    <a:pt x="331" y="378"/>
                  </a:lnTo>
                  <a:lnTo>
                    <a:pt x="306" y="364"/>
                  </a:lnTo>
                  <a:lnTo>
                    <a:pt x="283" y="364"/>
                  </a:lnTo>
                  <a:lnTo>
                    <a:pt x="256" y="323"/>
                  </a:lnTo>
                  <a:lnTo>
                    <a:pt x="227" y="323"/>
                  </a:lnTo>
                  <a:lnTo>
                    <a:pt x="192" y="331"/>
                  </a:lnTo>
                  <a:lnTo>
                    <a:pt x="139" y="312"/>
                  </a:lnTo>
                  <a:lnTo>
                    <a:pt x="101" y="318"/>
                  </a:lnTo>
                  <a:lnTo>
                    <a:pt x="77" y="285"/>
                  </a:lnTo>
                  <a:lnTo>
                    <a:pt x="46" y="261"/>
                  </a:lnTo>
                  <a:lnTo>
                    <a:pt x="0" y="170"/>
                  </a:lnTo>
                  <a:lnTo>
                    <a:pt x="2" y="112"/>
                  </a:lnTo>
                  <a:lnTo>
                    <a:pt x="6" y="87"/>
                  </a:lnTo>
                  <a:lnTo>
                    <a:pt x="2" y="21"/>
                  </a:lnTo>
                  <a:lnTo>
                    <a:pt x="19" y="17"/>
                  </a:lnTo>
                  <a:lnTo>
                    <a:pt x="19" y="0"/>
                  </a:lnTo>
                  <a:lnTo>
                    <a:pt x="407" y="0"/>
                  </a:lnTo>
                  <a:lnTo>
                    <a:pt x="420" y="13"/>
                  </a:lnTo>
                  <a:lnTo>
                    <a:pt x="444" y="15"/>
                  </a:lnTo>
                  <a:lnTo>
                    <a:pt x="463" y="21"/>
                  </a:lnTo>
                  <a:lnTo>
                    <a:pt x="455" y="36"/>
                  </a:lnTo>
                  <a:lnTo>
                    <a:pt x="459" y="48"/>
                  </a:lnTo>
                  <a:lnTo>
                    <a:pt x="496" y="42"/>
                  </a:lnTo>
                  <a:lnTo>
                    <a:pt x="517" y="46"/>
                  </a:lnTo>
                  <a:lnTo>
                    <a:pt x="539" y="48"/>
                  </a:lnTo>
                  <a:lnTo>
                    <a:pt x="525" y="64"/>
                  </a:lnTo>
                  <a:lnTo>
                    <a:pt x="504" y="77"/>
                  </a:lnTo>
                  <a:lnTo>
                    <a:pt x="508" y="95"/>
                  </a:lnTo>
                  <a:lnTo>
                    <a:pt x="506" y="145"/>
                  </a:lnTo>
                  <a:lnTo>
                    <a:pt x="525" y="118"/>
                  </a:lnTo>
                  <a:lnTo>
                    <a:pt x="529" y="89"/>
                  </a:lnTo>
                  <a:lnTo>
                    <a:pt x="535" y="85"/>
                  </a:lnTo>
                  <a:lnTo>
                    <a:pt x="544" y="69"/>
                  </a:lnTo>
                  <a:lnTo>
                    <a:pt x="562" y="83"/>
                  </a:lnTo>
                  <a:lnTo>
                    <a:pt x="558" y="93"/>
                  </a:lnTo>
                  <a:lnTo>
                    <a:pt x="558" y="100"/>
                  </a:lnTo>
                  <a:lnTo>
                    <a:pt x="566" y="95"/>
                  </a:lnTo>
                  <a:lnTo>
                    <a:pt x="575" y="112"/>
                  </a:lnTo>
                  <a:lnTo>
                    <a:pt x="573" y="131"/>
                  </a:lnTo>
                  <a:lnTo>
                    <a:pt x="579" y="139"/>
                  </a:lnTo>
                  <a:lnTo>
                    <a:pt x="608" y="137"/>
                  </a:lnTo>
                  <a:lnTo>
                    <a:pt x="637" y="112"/>
                  </a:lnTo>
                  <a:lnTo>
                    <a:pt x="637" y="104"/>
                  </a:lnTo>
                  <a:lnTo>
                    <a:pt x="666" y="95"/>
                  </a:lnTo>
                  <a:lnTo>
                    <a:pt x="686" y="81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8" name="Freeform 38"/>
            <p:cNvSpPr>
              <a:spLocks noChangeArrowheads="1"/>
            </p:cNvSpPr>
            <p:nvPr/>
          </p:nvSpPr>
          <p:spPr bwMode="auto">
            <a:xfrm rot="120000">
              <a:off x="3359" y="3276"/>
              <a:ext cx="128" cy="245"/>
            </a:xfrm>
            <a:custGeom>
              <a:avLst/>
              <a:gdLst>
                <a:gd name="T0" fmla="*/ 0 w 430"/>
                <a:gd name="T1" fmla="*/ 0 h 772"/>
                <a:gd name="T2" fmla="*/ 0 w 430"/>
                <a:gd name="T3" fmla="*/ 0 h 772"/>
                <a:gd name="T4" fmla="*/ 0 w 430"/>
                <a:gd name="T5" fmla="*/ 0 h 772"/>
                <a:gd name="T6" fmla="*/ 0 w 430"/>
                <a:gd name="T7" fmla="*/ 0 h 772"/>
                <a:gd name="T8" fmla="*/ 0 w 430"/>
                <a:gd name="T9" fmla="*/ 0 h 772"/>
                <a:gd name="T10" fmla="*/ 0 w 430"/>
                <a:gd name="T11" fmla="*/ 0 h 772"/>
                <a:gd name="T12" fmla="*/ 0 w 430"/>
                <a:gd name="T13" fmla="*/ 0 h 772"/>
                <a:gd name="T14" fmla="*/ 0 w 430"/>
                <a:gd name="T15" fmla="*/ 0 h 772"/>
                <a:gd name="T16" fmla="*/ 0 w 430"/>
                <a:gd name="T17" fmla="*/ 0 h 772"/>
                <a:gd name="T18" fmla="*/ 0 w 430"/>
                <a:gd name="T19" fmla="*/ 0 h 772"/>
                <a:gd name="T20" fmla="*/ 0 w 430"/>
                <a:gd name="T21" fmla="*/ 0 h 772"/>
                <a:gd name="T22" fmla="*/ 0 w 430"/>
                <a:gd name="T23" fmla="*/ 0 h 772"/>
                <a:gd name="T24" fmla="*/ 0 w 430"/>
                <a:gd name="T25" fmla="*/ 0 h 772"/>
                <a:gd name="T26" fmla="*/ 0 w 430"/>
                <a:gd name="T27" fmla="*/ 0 h 772"/>
                <a:gd name="T28" fmla="*/ 0 w 430"/>
                <a:gd name="T29" fmla="*/ 0 h 772"/>
                <a:gd name="T30" fmla="*/ 0 w 430"/>
                <a:gd name="T31" fmla="*/ 0 h 772"/>
                <a:gd name="T32" fmla="*/ 0 w 430"/>
                <a:gd name="T33" fmla="*/ 0 h 772"/>
                <a:gd name="T34" fmla="*/ 0 w 430"/>
                <a:gd name="T35" fmla="*/ 0 h 772"/>
                <a:gd name="T36" fmla="*/ 0 w 430"/>
                <a:gd name="T37" fmla="*/ 0 h 772"/>
                <a:gd name="T38" fmla="*/ 0 w 430"/>
                <a:gd name="T39" fmla="*/ 0 h 772"/>
                <a:gd name="T40" fmla="*/ 0 w 430"/>
                <a:gd name="T41" fmla="*/ 0 h 772"/>
                <a:gd name="T42" fmla="*/ 0 w 430"/>
                <a:gd name="T43" fmla="*/ 0 h 772"/>
                <a:gd name="T44" fmla="*/ 0 w 430"/>
                <a:gd name="T45" fmla="*/ 0 h 772"/>
                <a:gd name="T46" fmla="*/ 0 w 430"/>
                <a:gd name="T47" fmla="*/ 0 h 772"/>
                <a:gd name="T48" fmla="*/ 0 w 430"/>
                <a:gd name="T49" fmla="*/ 0 h 772"/>
                <a:gd name="T50" fmla="*/ 0 w 430"/>
                <a:gd name="T51" fmla="*/ 0 h 772"/>
                <a:gd name="T52" fmla="*/ 0 w 430"/>
                <a:gd name="T53" fmla="*/ 0 h 772"/>
                <a:gd name="T54" fmla="*/ 0 w 430"/>
                <a:gd name="T55" fmla="*/ 0 h 772"/>
                <a:gd name="T56" fmla="*/ 0 w 430"/>
                <a:gd name="T57" fmla="*/ 0 h 772"/>
                <a:gd name="T58" fmla="*/ 0 w 430"/>
                <a:gd name="T59" fmla="*/ 0 h 772"/>
                <a:gd name="T60" fmla="*/ 0 w 430"/>
                <a:gd name="T61" fmla="*/ 0 h 772"/>
                <a:gd name="T62" fmla="*/ 0 w 430"/>
                <a:gd name="T63" fmla="*/ 0 h 772"/>
                <a:gd name="T64" fmla="*/ 0 w 430"/>
                <a:gd name="T65" fmla="*/ 0 h 772"/>
                <a:gd name="T66" fmla="*/ 0 w 430"/>
                <a:gd name="T67" fmla="*/ 0 h 772"/>
                <a:gd name="T68" fmla="*/ 0 w 430"/>
                <a:gd name="T69" fmla="*/ 0 h 772"/>
                <a:gd name="T70" fmla="*/ 0 w 430"/>
                <a:gd name="T71" fmla="*/ 0 h 772"/>
                <a:gd name="T72" fmla="*/ 0 w 430"/>
                <a:gd name="T73" fmla="*/ 0 h 772"/>
                <a:gd name="T74" fmla="*/ 0 w 430"/>
                <a:gd name="T75" fmla="*/ 0 h 772"/>
                <a:gd name="T76" fmla="*/ 0 w 430"/>
                <a:gd name="T77" fmla="*/ 0 h 772"/>
                <a:gd name="T78" fmla="*/ 0 w 430"/>
                <a:gd name="T79" fmla="*/ 0 h 772"/>
                <a:gd name="T80" fmla="*/ 0 w 430"/>
                <a:gd name="T81" fmla="*/ 0 h 772"/>
                <a:gd name="T82" fmla="*/ 0 w 430"/>
                <a:gd name="T83" fmla="*/ 0 h 772"/>
                <a:gd name="T84" fmla="*/ 0 w 430"/>
                <a:gd name="T85" fmla="*/ 0 h 772"/>
                <a:gd name="T86" fmla="*/ 0 w 430"/>
                <a:gd name="T87" fmla="*/ 0 h 77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30"/>
                <a:gd name="T133" fmla="*/ 0 h 772"/>
                <a:gd name="T134" fmla="*/ 430 w 430"/>
                <a:gd name="T135" fmla="*/ 772 h 77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30" h="772">
                  <a:moveTo>
                    <a:pt x="83" y="424"/>
                  </a:moveTo>
                  <a:lnTo>
                    <a:pt x="77" y="359"/>
                  </a:lnTo>
                  <a:lnTo>
                    <a:pt x="83" y="305"/>
                  </a:lnTo>
                  <a:lnTo>
                    <a:pt x="123" y="265"/>
                  </a:lnTo>
                  <a:lnTo>
                    <a:pt x="110" y="242"/>
                  </a:lnTo>
                  <a:lnTo>
                    <a:pt x="177" y="223"/>
                  </a:lnTo>
                  <a:lnTo>
                    <a:pt x="213" y="223"/>
                  </a:lnTo>
                  <a:lnTo>
                    <a:pt x="223" y="192"/>
                  </a:lnTo>
                  <a:lnTo>
                    <a:pt x="259" y="196"/>
                  </a:lnTo>
                  <a:lnTo>
                    <a:pt x="273" y="160"/>
                  </a:lnTo>
                  <a:lnTo>
                    <a:pt x="309" y="156"/>
                  </a:lnTo>
                  <a:lnTo>
                    <a:pt x="290" y="133"/>
                  </a:lnTo>
                  <a:lnTo>
                    <a:pt x="309" y="87"/>
                  </a:lnTo>
                  <a:lnTo>
                    <a:pt x="332" y="108"/>
                  </a:lnTo>
                  <a:lnTo>
                    <a:pt x="380" y="39"/>
                  </a:lnTo>
                  <a:lnTo>
                    <a:pt x="371" y="16"/>
                  </a:lnTo>
                  <a:lnTo>
                    <a:pt x="388" y="0"/>
                  </a:lnTo>
                  <a:lnTo>
                    <a:pt x="411" y="52"/>
                  </a:lnTo>
                  <a:lnTo>
                    <a:pt x="430" y="221"/>
                  </a:lnTo>
                  <a:lnTo>
                    <a:pt x="397" y="211"/>
                  </a:lnTo>
                  <a:lnTo>
                    <a:pt x="384" y="219"/>
                  </a:lnTo>
                  <a:lnTo>
                    <a:pt x="397" y="265"/>
                  </a:lnTo>
                  <a:lnTo>
                    <a:pt x="369" y="298"/>
                  </a:lnTo>
                  <a:lnTo>
                    <a:pt x="372" y="334"/>
                  </a:lnTo>
                  <a:lnTo>
                    <a:pt x="371" y="382"/>
                  </a:lnTo>
                  <a:lnTo>
                    <a:pt x="346" y="382"/>
                  </a:lnTo>
                  <a:lnTo>
                    <a:pt x="290" y="534"/>
                  </a:lnTo>
                  <a:lnTo>
                    <a:pt x="248" y="612"/>
                  </a:lnTo>
                  <a:lnTo>
                    <a:pt x="221" y="704"/>
                  </a:lnTo>
                  <a:lnTo>
                    <a:pt x="173" y="745"/>
                  </a:lnTo>
                  <a:lnTo>
                    <a:pt x="142" y="754"/>
                  </a:lnTo>
                  <a:lnTo>
                    <a:pt x="123" y="747"/>
                  </a:lnTo>
                  <a:lnTo>
                    <a:pt x="100" y="764"/>
                  </a:lnTo>
                  <a:lnTo>
                    <a:pt x="77" y="772"/>
                  </a:lnTo>
                  <a:lnTo>
                    <a:pt x="25" y="743"/>
                  </a:lnTo>
                  <a:lnTo>
                    <a:pt x="18" y="718"/>
                  </a:lnTo>
                  <a:lnTo>
                    <a:pt x="10" y="691"/>
                  </a:lnTo>
                  <a:lnTo>
                    <a:pt x="18" y="626"/>
                  </a:lnTo>
                  <a:lnTo>
                    <a:pt x="0" y="572"/>
                  </a:lnTo>
                  <a:lnTo>
                    <a:pt x="37" y="524"/>
                  </a:lnTo>
                  <a:lnTo>
                    <a:pt x="37" y="491"/>
                  </a:lnTo>
                  <a:lnTo>
                    <a:pt x="71" y="451"/>
                  </a:lnTo>
                  <a:lnTo>
                    <a:pt x="87" y="465"/>
                  </a:lnTo>
                  <a:lnTo>
                    <a:pt x="83" y="424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79" name="Freeform 39"/>
            <p:cNvSpPr>
              <a:spLocks noChangeArrowheads="1"/>
            </p:cNvSpPr>
            <p:nvPr/>
          </p:nvSpPr>
          <p:spPr bwMode="auto">
            <a:xfrm rot="120000">
              <a:off x="2700" y="2775"/>
              <a:ext cx="205" cy="177"/>
            </a:xfrm>
            <a:custGeom>
              <a:avLst/>
              <a:gdLst>
                <a:gd name="T0" fmla="*/ 0 w 683"/>
                <a:gd name="T1" fmla="*/ 0 h 560"/>
                <a:gd name="T2" fmla="*/ 0 w 683"/>
                <a:gd name="T3" fmla="*/ 0 h 560"/>
                <a:gd name="T4" fmla="*/ 0 w 683"/>
                <a:gd name="T5" fmla="*/ 0 h 560"/>
                <a:gd name="T6" fmla="*/ 0 w 683"/>
                <a:gd name="T7" fmla="*/ 0 h 560"/>
                <a:gd name="T8" fmla="*/ 0 w 683"/>
                <a:gd name="T9" fmla="*/ 0 h 560"/>
                <a:gd name="T10" fmla="*/ 0 w 683"/>
                <a:gd name="T11" fmla="*/ 0 h 560"/>
                <a:gd name="T12" fmla="*/ 0 w 683"/>
                <a:gd name="T13" fmla="*/ 0 h 560"/>
                <a:gd name="T14" fmla="*/ 0 w 683"/>
                <a:gd name="T15" fmla="*/ 0 h 560"/>
                <a:gd name="T16" fmla="*/ 0 w 683"/>
                <a:gd name="T17" fmla="*/ 0 h 560"/>
                <a:gd name="T18" fmla="*/ 0 w 683"/>
                <a:gd name="T19" fmla="*/ 0 h 560"/>
                <a:gd name="T20" fmla="*/ 0 w 683"/>
                <a:gd name="T21" fmla="*/ 0 h 560"/>
                <a:gd name="T22" fmla="*/ 0 w 683"/>
                <a:gd name="T23" fmla="*/ 0 h 560"/>
                <a:gd name="T24" fmla="*/ 0 w 683"/>
                <a:gd name="T25" fmla="*/ 0 h 560"/>
                <a:gd name="T26" fmla="*/ 0 w 683"/>
                <a:gd name="T27" fmla="*/ 0 h 560"/>
                <a:gd name="T28" fmla="*/ 0 w 683"/>
                <a:gd name="T29" fmla="*/ 0 h 560"/>
                <a:gd name="T30" fmla="*/ 0 w 683"/>
                <a:gd name="T31" fmla="*/ 0 h 560"/>
                <a:gd name="T32" fmla="*/ 0 w 683"/>
                <a:gd name="T33" fmla="*/ 0 h 560"/>
                <a:gd name="T34" fmla="*/ 0 w 683"/>
                <a:gd name="T35" fmla="*/ 0 h 560"/>
                <a:gd name="T36" fmla="*/ 0 w 683"/>
                <a:gd name="T37" fmla="*/ 0 h 560"/>
                <a:gd name="T38" fmla="*/ 0 w 683"/>
                <a:gd name="T39" fmla="*/ 0 h 560"/>
                <a:gd name="T40" fmla="*/ 0 w 683"/>
                <a:gd name="T41" fmla="*/ 0 h 560"/>
                <a:gd name="T42" fmla="*/ 0 w 683"/>
                <a:gd name="T43" fmla="*/ 0 h 560"/>
                <a:gd name="T44" fmla="*/ 0 w 683"/>
                <a:gd name="T45" fmla="*/ 0 h 560"/>
                <a:gd name="T46" fmla="*/ 0 w 683"/>
                <a:gd name="T47" fmla="*/ 0 h 560"/>
                <a:gd name="T48" fmla="*/ 0 w 683"/>
                <a:gd name="T49" fmla="*/ 0 h 560"/>
                <a:gd name="T50" fmla="*/ 0 w 683"/>
                <a:gd name="T51" fmla="*/ 0 h 560"/>
                <a:gd name="T52" fmla="*/ 0 w 683"/>
                <a:gd name="T53" fmla="*/ 0 h 560"/>
                <a:gd name="T54" fmla="*/ 0 w 683"/>
                <a:gd name="T55" fmla="*/ 0 h 560"/>
                <a:gd name="T56" fmla="*/ 0 w 683"/>
                <a:gd name="T57" fmla="*/ 0 h 560"/>
                <a:gd name="T58" fmla="*/ 0 w 683"/>
                <a:gd name="T59" fmla="*/ 0 h 560"/>
                <a:gd name="T60" fmla="*/ 0 w 683"/>
                <a:gd name="T61" fmla="*/ 0 h 560"/>
                <a:gd name="T62" fmla="*/ 0 w 683"/>
                <a:gd name="T63" fmla="*/ 0 h 560"/>
                <a:gd name="T64" fmla="*/ 0 w 683"/>
                <a:gd name="T65" fmla="*/ 0 h 560"/>
                <a:gd name="T66" fmla="*/ 0 w 683"/>
                <a:gd name="T67" fmla="*/ 0 h 560"/>
                <a:gd name="T68" fmla="*/ 0 w 683"/>
                <a:gd name="T69" fmla="*/ 0 h 560"/>
                <a:gd name="T70" fmla="*/ 0 w 683"/>
                <a:gd name="T71" fmla="*/ 0 h 560"/>
                <a:gd name="T72" fmla="*/ 0 w 683"/>
                <a:gd name="T73" fmla="*/ 0 h 560"/>
                <a:gd name="T74" fmla="*/ 0 w 683"/>
                <a:gd name="T75" fmla="*/ 0 h 560"/>
                <a:gd name="T76" fmla="*/ 0 w 683"/>
                <a:gd name="T77" fmla="*/ 0 h 560"/>
                <a:gd name="T78" fmla="*/ 0 w 683"/>
                <a:gd name="T79" fmla="*/ 0 h 560"/>
                <a:gd name="T80" fmla="*/ 0 w 683"/>
                <a:gd name="T81" fmla="*/ 0 h 560"/>
                <a:gd name="T82" fmla="*/ 0 w 683"/>
                <a:gd name="T83" fmla="*/ 0 h 560"/>
                <a:gd name="T84" fmla="*/ 0 w 683"/>
                <a:gd name="T85" fmla="*/ 0 h 560"/>
                <a:gd name="T86" fmla="*/ 0 w 683"/>
                <a:gd name="T87" fmla="*/ 0 h 560"/>
                <a:gd name="T88" fmla="*/ 0 w 683"/>
                <a:gd name="T89" fmla="*/ 0 h 560"/>
                <a:gd name="T90" fmla="*/ 0 w 683"/>
                <a:gd name="T91" fmla="*/ 0 h 560"/>
                <a:gd name="T92" fmla="*/ 0 w 683"/>
                <a:gd name="T93" fmla="*/ 0 h 56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683"/>
                <a:gd name="T142" fmla="*/ 0 h 560"/>
                <a:gd name="T143" fmla="*/ 683 w 683"/>
                <a:gd name="T144" fmla="*/ 560 h 56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683" h="560">
                  <a:moveTo>
                    <a:pt x="0" y="437"/>
                  </a:moveTo>
                  <a:lnTo>
                    <a:pt x="35" y="437"/>
                  </a:lnTo>
                  <a:lnTo>
                    <a:pt x="138" y="460"/>
                  </a:lnTo>
                  <a:lnTo>
                    <a:pt x="146" y="485"/>
                  </a:lnTo>
                  <a:lnTo>
                    <a:pt x="163" y="489"/>
                  </a:lnTo>
                  <a:lnTo>
                    <a:pt x="157" y="508"/>
                  </a:lnTo>
                  <a:lnTo>
                    <a:pt x="188" y="560"/>
                  </a:lnTo>
                  <a:lnTo>
                    <a:pt x="249" y="547"/>
                  </a:lnTo>
                  <a:lnTo>
                    <a:pt x="317" y="537"/>
                  </a:lnTo>
                  <a:lnTo>
                    <a:pt x="315" y="516"/>
                  </a:lnTo>
                  <a:lnTo>
                    <a:pt x="338" y="524"/>
                  </a:lnTo>
                  <a:lnTo>
                    <a:pt x="353" y="489"/>
                  </a:lnTo>
                  <a:lnTo>
                    <a:pt x="361" y="458"/>
                  </a:lnTo>
                  <a:lnTo>
                    <a:pt x="426" y="395"/>
                  </a:lnTo>
                  <a:lnTo>
                    <a:pt x="443" y="411"/>
                  </a:lnTo>
                  <a:lnTo>
                    <a:pt x="453" y="389"/>
                  </a:lnTo>
                  <a:lnTo>
                    <a:pt x="501" y="430"/>
                  </a:lnTo>
                  <a:lnTo>
                    <a:pt x="549" y="345"/>
                  </a:lnTo>
                  <a:lnTo>
                    <a:pt x="547" y="320"/>
                  </a:lnTo>
                  <a:lnTo>
                    <a:pt x="583" y="294"/>
                  </a:lnTo>
                  <a:lnTo>
                    <a:pt x="583" y="272"/>
                  </a:lnTo>
                  <a:lnTo>
                    <a:pt x="645" y="173"/>
                  </a:lnTo>
                  <a:lnTo>
                    <a:pt x="649" y="155"/>
                  </a:lnTo>
                  <a:lnTo>
                    <a:pt x="683" y="146"/>
                  </a:lnTo>
                  <a:lnTo>
                    <a:pt x="683" y="107"/>
                  </a:lnTo>
                  <a:lnTo>
                    <a:pt x="660" y="98"/>
                  </a:lnTo>
                  <a:lnTo>
                    <a:pt x="658" y="50"/>
                  </a:lnTo>
                  <a:lnTo>
                    <a:pt x="631" y="21"/>
                  </a:lnTo>
                  <a:lnTo>
                    <a:pt x="562" y="54"/>
                  </a:lnTo>
                  <a:lnTo>
                    <a:pt x="466" y="35"/>
                  </a:lnTo>
                  <a:lnTo>
                    <a:pt x="432" y="48"/>
                  </a:lnTo>
                  <a:lnTo>
                    <a:pt x="399" y="75"/>
                  </a:lnTo>
                  <a:lnTo>
                    <a:pt x="307" y="35"/>
                  </a:lnTo>
                  <a:lnTo>
                    <a:pt x="257" y="58"/>
                  </a:lnTo>
                  <a:lnTo>
                    <a:pt x="226" y="15"/>
                  </a:lnTo>
                  <a:lnTo>
                    <a:pt x="169" y="0"/>
                  </a:lnTo>
                  <a:lnTo>
                    <a:pt x="157" y="17"/>
                  </a:lnTo>
                  <a:lnTo>
                    <a:pt x="127" y="11"/>
                  </a:lnTo>
                  <a:lnTo>
                    <a:pt x="106" y="27"/>
                  </a:lnTo>
                  <a:lnTo>
                    <a:pt x="77" y="75"/>
                  </a:lnTo>
                  <a:lnTo>
                    <a:pt x="71" y="136"/>
                  </a:lnTo>
                  <a:lnTo>
                    <a:pt x="83" y="150"/>
                  </a:lnTo>
                  <a:lnTo>
                    <a:pt x="67" y="224"/>
                  </a:lnTo>
                  <a:lnTo>
                    <a:pt x="8" y="280"/>
                  </a:lnTo>
                  <a:lnTo>
                    <a:pt x="19" y="313"/>
                  </a:lnTo>
                  <a:lnTo>
                    <a:pt x="15" y="424"/>
                  </a:lnTo>
                  <a:lnTo>
                    <a:pt x="0" y="437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0" name="Freeform 40"/>
            <p:cNvSpPr>
              <a:spLocks noChangeArrowheads="1"/>
            </p:cNvSpPr>
            <p:nvPr/>
          </p:nvSpPr>
          <p:spPr bwMode="auto">
            <a:xfrm rot="120000">
              <a:off x="2671" y="2799"/>
              <a:ext cx="54" cy="111"/>
            </a:xfrm>
            <a:custGeom>
              <a:avLst/>
              <a:gdLst>
                <a:gd name="T0" fmla="*/ 0 w 181"/>
                <a:gd name="T1" fmla="*/ 0 h 355"/>
                <a:gd name="T2" fmla="*/ 0 w 181"/>
                <a:gd name="T3" fmla="*/ 0 h 355"/>
                <a:gd name="T4" fmla="*/ 0 w 181"/>
                <a:gd name="T5" fmla="*/ 0 h 355"/>
                <a:gd name="T6" fmla="*/ 0 w 181"/>
                <a:gd name="T7" fmla="*/ 0 h 355"/>
                <a:gd name="T8" fmla="*/ 0 w 181"/>
                <a:gd name="T9" fmla="*/ 0 h 355"/>
                <a:gd name="T10" fmla="*/ 0 w 181"/>
                <a:gd name="T11" fmla="*/ 0 h 355"/>
                <a:gd name="T12" fmla="*/ 0 w 181"/>
                <a:gd name="T13" fmla="*/ 0 h 355"/>
                <a:gd name="T14" fmla="*/ 0 w 181"/>
                <a:gd name="T15" fmla="*/ 0 h 355"/>
                <a:gd name="T16" fmla="*/ 0 w 181"/>
                <a:gd name="T17" fmla="*/ 0 h 355"/>
                <a:gd name="T18" fmla="*/ 0 w 181"/>
                <a:gd name="T19" fmla="*/ 0 h 355"/>
                <a:gd name="T20" fmla="*/ 0 w 181"/>
                <a:gd name="T21" fmla="*/ 0 h 355"/>
                <a:gd name="T22" fmla="*/ 0 w 181"/>
                <a:gd name="T23" fmla="*/ 0 h 355"/>
                <a:gd name="T24" fmla="*/ 0 w 181"/>
                <a:gd name="T25" fmla="*/ 0 h 355"/>
                <a:gd name="T26" fmla="*/ 0 w 181"/>
                <a:gd name="T27" fmla="*/ 0 h 355"/>
                <a:gd name="T28" fmla="*/ 0 w 181"/>
                <a:gd name="T29" fmla="*/ 0 h 355"/>
                <a:gd name="T30" fmla="*/ 0 w 181"/>
                <a:gd name="T31" fmla="*/ 0 h 355"/>
                <a:gd name="T32" fmla="*/ 0 w 181"/>
                <a:gd name="T33" fmla="*/ 0 h 355"/>
                <a:gd name="T34" fmla="*/ 0 w 181"/>
                <a:gd name="T35" fmla="*/ 0 h 355"/>
                <a:gd name="T36" fmla="*/ 0 w 181"/>
                <a:gd name="T37" fmla="*/ 0 h 355"/>
                <a:gd name="T38" fmla="*/ 0 w 181"/>
                <a:gd name="T39" fmla="*/ 0 h 355"/>
                <a:gd name="T40" fmla="*/ 0 w 181"/>
                <a:gd name="T41" fmla="*/ 0 h 355"/>
                <a:gd name="T42" fmla="*/ 0 w 181"/>
                <a:gd name="T43" fmla="*/ 0 h 3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81"/>
                <a:gd name="T67" fmla="*/ 0 h 355"/>
                <a:gd name="T68" fmla="*/ 181 w 181"/>
                <a:gd name="T69" fmla="*/ 355 h 35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81" h="355">
                  <a:moveTo>
                    <a:pt x="169" y="52"/>
                  </a:moveTo>
                  <a:lnTo>
                    <a:pt x="129" y="0"/>
                  </a:lnTo>
                  <a:lnTo>
                    <a:pt x="106" y="2"/>
                  </a:lnTo>
                  <a:lnTo>
                    <a:pt x="79" y="10"/>
                  </a:lnTo>
                  <a:lnTo>
                    <a:pt x="87" y="35"/>
                  </a:lnTo>
                  <a:lnTo>
                    <a:pt x="79" y="52"/>
                  </a:lnTo>
                  <a:lnTo>
                    <a:pt x="48" y="52"/>
                  </a:lnTo>
                  <a:lnTo>
                    <a:pt x="0" y="92"/>
                  </a:lnTo>
                  <a:lnTo>
                    <a:pt x="25" y="144"/>
                  </a:lnTo>
                  <a:lnTo>
                    <a:pt x="23" y="165"/>
                  </a:lnTo>
                  <a:lnTo>
                    <a:pt x="35" y="183"/>
                  </a:lnTo>
                  <a:lnTo>
                    <a:pt x="27" y="259"/>
                  </a:lnTo>
                  <a:lnTo>
                    <a:pt x="35" y="294"/>
                  </a:lnTo>
                  <a:lnTo>
                    <a:pt x="27" y="321"/>
                  </a:lnTo>
                  <a:lnTo>
                    <a:pt x="46" y="355"/>
                  </a:lnTo>
                  <a:lnTo>
                    <a:pt x="100" y="351"/>
                  </a:lnTo>
                  <a:lnTo>
                    <a:pt x="113" y="340"/>
                  </a:lnTo>
                  <a:lnTo>
                    <a:pt x="117" y="229"/>
                  </a:lnTo>
                  <a:lnTo>
                    <a:pt x="106" y="196"/>
                  </a:lnTo>
                  <a:lnTo>
                    <a:pt x="167" y="144"/>
                  </a:lnTo>
                  <a:lnTo>
                    <a:pt x="181" y="66"/>
                  </a:lnTo>
                  <a:lnTo>
                    <a:pt x="169" y="52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1" name="Freeform 41"/>
            <p:cNvSpPr>
              <a:spLocks noChangeArrowheads="1"/>
            </p:cNvSpPr>
            <p:nvPr/>
          </p:nvSpPr>
          <p:spPr bwMode="auto">
            <a:xfrm rot="120000">
              <a:off x="2659" y="2821"/>
              <a:ext cx="24" cy="92"/>
            </a:xfrm>
            <a:custGeom>
              <a:avLst/>
              <a:gdLst>
                <a:gd name="T0" fmla="*/ 0 w 86"/>
                <a:gd name="T1" fmla="*/ 0 h 294"/>
                <a:gd name="T2" fmla="*/ 0 w 86"/>
                <a:gd name="T3" fmla="*/ 0 h 294"/>
                <a:gd name="T4" fmla="*/ 0 w 86"/>
                <a:gd name="T5" fmla="*/ 0 h 294"/>
                <a:gd name="T6" fmla="*/ 0 w 86"/>
                <a:gd name="T7" fmla="*/ 0 h 294"/>
                <a:gd name="T8" fmla="*/ 0 w 86"/>
                <a:gd name="T9" fmla="*/ 0 h 294"/>
                <a:gd name="T10" fmla="*/ 0 w 86"/>
                <a:gd name="T11" fmla="*/ 0 h 294"/>
                <a:gd name="T12" fmla="*/ 0 w 86"/>
                <a:gd name="T13" fmla="*/ 0 h 294"/>
                <a:gd name="T14" fmla="*/ 0 w 86"/>
                <a:gd name="T15" fmla="*/ 0 h 294"/>
                <a:gd name="T16" fmla="*/ 0 w 86"/>
                <a:gd name="T17" fmla="*/ 0 h 294"/>
                <a:gd name="T18" fmla="*/ 0 w 86"/>
                <a:gd name="T19" fmla="*/ 0 h 294"/>
                <a:gd name="T20" fmla="*/ 0 w 86"/>
                <a:gd name="T21" fmla="*/ 0 h 294"/>
                <a:gd name="T22" fmla="*/ 0 w 86"/>
                <a:gd name="T23" fmla="*/ 0 h 294"/>
                <a:gd name="T24" fmla="*/ 0 w 86"/>
                <a:gd name="T25" fmla="*/ 0 h 294"/>
                <a:gd name="T26" fmla="*/ 0 w 86"/>
                <a:gd name="T27" fmla="*/ 0 h 294"/>
                <a:gd name="T28" fmla="*/ 0 w 86"/>
                <a:gd name="T29" fmla="*/ 0 h 294"/>
                <a:gd name="T30" fmla="*/ 0 w 86"/>
                <a:gd name="T31" fmla="*/ 0 h 294"/>
                <a:gd name="T32" fmla="*/ 0 w 86"/>
                <a:gd name="T33" fmla="*/ 0 h 294"/>
                <a:gd name="T34" fmla="*/ 0 w 86"/>
                <a:gd name="T35" fmla="*/ 0 h 294"/>
                <a:gd name="T36" fmla="*/ 0 w 86"/>
                <a:gd name="T37" fmla="*/ 0 h 294"/>
                <a:gd name="T38" fmla="*/ 0 w 86"/>
                <a:gd name="T39" fmla="*/ 0 h 294"/>
                <a:gd name="T40" fmla="*/ 0 w 86"/>
                <a:gd name="T41" fmla="*/ 0 h 294"/>
                <a:gd name="T42" fmla="*/ 0 w 86"/>
                <a:gd name="T43" fmla="*/ 0 h 294"/>
                <a:gd name="T44" fmla="*/ 0 w 86"/>
                <a:gd name="T45" fmla="*/ 0 h 294"/>
                <a:gd name="T46" fmla="*/ 0 w 86"/>
                <a:gd name="T47" fmla="*/ 0 h 294"/>
                <a:gd name="T48" fmla="*/ 0 w 86"/>
                <a:gd name="T49" fmla="*/ 0 h 29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6"/>
                <a:gd name="T76" fmla="*/ 0 h 294"/>
                <a:gd name="T77" fmla="*/ 86 w 86"/>
                <a:gd name="T78" fmla="*/ 294 h 29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6" h="294">
                  <a:moveTo>
                    <a:pt x="63" y="4"/>
                  </a:moveTo>
                  <a:lnTo>
                    <a:pt x="44" y="0"/>
                  </a:lnTo>
                  <a:lnTo>
                    <a:pt x="33" y="10"/>
                  </a:lnTo>
                  <a:lnTo>
                    <a:pt x="0" y="0"/>
                  </a:lnTo>
                  <a:lnTo>
                    <a:pt x="2" y="27"/>
                  </a:lnTo>
                  <a:lnTo>
                    <a:pt x="21" y="44"/>
                  </a:lnTo>
                  <a:lnTo>
                    <a:pt x="13" y="98"/>
                  </a:lnTo>
                  <a:lnTo>
                    <a:pt x="25" y="104"/>
                  </a:lnTo>
                  <a:lnTo>
                    <a:pt x="33" y="131"/>
                  </a:lnTo>
                  <a:lnTo>
                    <a:pt x="17" y="129"/>
                  </a:lnTo>
                  <a:lnTo>
                    <a:pt x="37" y="160"/>
                  </a:lnTo>
                  <a:lnTo>
                    <a:pt x="15" y="202"/>
                  </a:lnTo>
                  <a:lnTo>
                    <a:pt x="25" y="211"/>
                  </a:lnTo>
                  <a:lnTo>
                    <a:pt x="15" y="254"/>
                  </a:lnTo>
                  <a:lnTo>
                    <a:pt x="50" y="288"/>
                  </a:lnTo>
                  <a:lnTo>
                    <a:pt x="73" y="294"/>
                  </a:lnTo>
                  <a:lnTo>
                    <a:pt x="86" y="280"/>
                  </a:lnTo>
                  <a:lnTo>
                    <a:pt x="71" y="250"/>
                  </a:lnTo>
                  <a:lnTo>
                    <a:pt x="79" y="223"/>
                  </a:lnTo>
                  <a:lnTo>
                    <a:pt x="71" y="188"/>
                  </a:lnTo>
                  <a:lnTo>
                    <a:pt x="79" y="112"/>
                  </a:lnTo>
                  <a:lnTo>
                    <a:pt x="67" y="94"/>
                  </a:lnTo>
                  <a:lnTo>
                    <a:pt x="67" y="71"/>
                  </a:lnTo>
                  <a:lnTo>
                    <a:pt x="46" y="20"/>
                  </a:lnTo>
                  <a:lnTo>
                    <a:pt x="63" y="4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2" name="Freeform 42"/>
            <p:cNvSpPr>
              <a:spLocks noChangeArrowheads="1"/>
            </p:cNvSpPr>
            <p:nvPr/>
          </p:nvSpPr>
          <p:spPr bwMode="auto">
            <a:xfrm rot="120000">
              <a:off x="2600" y="2819"/>
              <a:ext cx="69" cy="116"/>
            </a:xfrm>
            <a:custGeom>
              <a:avLst/>
              <a:gdLst>
                <a:gd name="T0" fmla="*/ 0 w 236"/>
                <a:gd name="T1" fmla="*/ 0 h 370"/>
                <a:gd name="T2" fmla="*/ 0 w 236"/>
                <a:gd name="T3" fmla="*/ 0 h 370"/>
                <a:gd name="T4" fmla="*/ 0 w 236"/>
                <a:gd name="T5" fmla="*/ 0 h 370"/>
                <a:gd name="T6" fmla="*/ 0 w 236"/>
                <a:gd name="T7" fmla="*/ 0 h 370"/>
                <a:gd name="T8" fmla="*/ 0 w 236"/>
                <a:gd name="T9" fmla="*/ 0 h 370"/>
                <a:gd name="T10" fmla="*/ 0 w 236"/>
                <a:gd name="T11" fmla="*/ 0 h 370"/>
                <a:gd name="T12" fmla="*/ 0 w 236"/>
                <a:gd name="T13" fmla="*/ 0 h 370"/>
                <a:gd name="T14" fmla="*/ 0 w 236"/>
                <a:gd name="T15" fmla="*/ 0 h 370"/>
                <a:gd name="T16" fmla="*/ 0 w 236"/>
                <a:gd name="T17" fmla="*/ 0 h 370"/>
                <a:gd name="T18" fmla="*/ 0 w 236"/>
                <a:gd name="T19" fmla="*/ 0 h 370"/>
                <a:gd name="T20" fmla="*/ 0 w 236"/>
                <a:gd name="T21" fmla="*/ 0 h 370"/>
                <a:gd name="T22" fmla="*/ 0 w 236"/>
                <a:gd name="T23" fmla="*/ 0 h 370"/>
                <a:gd name="T24" fmla="*/ 0 w 236"/>
                <a:gd name="T25" fmla="*/ 0 h 370"/>
                <a:gd name="T26" fmla="*/ 0 w 236"/>
                <a:gd name="T27" fmla="*/ 0 h 370"/>
                <a:gd name="T28" fmla="*/ 0 w 236"/>
                <a:gd name="T29" fmla="*/ 0 h 370"/>
                <a:gd name="T30" fmla="*/ 0 w 236"/>
                <a:gd name="T31" fmla="*/ 0 h 370"/>
                <a:gd name="T32" fmla="*/ 0 w 236"/>
                <a:gd name="T33" fmla="*/ 0 h 370"/>
                <a:gd name="T34" fmla="*/ 0 w 236"/>
                <a:gd name="T35" fmla="*/ 0 h 370"/>
                <a:gd name="T36" fmla="*/ 0 w 236"/>
                <a:gd name="T37" fmla="*/ 0 h 370"/>
                <a:gd name="T38" fmla="*/ 0 w 236"/>
                <a:gd name="T39" fmla="*/ 0 h 370"/>
                <a:gd name="T40" fmla="*/ 0 w 236"/>
                <a:gd name="T41" fmla="*/ 0 h 370"/>
                <a:gd name="T42" fmla="*/ 0 w 236"/>
                <a:gd name="T43" fmla="*/ 0 h 370"/>
                <a:gd name="T44" fmla="*/ 0 w 236"/>
                <a:gd name="T45" fmla="*/ 0 h 370"/>
                <a:gd name="T46" fmla="*/ 0 w 236"/>
                <a:gd name="T47" fmla="*/ 0 h 370"/>
                <a:gd name="T48" fmla="*/ 0 w 236"/>
                <a:gd name="T49" fmla="*/ 0 h 370"/>
                <a:gd name="T50" fmla="*/ 0 w 236"/>
                <a:gd name="T51" fmla="*/ 0 h 370"/>
                <a:gd name="T52" fmla="*/ 0 w 236"/>
                <a:gd name="T53" fmla="*/ 0 h 370"/>
                <a:gd name="T54" fmla="*/ 0 w 236"/>
                <a:gd name="T55" fmla="*/ 0 h 370"/>
                <a:gd name="T56" fmla="*/ 0 w 236"/>
                <a:gd name="T57" fmla="*/ 0 h 370"/>
                <a:gd name="T58" fmla="*/ 0 w 236"/>
                <a:gd name="T59" fmla="*/ 0 h 370"/>
                <a:gd name="T60" fmla="*/ 0 w 236"/>
                <a:gd name="T61" fmla="*/ 0 h 370"/>
                <a:gd name="T62" fmla="*/ 0 w 236"/>
                <a:gd name="T63" fmla="*/ 0 h 370"/>
                <a:gd name="T64" fmla="*/ 0 w 236"/>
                <a:gd name="T65" fmla="*/ 0 h 370"/>
                <a:gd name="T66" fmla="*/ 0 w 236"/>
                <a:gd name="T67" fmla="*/ 0 h 370"/>
                <a:gd name="T68" fmla="*/ 0 w 236"/>
                <a:gd name="T69" fmla="*/ 0 h 370"/>
                <a:gd name="T70" fmla="*/ 0 w 236"/>
                <a:gd name="T71" fmla="*/ 0 h 370"/>
                <a:gd name="T72" fmla="*/ 0 w 236"/>
                <a:gd name="T73" fmla="*/ 0 h 370"/>
                <a:gd name="T74" fmla="*/ 0 w 236"/>
                <a:gd name="T75" fmla="*/ 0 h 37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36"/>
                <a:gd name="T115" fmla="*/ 0 h 370"/>
                <a:gd name="T116" fmla="*/ 236 w 236"/>
                <a:gd name="T117" fmla="*/ 370 h 37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36" h="370">
                  <a:moveTo>
                    <a:pt x="188" y="5"/>
                  </a:moveTo>
                  <a:lnTo>
                    <a:pt x="173" y="0"/>
                  </a:lnTo>
                  <a:lnTo>
                    <a:pt x="153" y="11"/>
                  </a:lnTo>
                  <a:lnTo>
                    <a:pt x="138" y="3"/>
                  </a:lnTo>
                  <a:lnTo>
                    <a:pt x="52" y="7"/>
                  </a:lnTo>
                  <a:lnTo>
                    <a:pt x="34" y="17"/>
                  </a:lnTo>
                  <a:lnTo>
                    <a:pt x="34" y="92"/>
                  </a:lnTo>
                  <a:lnTo>
                    <a:pt x="42" y="99"/>
                  </a:lnTo>
                  <a:lnTo>
                    <a:pt x="42" y="115"/>
                  </a:lnTo>
                  <a:lnTo>
                    <a:pt x="36" y="117"/>
                  </a:lnTo>
                  <a:lnTo>
                    <a:pt x="44" y="126"/>
                  </a:lnTo>
                  <a:lnTo>
                    <a:pt x="50" y="163"/>
                  </a:lnTo>
                  <a:lnTo>
                    <a:pt x="25" y="193"/>
                  </a:lnTo>
                  <a:lnTo>
                    <a:pt x="25" y="222"/>
                  </a:lnTo>
                  <a:lnTo>
                    <a:pt x="0" y="249"/>
                  </a:lnTo>
                  <a:lnTo>
                    <a:pt x="27" y="326"/>
                  </a:lnTo>
                  <a:lnTo>
                    <a:pt x="23" y="347"/>
                  </a:lnTo>
                  <a:lnTo>
                    <a:pt x="56" y="362"/>
                  </a:lnTo>
                  <a:lnTo>
                    <a:pt x="58" y="370"/>
                  </a:lnTo>
                  <a:lnTo>
                    <a:pt x="79" y="356"/>
                  </a:lnTo>
                  <a:lnTo>
                    <a:pt x="88" y="345"/>
                  </a:lnTo>
                  <a:lnTo>
                    <a:pt x="159" y="333"/>
                  </a:lnTo>
                  <a:lnTo>
                    <a:pt x="163" y="322"/>
                  </a:lnTo>
                  <a:lnTo>
                    <a:pt x="209" y="314"/>
                  </a:lnTo>
                  <a:lnTo>
                    <a:pt x="211" y="305"/>
                  </a:lnTo>
                  <a:lnTo>
                    <a:pt x="228" y="314"/>
                  </a:lnTo>
                  <a:lnTo>
                    <a:pt x="236" y="293"/>
                  </a:lnTo>
                  <a:lnTo>
                    <a:pt x="201" y="259"/>
                  </a:lnTo>
                  <a:lnTo>
                    <a:pt x="209" y="218"/>
                  </a:lnTo>
                  <a:lnTo>
                    <a:pt x="203" y="207"/>
                  </a:lnTo>
                  <a:lnTo>
                    <a:pt x="221" y="167"/>
                  </a:lnTo>
                  <a:lnTo>
                    <a:pt x="205" y="136"/>
                  </a:lnTo>
                  <a:lnTo>
                    <a:pt x="217" y="134"/>
                  </a:lnTo>
                  <a:lnTo>
                    <a:pt x="211" y="109"/>
                  </a:lnTo>
                  <a:lnTo>
                    <a:pt x="199" y="101"/>
                  </a:lnTo>
                  <a:lnTo>
                    <a:pt x="205" y="49"/>
                  </a:lnTo>
                  <a:lnTo>
                    <a:pt x="188" y="34"/>
                  </a:lnTo>
                  <a:lnTo>
                    <a:pt x="188" y="5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3" name="Freeform 43"/>
            <p:cNvSpPr>
              <a:spLocks noChangeArrowheads="1"/>
            </p:cNvSpPr>
            <p:nvPr/>
          </p:nvSpPr>
          <p:spPr bwMode="auto">
            <a:xfrm rot="120000">
              <a:off x="2504" y="2819"/>
              <a:ext cx="109" cy="119"/>
            </a:xfrm>
            <a:custGeom>
              <a:avLst/>
              <a:gdLst>
                <a:gd name="T0" fmla="*/ 0 w 365"/>
                <a:gd name="T1" fmla="*/ 0 h 380"/>
                <a:gd name="T2" fmla="*/ 0 w 365"/>
                <a:gd name="T3" fmla="*/ 0 h 380"/>
                <a:gd name="T4" fmla="*/ 0 w 365"/>
                <a:gd name="T5" fmla="*/ 0 h 380"/>
                <a:gd name="T6" fmla="*/ 0 w 365"/>
                <a:gd name="T7" fmla="*/ 0 h 380"/>
                <a:gd name="T8" fmla="*/ 0 w 365"/>
                <a:gd name="T9" fmla="*/ 0 h 380"/>
                <a:gd name="T10" fmla="*/ 0 w 365"/>
                <a:gd name="T11" fmla="*/ 0 h 380"/>
                <a:gd name="T12" fmla="*/ 0 w 365"/>
                <a:gd name="T13" fmla="*/ 0 h 380"/>
                <a:gd name="T14" fmla="*/ 0 w 365"/>
                <a:gd name="T15" fmla="*/ 0 h 380"/>
                <a:gd name="T16" fmla="*/ 0 w 365"/>
                <a:gd name="T17" fmla="*/ 0 h 380"/>
                <a:gd name="T18" fmla="*/ 0 w 365"/>
                <a:gd name="T19" fmla="*/ 0 h 380"/>
                <a:gd name="T20" fmla="*/ 0 w 365"/>
                <a:gd name="T21" fmla="*/ 0 h 380"/>
                <a:gd name="T22" fmla="*/ 0 w 365"/>
                <a:gd name="T23" fmla="*/ 0 h 380"/>
                <a:gd name="T24" fmla="*/ 0 w 365"/>
                <a:gd name="T25" fmla="*/ 0 h 380"/>
                <a:gd name="T26" fmla="*/ 0 w 365"/>
                <a:gd name="T27" fmla="*/ 0 h 380"/>
                <a:gd name="T28" fmla="*/ 0 w 365"/>
                <a:gd name="T29" fmla="*/ 0 h 380"/>
                <a:gd name="T30" fmla="*/ 0 w 365"/>
                <a:gd name="T31" fmla="*/ 0 h 380"/>
                <a:gd name="T32" fmla="*/ 0 w 365"/>
                <a:gd name="T33" fmla="*/ 0 h 380"/>
                <a:gd name="T34" fmla="*/ 0 w 365"/>
                <a:gd name="T35" fmla="*/ 0 h 380"/>
                <a:gd name="T36" fmla="*/ 0 w 365"/>
                <a:gd name="T37" fmla="*/ 0 h 380"/>
                <a:gd name="T38" fmla="*/ 0 w 365"/>
                <a:gd name="T39" fmla="*/ 0 h 380"/>
                <a:gd name="T40" fmla="*/ 0 w 365"/>
                <a:gd name="T41" fmla="*/ 0 h 380"/>
                <a:gd name="T42" fmla="*/ 0 w 365"/>
                <a:gd name="T43" fmla="*/ 0 h 380"/>
                <a:gd name="T44" fmla="*/ 0 w 365"/>
                <a:gd name="T45" fmla="*/ 0 h 380"/>
                <a:gd name="T46" fmla="*/ 0 w 365"/>
                <a:gd name="T47" fmla="*/ 0 h 380"/>
                <a:gd name="T48" fmla="*/ 0 w 365"/>
                <a:gd name="T49" fmla="*/ 0 h 380"/>
                <a:gd name="T50" fmla="*/ 0 w 365"/>
                <a:gd name="T51" fmla="*/ 0 h 380"/>
                <a:gd name="T52" fmla="*/ 0 w 365"/>
                <a:gd name="T53" fmla="*/ 0 h 380"/>
                <a:gd name="T54" fmla="*/ 0 w 365"/>
                <a:gd name="T55" fmla="*/ 0 h 380"/>
                <a:gd name="T56" fmla="*/ 0 w 365"/>
                <a:gd name="T57" fmla="*/ 0 h 380"/>
                <a:gd name="T58" fmla="*/ 0 w 365"/>
                <a:gd name="T59" fmla="*/ 0 h 380"/>
                <a:gd name="T60" fmla="*/ 0 w 365"/>
                <a:gd name="T61" fmla="*/ 0 h 380"/>
                <a:gd name="T62" fmla="*/ 0 w 365"/>
                <a:gd name="T63" fmla="*/ 0 h 380"/>
                <a:gd name="T64" fmla="*/ 0 w 365"/>
                <a:gd name="T65" fmla="*/ 0 h 380"/>
                <a:gd name="T66" fmla="*/ 0 w 365"/>
                <a:gd name="T67" fmla="*/ 0 h 380"/>
                <a:gd name="T68" fmla="*/ 0 w 365"/>
                <a:gd name="T69" fmla="*/ 0 h 380"/>
                <a:gd name="T70" fmla="*/ 0 w 365"/>
                <a:gd name="T71" fmla="*/ 0 h 380"/>
                <a:gd name="T72" fmla="*/ 0 w 365"/>
                <a:gd name="T73" fmla="*/ 0 h 380"/>
                <a:gd name="T74" fmla="*/ 0 w 365"/>
                <a:gd name="T75" fmla="*/ 0 h 380"/>
                <a:gd name="T76" fmla="*/ 0 w 365"/>
                <a:gd name="T77" fmla="*/ 0 h 380"/>
                <a:gd name="T78" fmla="*/ 0 w 365"/>
                <a:gd name="T79" fmla="*/ 0 h 380"/>
                <a:gd name="T80" fmla="*/ 0 w 365"/>
                <a:gd name="T81" fmla="*/ 0 h 380"/>
                <a:gd name="T82" fmla="*/ 0 w 365"/>
                <a:gd name="T83" fmla="*/ 0 h 380"/>
                <a:gd name="T84" fmla="*/ 0 w 365"/>
                <a:gd name="T85" fmla="*/ 0 h 380"/>
                <a:gd name="T86" fmla="*/ 0 w 365"/>
                <a:gd name="T87" fmla="*/ 0 h 380"/>
                <a:gd name="T88" fmla="*/ 0 w 365"/>
                <a:gd name="T89" fmla="*/ 0 h 380"/>
                <a:gd name="T90" fmla="*/ 0 w 365"/>
                <a:gd name="T91" fmla="*/ 0 h 380"/>
                <a:gd name="T92" fmla="*/ 0 w 365"/>
                <a:gd name="T93" fmla="*/ 0 h 380"/>
                <a:gd name="T94" fmla="*/ 0 w 365"/>
                <a:gd name="T95" fmla="*/ 0 h 380"/>
                <a:gd name="T96" fmla="*/ 0 w 365"/>
                <a:gd name="T97" fmla="*/ 0 h 380"/>
                <a:gd name="T98" fmla="*/ 0 w 365"/>
                <a:gd name="T99" fmla="*/ 0 h 380"/>
                <a:gd name="T100" fmla="*/ 0 w 365"/>
                <a:gd name="T101" fmla="*/ 0 h 380"/>
                <a:gd name="T102" fmla="*/ 0 w 365"/>
                <a:gd name="T103" fmla="*/ 0 h 380"/>
                <a:gd name="T104" fmla="*/ 0 w 365"/>
                <a:gd name="T105" fmla="*/ 0 h 380"/>
                <a:gd name="T106" fmla="*/ 0 w 365"/>
                <a:gd name="T107" fmla="*/ 0 h 38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65"/>
                <a:gd name="T163" fmla="*/ 0 h 380"/>
                <a:gd name="T164" fmla="*/ 365 w 365"/>
                <a:gd name="T165" fmla="*/ 380 h 38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65" h="380">
                  <a:moveTo>
                    <a:pt x="338" y="336"/>
                  </a:moveTo>
                  <a:lnTo>
                    <a:pt x="234" y="326"/>
                  </a:lnTo>
                  <a:lnTo>
                    <a:pt x="123" y="338"/>
                  </a:lnTo>
                  <a:lnTo>
                    <a:pt x="71" y="380"/>
                  </a:lnTo>
                  <a:lnTo>
                    <a:pt x="64" y="344"/>
                  </a:lnTo>
                  <a:lnTo>
                    <a:pt x="58" y="342"/>
                  </a:lnTo>
                  <a:lnTo>
                    <a:pt x="64" y="319"/>
                  </a:lnTo>
                  <a:lnTo>
                    <a:pt x="79" y="311"/>
                  </a:lnTo>
                  <a:lnTo>
                    <a:pt x="77" y="294"/>
                  </a:lnTo>
                  <a:lnTo>
                    <a:pt x="58" y="288"/>
                  </a:lnTo>
                  <a:lnTo>
                    <a:pt x="41" y="261"/>
                  </a:lnTo>
                  <a:lnTo>
                    <a:pt x="0" y="242"/>
                  </a:lnTo>
                  <a:lnTo>
                    <a:pt x="27" y="225"/>
                  </a:lnTo>
                  <a:lnTo>
                    <a:pt x="19" y="177"/>
                  </a:lnTo>
                  <a:lnTo>
                    <a:pt x="39" y="173"/>
                  </a:lnTo>
                  <a:lnTo>
                    <a:pt x="44" y="157"/>
                  </a:lnTo>
                  <a:lnTo>
                    <a:pt x="35" y="133"/>
                  </a:lnTo>
                  <a:lnTo>
                    <a:pt x="44" y="127"/>
                  </a:lnTo>
                  <a:lnTo>
                    <a:pt x="66" y="133"/>
                  </a:lnTo>
                  <a:lnTo>
                    <a:pt x="64" y="123"/>
                  </a:lnTo>
                  <a:lnTo>
                    <a:pt x="54" y="106"/>
                  </a:lnTo>
                  <a:lnTo>
                    <a:pt x="64" y="92"/>
                  </a:lnTo>
                  <a:lnTo>
                    <a:pt x="58" y="83"/>
                  </a:lnTo>
                  <a:lnTo>
                    <a:pt x="46" y="69"/>
                  </a:lnTo>
                  <a:lnTo>
                    <a:pt x="48" y="48"/>
                  </a:lnTo>
                  <a:lnTo>
                    <a:pt x="44" y="37"/>
                  </a:lnTo>
                  <a:lnTo>
                    <a:pt x="58" y="23"/>
                  </a:lnTo>
                  <a:lnTo>
                    <a:pt x="67" y="25"/>
                  </a:lnTo>
                  <a:lnTo>
                    <a:pt x="79" y="12"/>
                  </a:lnTo>
                  <a:lnTo>
                    <a:pt x="89" y="12"/>
                  </a:lnTo>
                  <a:lnTo>
                    <a:pt x="106" y="23"/>
                  </a:lnTo>
                  <a:lnTo>
                    <a:pt x="131" y="14"/>
                  </a:lnTo>
                  <a:lnTo>
                    <a:pt x="135" y="2"/>
                  </a:lnTo>
                  <a:lnTo>
                    <a:pt x="158" y="0"/>
                  </a:lnTo>
                  <a:lnTo>
                    <a:pt x="169" y="35"/>
                  </a:lnTo>
                  <a:lnTo>
                    <a:pt x="179" y="21"/>
                  </a:lnTo>
                  <a:lnTo>
                    <a:pt x="196" y="15"/>
                  </a:lnTo>
                  <a:lnTo>
                    <a:pt x="211" y="23"/>
                  </a:lnTo>
                  <a:lnTo>
                    <a:pt x="234" y="54"/>
                  </a:lnTo>
                  <a:lnTo>
                    <a:pt x="257" y="69"/>
                  </a:lnTo>
                  <a:lnTo>
                    <a:pt x="261" y="58"/>
                  </a:lnTo>
                  <a:lnTo>
                    <a:pt x="302" y="46"/>
                  </a:lnTo>
                  <a:lnTo>
                    <a:pt x="332" y="60"/>
                  </a:lnTo>
                  <a:lnTo>
                    <a:pt x="349" y="81"/>
                  </a:lnTo>
                  <a:lnTo>
                    <a:pt x="357" y="86"/>
                  </a:lnTo>
                  <a:lnTo>
                    <a:pt x="357" y="106"/>
                  </a:lnTo>
                  <a:lnTo>
                    <a:pt x="351" y="106"/>
                  </a:lnTo>
                  <a:lnTo>
                    <a:pt x="359" y="113"/>
                  </a:lnTo>
                  <a:lnTo>
                    <a:pt x="365" y="152"/>
                  </a:lnTo>
                  <a:lnTo>
                    <a:pt x="340" y="182"/>
                  </a:lnTo>
                  <a:lnTo>
                    <a:pt x="340" y="211"/>
                  </a:lnTo>
                  <a:lnTo>
                    <a:pt x="315" y="240"/>
                  </a:lnTo>
                  <a:lnTo>
                    <a:pt x="340" y="317"/>
                  </a:lnTo>
                  <a:lnTo>
                    <a:pt x="338" y="336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4" name="Freeform 44"/>
            <p:cNvSpPr>
              <a:spLocks noChangeArrowheads="1"/>
            </p:cNvSpPr>
            <p:nvPr/>
          </p:nvSpPr>
          <p:spPr bwMode="auto">
            <a:xfrm rot="120000">
              <a:off x="2464" y="2855"/>
              <a:ext cx="62" cy="78"/>
            </a:xfrm>
            <a:custGeom>
              <a:avLst/>
              <a:gdLst>
                <a:gd name="T0" fmla="*/ 0 w 213"/>
                <a:gd name="T1" fmla="*/ 0 h 246"/>
                <a:gd name="T2" fmla="*/ 0 w 213"/>
                <a:gd name="T3" fmla="*/ 0 h 246"/>
                <a:gd name="T4" fmla="*/ 0 w 213"/>
                <a:gd name="T5" fmla="*/ 0 h 246"/>
                <a:gd name="T6" fmla="*/ 0 w 213"/>
                <a:gd name="T7" fmla="*/ 0 h 246"/>
                <a:gd name="T8" fmla="*/ 0 w 213"/>
                <a:gd name="T9" fmla="*/ 0 h 246"/>
                <a:gd name="T10" fmla="*/ 0 w 213"/>
                <a:gd name="T11" fmla="*/ 0 h 246"/>
                <a:gd name="T12" fmla="*/ 0 w 213"/>
                <a:gd name="T13" fmla="*/ 0 h 246"/>
                <a:gd name="T14" fmla="*/ 0 w 213"/>
                <a:gd name="T15" fmla="*/ 0 h 246"/>
                <a:gd name="T16" fmla="*/ 0 w 213"/>
                <a:gd name="T17" fmla="*/ 0 h 246"/>
                <a:gd name="T18" fmla="*/ 0 w 213"/>
                <a:gd name="T19" fmla="*/ 0 h 246"/>
                <a:gd name="T20" fmla="*/ 0 w 213"/>
                <a:gd name="T21" fmla="*/ 0 h 246"/>
                <a:gd name="T22" fmla="*/ 0 w 213"/>
                <a:gd name="T23" fmla="*/ 0 h 246"/>
                <a:gd name="T24" fmla="*/ 0 w 213"/>
                <a:gd name="T25" fmla="*/ 0 h 246"/>
                <a:gd name="T26" fmla="*/ 0 w 213"/>
                <a:gd name="T27" fmla="*/ 0 h 246"/>
                <a:gd name="T28" fmla="*/ 0 w 213"/>
                <a:gd name="T29" fmla="*/ 0 h 246"/>
                <a:gd name="T30" fmla="*/ 0 w 213"/>
                <a:gd name="T31" fmla="*/ 0 h 246"/>
                <a:gd name="T32" fmla="*/ 0 w 213"/>
                <a:gd name="T33" fmla="*/ 0 h 246"/>
                <a:gd name="T34" fmla="*/ 0 w 213"/>
                <a:gd name="T35" fmla="*/ 0 h 246"/>
                <a:gd name="T36" fmla="*/ 0 w 213"/>
                <a:gd name="T37" fmla="*/ 0 h 246"/>
                <a:gd name="T38" fmla="*/ 0 w 213"/>
                <a:gd name="T39" fmla="*/ 0 h 246"/>
                <a:gd name="T40" fmla="*/ 0 w 213"/>
                <a:gd name="T41" fmla="*/ 0 h 246"/>
                <a:gd name="T42" fmla="*/ 0 w 213"/>
                <a:gd name="T43" fmla="*/ 0 h 246"/>
                <a:gd name="T44" fmla="*/ 0 w 213"/>
                <a:gd name="T45" fmla="*/ 0 h 246"/>
                <a:gd name="T46" fmla="*/ 0 w 213"/>
                <a:gd name="T47" fmla="*/ 0 h 246"/>
                <a:gd name="T48" fmla="*/ 0 w 213"/>
                <a:gd name="T49" fmla="*/ 0 h 246"/>
                <a:gd name="T50" fmla="*/ 0 w 213"/>
                <a:gd name="T51" fmla="*/ 0 h 246"/>
                <a:gd name="T52" fmla="*/ 0 w 213"/>
                <a:gd name="T53" fmla="*/ 0 h 246"/>
                <a:gd name="T54" fmla="*/ 0 w 213"/>
                <a:gd name="T55" fmla="*/ 0 h 24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13"/>
                <a:gd name="T85" fmla="*/ 0 h 246"/>
                <a:gd name="T86" fmla="*/ 213 w 213"/>
                <a:gd name="T87" fmla="*/ 246 h 24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13" h="246">
                  <a:moveTo>
                    <a:pt x="201" y="246"/>
                  </a:moveTo>
                  <a:lnTo>
                    <a:pt x="188" y="246"/>
                  </a:lnTo>
                  <a:lnTo>
                    <a:pt x="104" y="200"/>
                  </a:lnTo>
                  <a:lnTo>
                    <a:pt x="65" y="173"/>
                  </a:lnTo>
                  <a:lnTo>
                    <a:pt x="42" y="138"/>
                  </a:lnTo>
                  <a:lnTo>
                    <a:pt x="15" y="127"/>
                  </a:lnTo>
                  <a:lnTo>
                    <a:pt x="0" y="102"/>
                  </a:lnTo>
                  <a:lnTo>
                    <a:pt x="17" y="71"/>
                  </a:lnTo>
                  <a:lnTo>
                    <a:pt x="46" y="56"/>
                  </a:lnTo>
                  <a:lnTo>
                    <a:pt x="50" y="29"/>
                  </a:lnTo>
                  <a:lnTo>
                    <a:pt x="86" y="0"/>
                  </a:lnTo>
                  <a:lnTo>
                    <a:pt x="102" y="10"/>
                  </a:lnTo>
                  <a:lnTo>
                    <a:pt x="105" y="27"/>
                  </a:lnTo>
                  <a:lnTo>
                    <a:pt x="111" y="35"/>
                  </a:lnTo>
                  <a:lnTo>
                    <a:pt x="105" y="71"/>
                  </a:lnTo>
                  <a:lnTo>
                    <a:pt x="125" y="79"/>
                  </a:lnTo>
                  <a:lnTo>
                    <a:pt x="146" y="52"/>
                  </a:lnTo>
                  <a:lnTo>
                    <a:pt x="153" y="60"/>
                  </a:lnTo>
                  <a:lnTo>
                    <a:pt x="161" y="108"/>
                  </a:lnTo>
                  <a:lnTo>
                    <a:pt x="134" y="125"/>
                  </a:lnTo>
                  <a:lnTo>
                    <a:pt x="176" y="144"/>
                  </a:lnTo>
                  <a:lnTo>
                    <a:pt x="192" y="171"/>
                  </a:lnTo>
                  <a:lnTo>
                    <a:pt x="209" y="177"/>
                  </a:lnTo>
                  <a:lnTo>
                    <a:pt x="213" y="194"/>
                  </a:lnTo>
                  <a:lnTo>
                    <a:pt x="198" y="200"/>
                  </a:lnTo>
                  <a:lnTo>
                    <a:pt x="192" y="225"/>
                  </a:lnTo>
                  <a:lnTo>
                    <a:pt x="198" y="227"/>
                  </a:lnTo>
                  <a:lnTo>
                    <a:pt x="201" y="246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5" name="Freeform 45"/>
            <p:cNvSpPr>
              <a:spLocks noChangeArrowheads="1"/>
            </p:cNvSpPr>
            <p:nvPr/>
          </p:nvSpPr>
          <p:spPr bwMode="auto">
            <a:xfrm rot="120000">
              <a:off x="2433" y="2823"/>
              <a:ext cx="53" cy="60"/>
            </a:xfrm>
            <a:custGeom>
              <a:avLst/>
              <a:gdLst>
                <a:gd name="T0" fmla="*/ 0 w 181"/>
                <a:gd name="T1" fmla="*/ 0 h 196"/>
                <a:gd name="T2" fmla="*/ 0 w 181"/>
                <a:gd name="T3" fmla="*/ 0 h 196"/>
                <a:gd name="T4" fmla="*/ 0 w 181"/>
                <a:gd name="T5" fmla="*/ 0 h 196"/>
                <a:gd name="T6" fmla="*/ 0 w 181"/>
                <a:gd name="T7" fmla="*/ 0 h 196"/>
                <a:gd name="T8" fmla="*/ 0 w 181"/>
                <a:gd name="T9" fmla="*/ 0 h 196"/>
                <a:gd name="T10" fmla="*/ 0 w 181"/>
                <a:gd name="T11" fmla="*/ 0 h 196"/>
                <a:gd name="T12" fmla="*/ 0 w 181"/>
                <a:gd name="T13" fmla="*/ 0 h 196"/>
                <a:gd name="T14" fmla="*/ 0 w 181"/>
                <a:gd name="T15" fmla="*/ 0 h 196"/>
                <a:gd name="T16" fmla="*/ 0 w 181"/>
                <a:gd name="T17" fmla="*/ 0 h 196"/>
                <a:gd name="T18" fmla="*/ 0 w 181"/>
                <a:gd name="T19" fmla="*/ 0 h 196"/>
                <a:gd name="T20" fmla="*/ 0 w 181"/>
                <a:gd name="T21" fmla="*/ 0 h 196"/>
                <a:gd name="T22" fmla="*/ 0 w 181"/>
                <a:gd name="T23" fmla="*/ 0 h 196"/>
                <a:gd name="T24" fmla="*/ 0 w 181"/>
                <a:gd name="T25" fmla="*/ 0 h 196"/>
                <a:gd name="T26" fmla="*/ 0 w 181"/>
                <a:gd name="T27" fmla="*/ 0 h 196"/>
                <a:gd name="T28" fmla="*/ 0 w 181"/>
                <a:gd name="T29" fmla="*/ 0 h 196"/>
                <a:gd name="T30" fmla="*/ 0 w 181"/>
                <a:gd name="T31" fmla="*/ 0 h 196"/>
                <a:gd name="T32" fmla="*/ 0 w 181"/>
                <a:gd name="T33" fmla="*/ 0 h 196"/>
                <a:gd name="T34" fmla="*/ 0 w 181"/>
                <a:gd name="T35" fmla="*/ 0 h 196"/>
                <a:gd name="T36" fmla="*/ 0 w 181"/>
                <a:gd name="T37" fmla="*/ 0 h 196"/>
                <a:gd name="T38" fmla="*/ 0 w 181"/>
                <a:gd name="T39" fmla="*/ 0 h 196"/>
                <a:gd name="T40" fmla="*/ 0 w 181"/>
                <a:gd name="T41" fmla="*/ 0 h 196"/>
                <a:gd name="T42" fmla="*/ 0 w 181"/>
                <a:gd name="T43" fmla="*/ 0 h 19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81"/>
                <a:gd name="T67" fmla="*/ 0 h 196"/>
                <a:gd name="T68" fmla="*/ 181 w 181"/>
                <a:gd name="T69" fmla="*/ 196 h 19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81" h="196">
                  <a:moveTo>
                    <a:pt x="104" y="196"/>
                  </a:moveTo>
                  <a:lnTo>
                    <a:pt x="35" y="140"/>
                  </a:lnTo>
                  <a:lnTo>
                    <a:pt x="25" y="119"/>
                  </a:lnTo>
                  <a:lnTo>
                    <a:pt x="16" y="113"/>
                  </a:lnTo>
                  <a:lnTo>
                    <a:pt x="14" y="104"/>
                  </a:lnTo>
                  <a:lnTo>
                    <a:pt x="2" y="92"/>
                  </a:lnTo>
                  <a:lnTo>
                    <a:pt x="8" y="67"/>
                  </a:lnTo>
                  <a:lnTo>
                    <a:pt x="0" y="54"/>
                  </a:lnTo>
                  <a:lnTo>
                    <a:pt x="21" y="42"/>
                  </a:lnTo>
                  <a:lnTo>
                    <a:pt x="52" y="6"/>
                  </a:lnTo>
                  <a:lnTo>
                    <a:pt x="83" y="6"/>
                  </a:lnTo>
                  <a:lnTo>
                    <a:pt x="90" y="0"/>
                  </a:lnTo>
                  <a:lnTo>
                    <a:pt x="117" y="6"/>
                  </a:lnTo>
                  <a:lnTo>
                    <a:pt x="152" y="65"/>
                  </a:lnTo>
                  <a:lnTo>
                    <a:pt x="148" y="86"/>
                  </a:lnTo>
                  <a:lnTo>
                    <a:pt x="150" y="104"/>
                  </a:lnTo>
                  <a:lnTo>
                    <a:pt x="167" y="92"/>
                  </a:lnTo>
                  <a:lnTo>
                    <a:pt x="181" y="104"/>
                  </a:lnTo>
                  <a:lnTo>
                    <a:pt x="152" y="123"/>
                  </a:lnTo>
                  <a:lnTo>
                    <a:pt x="148" y="150"/>
                  </a:lnTo>
                  <a:lnTo>
                    <a:pt x="117" y="165"/>
                  </a:lnTo>
                  <a:lnTo>
                    <a:pt x="104" y="196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6" name="Freeform 46"/>
            <p:cNvSpPr>
              <a:spLocks noChangeArrowheads="1"/>
            </p:cNvSpPr>
            <p:nvPr/>
          </p:nvSpPr>
          <p:spPr bwMode="auto">
            <a:xfrm rot="120000">
              <a:off x="2409" y="2774"/>
              <a:ext cx="116" cy="104"/>
            </a:xfrm>
            <a:custGeom>
              <a:avLst/>
              <a:gdLst>
                <a:gd name="T0" fmla="*/ 0 w 389"/>
                <a:gd name="T1" fmla="*/ 0 h 332"/>
                <a:gd name="T2" fmla="*/ 0 w 389"/>
                <a:gd name="T3" fmla="*/ 0 h 332"/>
                <a:gd name="T4" fmla="*/ 0 w 389"/>
                <a:gd name="T5" fmla="*/ 0 h 332"/>
                <a:gd name="T6" fmla="*/ 0 w 389"/>
                <a:gd name="T7" fmla="*/ 0 h 332"/>
                <a:gd name="T8" fmla="*/ 0 w 389"/>
                <a:gd name="T9" fmla="*/ 0 h 332"/>
                <a:gd name="T10" fmla="*/ 0 w 389"/>
                <a:gd name="T11" fmla="*/ 0 h 332"/>
                <a:gd name="T12" fmla="*/ 0 w 389"/>
                <a:gd name="T13" fmla="*/ 0 h 332"/>
                <a:gd name="T14" fmla="*/ 0 w 389"/>
                <a:gd name="T15" fmla="*/ 0 h 332"/>
                <a:gd name="T16" fmla="*/ 0 w 389"/>
                <a:gd name="T17" fmla="*/ 0 h 332"/>
                <a:gd name="T18" fmla="*/ 0 w 389"/>
                <a:gd name="T19" fmla="*/ 0 h 332"/>
                <a:gd name="T20" fmla="*/ 0 w 389"/>
                <a:gd name="T21" fmla="*/ 0 h 332"/>
                <a:gd name="T22" fmla="*/ 0 w 389"/>
                <a:gd name="T23" fmla="*/ 0 h 332"/>
                <a:gd name="T24" fmla="*/ 0 w 389"/>
                <a:gd name="T25" fmla="*/ 0 h 332"/>
                <a:gd name="T26" fmla="*/ 0 w 389"/>
                <a:gd name="T27" fmla="*/ 0 h 332"/>
                <a:gd name="T28" fmla="*/ 0 w 389"/>
                <a:gd name="T29" fmla="*/ 0 h 332"/>
                <a:gd name="T30" fmla="*/ 0 w 389"/>
                <a:gd name="T31" fmla="*/ 0 h 332"/>
                <a:gd name="T32" fmla="*/ 0 w 389"/>
                <a:gd name="T33" fmla="*/ 0 h 332"/>
                <a:gd name="T34" fmla="*/ 0 w 389"/>
                <a:gd name="T35" fmla="*/ 0 h 332"/>
                <a:gd name="T36" fmla="*/ 0 w 389"/>
                <a:gd name="T37" fmla="*/ 0 h 332"/>
                <a:gd name="T38" fmla="*/ 0 w 389"/>
                <a:gd name="T39" fmla="*/ 0 h 332"/>
                <a:gd name="T40" fmla="*/ 0 w 389"/>
                <a:gd name="T41" fmla="*/ 0 h 332"/>
                <a:gd name="T42" fmla="*/ 0 w 389"/>
                <a:gd name="T43" fmla="*/ 0 h 332"/>
                <a:gd name="T44" fmla="*/ 0 w 389"/>
                <a:gd name="T45" fmla="*/ 0 h 332"/>
                <a:gd name="T46" fmla="*/ 0 w 389"/>
                <a:gd name="T47" fmla="*/ 0 h 332"/>
                <a:gd name="T48" fmla="*/ 0 w 389"/>
                <a:gd name="T49" fmla="*/ 0 h 332"/>
                <a:gd name="T50" fmla="*/ 0 w 389"/>
                <a:gd name="T51" fmla="*/ 0 h 332"/>
                <a:gd name="T52" fmla="*/ 0 w 389"/>
                <a:gd name="T53" fmla="*/ 0 h 332"/>
                <a:gd name="T54" fmla="*/ 0 w 389"/>
                <a:gd name="T55" fmla="*/ 0 h 332"/>
                <a:gd name="T56" fmla="*/ 0 w 389"/>
                <a:gd name="T57" fmla="*/ 0 h 332"/>
                <a:gd name="T58" fmla="*/ 0 w 389"/>
                <a:gd name="T59" fmla="*/ 0 h 332"/>
                <a:gd name="T60" fmla="*/ 0 w 389"/>
                <a:gd name="T61" fmla="*/ 0 h 332"/>
                <a:gd name="T62" fmla="*/ 0 w 389"/>
                <a:gd name="T63" fmla="*/ 0 h 332"/>
                <a:gd name="T64" fmla="*/ 0 w 389"/>
                <a:gd name="T65" fmla="*/ 0 h 3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89"/>
                <a:gd name="T100" fmla="*/ 0 h 332"/>
                <a:gd name="T101" fmla="*/ 389 w 389"/>
                <a:gd name="T102" fmla="*/ 332 h 3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89" h="332">
                  <a:moveTo>
                    <a:pt x="86" y="213"/>
                  </a:moveTo>
                  <a:lnTo>
                    <a:pt x="69" y="173"/>
                  </a:lnTo>
                  <a:lnTo>
                    <a:pt x="59" y="169"/>
                  </a:lnTo>
                  <a:lnTo>
                    <a:pt x="61" y="153"/>
                  </a:lnTo>
                  <a:lnTo>
                    <a:pt x="54" y="151"/>
                  </a:lnTo>
                  <a:lnTo>
                    <a:pt x="46" y="157"/>
                  </a:lnTo>
                  <a:lnTo>
                    <a:pt x="33" y="148"/>
                  </a:lnTo>
                  <a:lnTo>
                    <a:pt x="19" y="119"/>
                  </a:lnTo>
                  <a:lnTo>
                    <a:pt x="23" y="111"/>
                  </a:lnTo>
                  <a:lnTo>
                    <a:pt x="17" y="98"/>
                  </a:lnTo>
                  <a:lnTo>
                    <a:pt x="6" y="115"/>
                  </a:lnTo>
                  <a:lnTo>
                    <a:pt x="0" y="100"/>
                  </a:lnTo>
                  <a:lnTo>
                    <a:pt x="25" y="65"/>
                  </a:lnTo>
                  <a:lnTo>
                    <a:pt x="63" y="61"/>
                  </a:lnTo>
                  <a:lnTo>
                    <a:pt x="90" y="50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159" y="29"/>
                  </a:lnTo>
                  <a:lnTo>
                    <a:pt x="203" y="23"/>
                  </a:lnTo>
                  <a:lnTo>
                    <a:pt x="207" y="50"/>
                  </a:lnTo>
                  <a:lnTo>
                    <a:pt x="228" y="40"/>
                  </a:lnTo>
                  <a:lnTo>
                    <a:pt x="246" y="59"/>
                  </a:lnTo>
                  <a:lnTo>
                    <a:pt x="272" y="44"/>
                  </a:lnTo>
                  <a:lnTo>
                    <a:pt x="280" y="56"/>
                  </a:lnTo>
                  <a:lnTo>
                    <a:pt x="295" y="56"/>
                  </a:lnTo>
                  <a:lnTo>
                    <a:pt x="299" y="46"/>
                  </a:lnTo>
                  <a:lnTo>
                    <a:pt x="328" y="33"/>
                  </a:lnTo>
                  <a:lnTo>
                    <a:pt x="345" y="59"/>
                  </a:lnTo>
                  <a:lnTo>
                    <a:pt x="341" y="69"/>
                  </a:lnTo>
                  <a:lnTo>
                    <a:pt x="345" y="88"/>
                  </a:lnTo>
                  <a:lnTo>
                    <a:pt x="361" y="98"/>
                  </a:lnTo>
                  <a:lnTo>
                    <a:pt x="347" y="111"/>
                  </a:lnTo>
                  <a:lnTo>
                    <a:pt x="351" y="121"/>
                  </a:lnTo>
                  <a:lnTo>
                    <a:pt x="361" y="117"/>
                  </a:lnTo>
                  <a:lnTo>
                    <a:pt x="364" y="142"/>
                  </a:lnTo>
                  <a:lnTo>
                    <a:pt x="380" y="159"/>
                  </a:lnTo>
                  <a:lnTo>
                    <a:pt x="368" y="173"/>
                  </a:lnTo>
                  <a:lnTo>
                    <a:pt x="372" y="182"/>
                  </a:lnTo>
                  <a:lnTo>
                    <a:pt x="368" y="205"/>
                  </a:lnTo>
                  <a:lnTo>
                    <a:pt x="386" y="228"/>
                  </a:lnTo>
                  <a:lnTo>
                    <a:pt x="376" y="242"/>
                  </a:lnTo>
                  <a:lnTo>
                    <a:pt x="386" y="259"/>
                  </a:lnTo>
                  <a:lnTo>
                    <a:pt x="389" y="269"/>
                  </a:lnTo>
                  <a:lnTo>
                    <a:pt x="366" y="261"/>
                  </a:lnTo>
                  <a:lnTo>
                    <a:pt x="357" y="269"/>
                  </a:lnTo>
                  <a:lnTo>
                    <a:pt x="366" y="293"/>
                  </a:lnTo>
                  <a:lnTo>
                    <a:pt x="361" y="309"/>
                  </a:lnTo>
                  <a:lnTo>
                    <a:pt x="340" y="313"/>
                  </a:lnTo>
                  <a:lnTo>
                    <a:pt x="334" y="307"/>
                  </a:lnTo>
                  <a:lnTo>
                    <a:pt x="313" y="332"/>
                  </a:lnTo>
                  <a:lnTo>
                    <a:pt x="292" y="324"/>
                  </a:lnTo>
                  <a:lnTo>
                    <a:pt x="299" y="288"/>
                  </a:lnTo>
                  <a:lnTo>
                    <a:pt x="292" y="280"/>
                  </a:lnTo>
                  <a:lnTo>
                    <a:pt x="290" y="263"/>
                  </a:lnTo>
                  <a:lnTo>
                    <a:pt x="274" y="255"/>
                  </a:lnTo>
                  <a:lnTo>
                    <a:pt x="265" y="263"/>
                  </a:lnTo>
                  <a:lnTo>
                    <a:pt x="251" y="251"/>
                  </a:lnTo>
                  <a:lnTo>
                    <a:pt x="238" y="263"/>
                  </a:lnTo>
                  <a:lnTo>
                    <a:pt x="234" y="247"/>
                  </a:lnTo>
                  <a:lnTo>
                    <a:pt x="238" y="224"/>
                  </a:lnTo>
                  <a:lnTo>
                    <a:pt x="203" y="167"/>
                  </a:lnTo>
                  <a:lnTo>
                    <a:pt x="176" y="157"/>
                  </a:lnTo>
                  <a:lnTo>
                    <a:pt x="171" y="163"/>
                  </a:lnTo>
                  <a:lnTo>
                    <a:pt x="136" y="163"/>
                  </a:lnTo>
                  <a:lnTo>
                    <a:pt x="109" y="199"/>
                  </a:lnTo>
                  <a:lnTo>
                    <a:pt x="86" y="213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7" name="Freeform 47"/>
            <p:cNvSpPr>
              <a:spLocks noChangeArrowheads="1"/>
            </p:cNvSpPr>
            <p:nvPr/>
          </p:nvSpPr>
          <p:spPr bwMode="auto">
            <a:xfrm rot="120000">
              <a:off x="2387" y="2769"/>
              <a:ext cx="50" cy="32"/>
            </a:xfrm>
            <a:custGeom>
              <a:avLst/>
              <a:gdLst>
                <a:gd name="T0" fmla="*/ 0 w 169"/>
                <a:gd name="T1" fmla="*/ 0 h 108"/>
                <a:gd name="T2" fmla="*/ 0 w 169"/>
                <a:gd name="T3" fmla="*/ 0 h 108"/>
                <a:gd name="T4" fmla="*/ 0 w 169"/>
                <a:gd name="T5" fmla="*/ 0 h 108"/>
                <a:gd name="T6" fmla="*/ 0 w 169"/>
                <a:gd name="T7" fmla="*/ 0 h 108"/>
                <a:gd name="T8" fmla="*/ 0 w 169"/>
                <a:gd name="T9" fmla="*/ 0 h 108"/>
                <a:gd name="T10" fmla="*/ 0 w 169"/>
                <a:gd name="T11" fmla="*/ 0 h 108"/>
                <a:gd name="T12" fmla="*/ 0 w 169"/>
                <a:gd name="T13" fmla="*/ 0 h 108"/>
                <a:gd name="T14" fmla="*/ 0 w 169"/>
                <a:gd name="T15" fmla="*/ 0 h 108"/>
                <a:gd name="T16" fmla="*/ 0 w 169"/>
                <a:gd name="T17" fmla="*/ 0 h 108"/>
                <a:gd name="T18" fmla="*/ 0 w 169"/>
                <a:gd name="T19" fmla="*/ 0 h 108"/>
                <a:gd name="T20" fmla="*/ 0 w 169"/>
                <a:gd name="T21" fmla="*/ 0 h 108"/>
                <a:gd name="T22" fmla="*/ 0 w 169"/>
                <a:gd name="T23" fmla="*/ 0 h 108"/>
                <a:gd name="T24" fmla="*/ 0 w 169"/>
                <a:gd name="T25" fmla="*/ 0 h 108"/>
                <a:gd name="T26" fmla="*/ 0 w 169"/>
                <a:gd name="T27" fmla="*/ 0 h 108"/>
                <a:gd name="T28" fmla="*/ 0 w 169"/>
                <a:gd name="T29" fmla="*/ 0 h 108"/>
                <a:gd name="T30" fmla="*/ 0 w 169"/>
                <a:gd name="T31" fmla="*/ 0 h 108"/>
                <a:gd name="T32" fmla="*/ 0 w 169"/>
                <a:gd name="T33" fmla="*/ 0 h 108"/>
                <a:gd name="T34" fmla="*/ 0 w 169"/>
                <a:gd name="T35" fmla="*/ 0 h 108"/>
                <a:gd name="T36" fmla="*/ 0 w 169"/>
                <a:gd name="T37" fmla="*/ 0 h 10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9"/>
                <a:gd name="T58" fmla="*/ 0 h 108"/>
                <a:gd name="T59" fmla="*/ 169 w 169"/>
                <a:gd name="T60" fmla="*/ 108 h 10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9" h="108">
                  <a:moveTo>
                    <a:pt x="79" y="108"/>
                  </a:moveTo>
                  <a:lnTo>
                    <a:pt x="67" y="92"/>
                  </a:lnTo>
                  <a:lnTo>
                    <a:pt x="50" y="83"/>
                  </a:lnTo>
                  <a:lnTo>
                    <a:pt x="69" y="67"/>
                  </a:lnTo>
                  <a:lnTo>
                    <a:pt x="52" y="62"/>
                  </a:lnTo>
                  <a:lnTo>
                    <a:pt x="66" y="48"/>
                  </a:lnTo>
                  <a:lnTo>
                    <a:pt x="29" y="54"/>
                  </a:lnTo>
                  <a:lnTo>
                    <a:pt x="12" y="37"/>
                  </a:lnTo>
                  <a:lnTo>
                    <a:pt x="0" y="14"/>
                  </a:lnTo>
                  <a:lnTo>
                    <a:pt x="48" y="12"/>
                  </a:lnTo>
                  <a:lnTo>
                    <a:pt x="81" y="16"/>
                  </a:lnTo>
                  <a:lnTo>
                    <a:pt x="100" y="0"/>
                  </a:lnTo>
                  <a:lnTo>
                    <a:pt x="144" y="0"/>
                  </a:lnTo>
                  <a:lnTo>
                    <a:pt x="165" y="8"/>
                  </a:lnTo>
                  <a:lnTo>
                    <a:pt x="152" y="33"/>
                  </a:lnTo>
                  <a:lnTo>
                    <a:pt x="169" y="58"/>
                  </a:lnTo>
                  <a:lnTo>
                    <a:pt x="142" y="71"/>
                  </a:lnTo>
                  <a:lnTo>
                    <a:pt x="104" y="73"/>
                  </a:lnTo>
                  <a:lnTo>
                    <a:pt x="79" y="108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8" name="Freeform 48"/>
            <p:cNvSpPr>
              <a:spLocks noChangeArrowheads="1"/>
            </p:cNvSpPr>
            <p:nvPr/>
          </p:nvSpPr>
          <p:spPr bwMode="auto">
            <a:xfrm rot="120000">
              <a:off x="2387" y="2697"/>
              <a:ext cx="88" cy="82"/>
            </a:xfrm>
            <a:custGeom>
              <a:avLst/>
              <a:gdLst>
                <a:gd name="T0" fmla="*/ 0 w 295"/>
                <a:gd name="T1" fmla="*/ 0 h 265"/>
                <a:gd name="T2" fmla="*/ 0 w 295"/>
                <a:gd name="T3" fmla="*/ 0 h 265"/>
                <a:gd name="T4" fmla="*/ 0 w 295"/>
                <a:gd name="T5" fmla="*/ 0 h 265"/>
                <a:gd name="T6" fmla="*/ 0 w 295"/>
                <a:gd name="T7" fmla="*/ 0 h 265"/>
                <a:gd name="T8" fmla="*/ 0 w 295"/>
                <a:gd name="T9" fmla="*/ 0 h 265"/>
                <a:gd name="T10" fmla="*/ 0 w 295"/>
                <a:gd name="T11" fmla="*/ 0 h 265"/>
                <a:gd name="T12" fmla="*/ 0 w 295"/>
                <a:gd name="T13" fmla="*/ 0 h 265"/>
                <a:gd name="T14" fmla="*/ 0 w 295"/>
                <a:gd name="T15" fmla="*/ 0 h 265"/>
                <a:gd name="T16" fmla="*/ 0 w 295"/>
                <a:gd name="T17" fmla="*/ 0 h 265"/>
                <a:gd name="T18" fmla="*/ 0 w 295"/>
                <a:gd name="T19" fmla="*/ 0 h 265"/>
                <a:gd name="T20" fmla="*/ 0 w 295"/>
                <a:gd name="T21" fmla="*/ 0 h 265"/>
                <a:gd name="T22" fmla="*/ 0 w 295"/>
                <a:gd name="T23" fmla="*/ 0 h 265"/>
                <a:gd name="T24" fmla="*/ 0 w 295"/>
                <a:gd name="T25" fmla="*/ 0 h 265"/>
                <a:gd name="T26" fmla="*/ 0 w 295"/>
                <a:gd name="T27" fmla="*/ 0 h 265"/>
                <a:gd name="T28" fmla="*/ 0 w 295"/>
                <a:gd name="T29" fmla="*/ 0 h 265"/>
                <a:gd name="T30" fmla="*/ 0 w 295"/>
                <a:gd name="T31" fmla="*/ 0 h 265"/>
                <a:gd name="T32" fmla="*/ 0 w 295"/>
                <a:gd name="T33" fmla="*/ 0 h 265"/>
                <a:gd name="T34" fmla="*/ 0 w 295"/>
                <a:gd name="T35" fmla="*/ 0 h 265"/>
                <a:gd name="T36" fmla="*/ 0 w 295"/>
                <a:gd name="T37" fmla="*/ 0 h 265"/>
                <a:gd name="T38" fmla="*/ 0 w 295"/>
                <a:gd name="T39" fmla="*/ 0 h 265"/>
                <a:gd name="T40" fmla="*/ 0 w 295"/>
                <a:gd name="T41" fmla="*/ 0 h 265"/>
                <a:gd name="T42" fmla="*/ 0 w 295"/>
                <a:gd name="T43" fmla="*/ 0 h 265"/>
                <a:gd name="T44" fmla="*/ 0 w 295"/>
                <a:gd name="T45" fmla="*/ 0 h 265"/>
                <a:gd name="T46" fmla="*/ 0 w 295"/>
                <a:gd name="T47" fmla="*/ 0 h 265"/>
                <a:gd name="T48" fmla="*/ 0 w 295"/>
                <a:gd name="T49" fmla="*/ 0 h 265"/>
                <a:gd name="T50" fmla="*/ 0 w 295"/>
                <a:gd name="T51" fmla="*/ 0 h 265"/>
                <a:gd name="T52" fmla="*/ 0 w 295"/>
                <a:gd name="T53" fmla="*/ 0 h 265"/>
                <a:gd name="T54" fmla="*/ 0 w 295"/>
                <a:gd name="T55" fmla="*/ 0 h 265"/>
                <a:gd name="T56" fmla="*/ 0 w 295"/>
                <a:gd name="T57" fmla="*/ 0 h 265"/>
                <a:gd name="T58" fmla="*/ 0 w 295"/>
                <a:gd name="T59" fmla="*/ 0 h 265"/>
                <a:gd name="T60" fmla="*/ 0 w 295"/>
                <a:gd name="T61" fmla="*/ 0 h 265"/>
                <a:gd name="T62" fmla="*/ 0 w 295"/>
                <a:gd name="T63" fmla="*/ 0 h 265"/>
                <a:gd name="T64" fmla="*/ 0 w 295"/>
                <a:gd name="T65" fmla="*/ 0 h 265"/>
                <a:gd name="T66" fmla="*/ 0 w 295"/>
                <a:gd name="T67" fmla="*/ 0 h 265"/>
                <a:gd name="T68" fmla="*/ 0 w 295"/>
                <a:gd name="T69" fmla="*/ 0 h 265"/>
                <a:gd name="T70" fmla="*/ 0 w 295"/>
                <a:gd name="T71" fmla="*/ 0 h 265"/>
                <a:gd name="T72" fmla="*/ 0 w 295"/>
                <a:gd name="T73" fmla="*/ 0 h 265"/>
                <a:gd name="T74" fmla="*/ 0 w 295"/>
                <a:gd name="T75" fmla="*/ 0 h 265"/>
                <a:gd name="T76" fmla="*/ 0 w 295"/>
                <a:gd name="T77" fmla="*/ 0 h 265"/>
                <a:gd name="T78" fmla="*/ 0 w 295"/>
                <a:gd name="T79" fmla="*/ 0 h 265"/>
                <a:gd name="T80" fmla="*/ 0 w 295"/>
                <a:gd name="T81" fmla="*/ 0 h 265"/>
                <a:gd name="T82" fmla="*/ 0 w 295"/>
                <a:gd name="T83" fmla="*/ 0 h 265"/>
                <a:gd name="T84" fmla="*/ 0 w 295"/>
                <a:gd name="T85" fmla="*/ 0 h 265"/>
                <a:gd name="T86" fmla="*/ 0 w 295"/>
                <a:gd name="T87" fmla="*/ 0 h 26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95"/>
                <a:gd name="T133" fmla="*/ 0 h 265"/>
                <a:gd name="T134" fmla="*/ 295 w 295"/>
                <a:gd name="T135" fmla="*/ 265 h 26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95" h="265">
                  <a:moveTo>
                    <a:pt x="289" y="261"/>
                  </a:moveTo>
                  <a:lnTo>
                    <a:pt x="295" y="222"/>
                  </a:lnTo>
                  <a:lnTo>
                    <a:pt x="282" y="205"/>
                  </a:lnTo>
                  <a:lnTo>
                    <a:pt x="268" y="199"/>
                  </a:lnTo>
                  <a:lnTo>
                    <a:pt x="259" y="186"/>
                  </a:lnTo>
                  <a:lnTo>
                    <a:pt x="268" y="171"/>
                  </a:lnTo>
                  <a:lnTo>
                    <a:pt x="262" y="130"/>
                  </a:lnTo>
                  <a:lnTo>
                    <a:pt x="247" y="96"/>
                  </a:lnTo>
                  <a:lnTo>
                    <a:pt x="236" y="94"/>
                  </a:lnTo>
                  <a:lnTo>
                    <a:pt x="232" y="82"/>
                  </a:lnTo>
                  <a:lnTo>
                    <a:pt x="224" y="65"/>
                  </a:lnTo>
                  <a:lnTo>
                    <a:pt x="213" y="61"/>
                  </a:lnTo>
                  <a:lnTo>
                    <a:pt x="207" y="40"/>
                  </a:lnTo>
                  <a:lnTo>
                    <a:pt x="176" y="31"/>
                  </a:lnTo>
                  <a:lnTo>
                    <a:pt x="165" y="10"/>
                  </a:lnTo>
                  <a:lnTo>
                    <a:pt x="122" y="0"/>
                  </a:lnTo>
                  <a:lnTo>
                    <a:pt x="97" y="11"/>
                  </a:lnTo>
                  <a:lnTo>
                    <a:pt x="63" y="8"/>
                  </a:lnTo>
                  <a:lnTo>
                    <a:pt x="44" y="19"/>
                  </a:lnTo>
                  <a:lnTo>
                    <a:pt x="36" y="48"/>
                  </a:lnTo>
                  <a:lnTo>
                    <a:pt x="0" y="92"/>
                  </a:lnTo>
                  <a:lnTo>
                    <a:pt x="0" y="107"/>
                  </a:lnTo>
                  <a:lnTo>
                    <a:pt x="13" y="136"/>
                  </a:lnTo>
                  <a:lnTo>
                    <a:pt x="15" y="161"/>
                  </a:lnTo>
                  <a:lnTo>
                    <a:pt x="80" y="176"/>
                  </a:lnTo>
                  <a:lnTo>
                    <a:pt x="136" y="173"/>
                  </a:lnTo>
                  <a:lnTo>
                    <a:pt x="142" y="184"/>
                  </a:lnTo>
                  <a:lnTo>
                    <a:pt x="163" y="190"/>
                  </a:lnTo>
                  <a:lnTo>
                    <a:pt x="182" y="188"/>
                  </a:lnTo>
                  <a:lnTo>
                    <a:pt x="174" y="201"/>
                  </a:lnTo>
                  <a:lnTo>
                    <a:pt x="111" y="182"/>
                  </a:lnTo>
                  <a:lnTo>
                    <a:pt x="86" y="198"/>
                  </a:lnTo>
                  <a:lnTo>
                    <a:pt x="78" y="190"/>
                  </a:lnTo>
                  <a:lnTo>
                    <a:pt x="65" y="199"/>
                  </a:lnTo>
                  <a:lnTo>
                    <a:pt x="5" y="205"/>
                  </a:lnTo>
                  <a:lnTo>
                    <a:pt x="5" y="234"/>
                  </a:lnTo>
                  <a:lnTo>
                    <a:pt x="7" y="242"/>
                  </a:lnTo>
                  <a:lnTo>
                    <a:pt x="55" y="240"/>
                  </a:lnTo>
                  <a:lnTo>
                    <a:pt x="90" y="246"/>
                  </a:lnTo>
                  <a:lnTo>
                    <a:pt x="107" y="228"/>
                  </a:lnTo>
                  <a:lnTo>
                    <a:pt x="151" y="228"/>
                  </a:lnTo>
                  <a:lnTo>
                    <a:pt x="172" y="236"/>
                  </a:lnTo>
                  <a:lnTo>
                    <a:pt x="245" y="265"/>
                  </a:lnTo>
                  <a:lnTo>
                    <a:pt x="289" y="261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9" name="Freeform 49"/>
            <p:cNvSpPr>
              <a:spLocks noChangeArrowheads="1"/>
            </p:cNvSpPr>
            <p:nvPr/>
          </p:nvSpPr>
          <p:spPr bwMode="auto">
            <a:xfrm rot="120000">
              <a:off x="2386" y="2747"/>
              <a:ext cx="52" cy="10"/>
            </a:xfrm>
            <a:custGeom>
              <a:avLst/>
              <a:gdLst>
                <a:gd name="T0" fmla="*/ 0 w 179"/>
                <a:gd name="T1" fmla="*/ 0 h 42"/>
                <a:gd name="T2" fmla="*/ 0 w 179"/>
                <a:gd name="T3" fmla="*/ 0 h 42"/>
                <a:gd name="T4" fmla="*/ 0 w 179"/>
                <a:gd name="T5" fmla="*/ 0 h 42"/>
                <a:gd name="T6" fmla="*/ 0 w 179"/>
                <a:gd name="T7" fmla="*/ 0 h 42"/>
                <a:gd name="T8" fmla="*/ 0 w 179"/>
                <a:gd name="T9" fmla="*/ 0 h 42"/>
                <a:gd name="T10" fmla="*/ 0 w 179"/>
                <a:gd name="T11" fmla="*/ 0 h 42"/>
                <a:gd name="T12" fmla="*/ 0 w 179"/>
                <a:gd name="T13" fmla="*/ 0 h 42"/>
                <a:gd name="T14" fmla="*/ 0 w 179"/>
                <a:gd name="T15" fmla="*/ 0 h 42"/>
                <a:gd name="T16" fmla="*/ 0 w 179"/>
                <a:gd name="T17" fmla="*/ 0 h 42"/>
                <a:gd name="T18" fmla="*/ 0 w 179"/>
                <a:gd name="T19" fmla="*/ 0 h 42"/>
                <a:gd name="T20" fmla="*/ 0 w 179"/>
                <a:gd name="T21" fmla="*/ 0 h 42"/>
                <a:gd name="T22" fmla="*/ 0 w 179"/>
                <a:gd name="T23" fmla="*/ 0 h 42"/>
                <a:gd name="T24" fmla="*/ 0 w 179"/>
                <a:gd name="T25" fmla="*/ 0 h 42"/>
                <a:gd name="T26" fmla="*/ 0 w 179"/>
                <a:gd name="T27" fmla="*/ 0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9"/>
                <a:gd name="T43" fmla="*/ 0 h 42"/>
                <a:gd name="T44" fmla="*/ 179 w 179"/>
                <a:gd name="T45" fmla="*/ 42 h 4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9" h="42">
                  <a:moveTo>
                    <a:pt x="12" y="0"/>
                  </a:moveTo>
                  <a:lnTo>
                    <a:pt x="0" y="10"/>
                  </a:lnTo>
                  <a:lnTo>
                    <a:pt x="2" y="42"/>
                  </a:lnTo>
                  <a:lnTo>
                    <a:pt x="60" y="38"/>
                  </a:lnTo>
                  <a:lnTo>
                    <a:pt x="75" y="29"/>
                  </a:lnTo>
                  <a:lnTo>
                    <a:pt x="81" y="37"/>
                  </a:lnTo>
                  <a:lnTo>
                    <a:pt x="108" y="21"/>
                  </a:lnTo>
                  <a:lnTo>
                    <a:pt x="173" y="40"/>
                  </a:lnTo>
                  <a:lnTo>
                    <a:pt x="179" y="27"/>
                  </a:lnTo>
                  <a:lnTo>
                    <a:pt x="164" y="29"/>
                  </a:lnTo>
                  <a:lnTo>
                    <a:pt x="139" y="21"/>
                  </a:lnTo>
                  <a:lnTo>
                    <a:pt x="131" y="12"/>
                  </a:lnTo>
                  <a:lnTo>
                    <a:pt x="79" y="1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0" name="Freeform 50"/>
            <p:cNvSpPr>
              <a:spLocks noChangeArrowheads="1"/>
            </p:cNvSpPr>
            <p:nvPr/>
          </p:nvSpPr>
          <p:spPr bwMode="auto">
            <a:xfrm rot="120000">
              <a:off x="2468" y="2557"/>
              <a:ext cx="276" cy="274"/>
            </a:xfrm>
            <a:custGeom>
              <a:avLst/>
              <a:gdLst>
                <a:gd name="T0" fmla="*/ 0 w 915"/>
                <a:gd name="T1" fmla="*/ 0 h 864"/>
                <a:gd name="T2" fmla="*/ 0 w 915"/>
                <a:gd name="T3" fmla="*/ 0 h 864"/>
                <a:gd name="T4" fmla="*/ 0 w 915"/>
                <a:gd name="T5" fmla="*/ 0 h 864"/>
                <a:gd name="T6" fmla="*/ 0 w 915"/>
                <a:gd name="T7" fmla="*/ 0 h 864"/>
                <a:gd name="T8" fmla="*/ 0 w 915"/>
                <a:gd name="T9" fmla="*/ 0 h 864"/>
                <a:gd name="T10" fmla="*/ 0 w 915"/>
                <a:gd name="T11" fmla="*/ 0 h 864"/>
                <a:gd name="T12" fmla="*/ 0 w 915"/>
                <a:gd name="T13" fmla="*/ 0 h 864"/>
                <a:gd name="T14" fmla="*/ 0 w 915"/>
                <a:gd name="T15" fmla="*/ 0 h 864"/>
                <a:gd name="T16" fmla="*/ 0 w 915"/>
                <a:gd name="T17" fmla="*/ 0 h 864"/>
                <a:gd name="T18" fmla="*/ 0 w 915"/>
                <a:gd name="T19" fmla="*/ 0 h 864"/>
                <a:gd name="T20" fmla="*/ 0 w 915"/>
                <a:gd name="T21" fmla="*/ 0 h 864"/>
                <a:gd name="T22" fmla="*/ 0 w 915"/>
                <a:gd name="T23" fmla="*/ 0 h 864"/>
                <a:gd name="T24" fmla="*/ 0 w 915"/>
                <a:gd name="T25" fmla="*/ 0 h 864"/>
                <a:gd name="T26" fmla="*/ 0 w 915"/>
                <a:gd name="T27" fmla="*/ 0 h 864"/>
                <a:gd name="T28" fmla="*/ 0 w 915"/>
                <a:gd name="T29" fmla="*/ 0 h 864"/>
                <a:gd name="T30" fmla="*/ 0 w 915"/>
                <a:gd name="T31" fmla="*/ 0 h 864"/>
                <a:gd name="T32" fmla="*/ 0 w 915"/>
                <a:gd name="T33" fmla="*/ 0 h 864"/>
                <a:gd name="T34" fmla="*/ 0 w 915"/>
                <a:gd name="T35" fmla="*/ 0 h 864"/>
                <a:gd name="T36" fmla="*/ 0 w 915"/>
                <a:gd name="T37" fmla="*/ 0 h 864"/>
                <a:gd name="T38" fmla="*/ 0 w 915"/>
                <a:gd name="T39" fmla="*/ 0 h 864"/>
                <a:gd name="T40" fmla="*/ 0 w 915"/>
                <a:gd name="T41" fmla="*/ 0 h 864"/>
                <a:gd name="T42" fmla="*/ 0 w 915"/>
                <a:gd name="T43" fmla="*/ 0 h 864"/>
                <a:gd name="T44" fmla="*/ 0 w 915"/>
                <a:gd name="T45" fmla="*/ 0 h 864"/>
                <a:gd name="T46" fmla="*/ 0 w 915"/>
                <a:gd name="T47" fmla="*/ 0 h 864"/>
                <a:gd name="T48" fmla="*/ 0 w 915"/>
                <a:gd name="T49" fmla="*/ 0 h 864"/>
                <a:gd name="T50" fmla="*/ 0 w 915"/>
                <a:gd name="T51" fmla="*/ 0 h 864"/>
                <a:gd name="T52" fmla="*/ 0 w 915"/>
                <a:gd name="T53" fmla="*/ 0 h 864"/>
                <a:gd name="T54" fmla="*/ 0 w 915"/>
                <a:gd name="T55" fmla="*/ 0 h 864"/>
                <a:gd name="T56" fmla="*/ 0 w 915"/>
                <a:gd name="T57" fmla="*/ 0 h 864"/>
                <a:gd name="T58" fmla="*/ 0 w 915"/>
                <a:gd name="T59" fmla="*/ 0 h 864"/>
                <a:gd name="T60" fmla="*/ 0 w 915"/>
                <a:gd name="T61" fmla="*/ 0 h 864"/>
                <a:gd name="T62" fmla="*/ 0 w 915"/>
                <a:gd name="T63" fmla="*/ 0 h 864"/>
                <a:gd name="T64" fmla="*/ 0 w 915"/>
                <a:gd name="T65" fmla="*/ 0 h 864"/>
                <a:gd name="T66" fmla="*/ 0 w 915"/>
                <a:gd name="T67" fmla="*/ 0 h 864"/>
                <a:gd name="T68" fmla="*/ 0 w 915"/>
                <a:gd name="T69" fmla="*/ 0 h 864"/>
                <a:gd name="T70" fmla="*/ 0 w 915"/>
                <a:gd name="T71" fmla="*/ 0 h 864"/>
                <a:gd name="T72" fmla="*/ 0 w 915"/>
                <a:gd name="T73" fmla="*/ 0 h 864"/>
                <a:gd name="T74" fmla="*/ 0 w 915"/>
                <a:gd name="T75" fmla="*/ 0 h 864"/>
                <a:gd name="T76" fmla="*/ 0 w 915"/>
                <a:gd name="T77" fmla="*/ 0 h 864"/>
                <a:gd name="T78" fmla="*/ 0 w 915"/>
                <a:gd name="T79" fmla="*/ 0 h 864"/>
                <a:gd name="T80" fmla="*/ 0 w 915"/>
                <a:gd name="T81" fmla="*/ 0 h 8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15"/>
                <a:gd name="T124" fmla="*/ 0 h 864"/>
                <a:gd name="T125" fmla="*/ 915 w 915"/>
                <a:gd name="T126" fmla="*/ 864 h 86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15" h="864">
                  <a:moveTo>
                    <a:pt x="3" y="585"/>
                  </a:moveTo>
                  <a:lnTo>
                    <a:pt x="28" y="580"/>
                  </a:lnTo>
                  <a:lnTo>
                    <a:pt x="30" y="530"/>
                  </a:lnTo>
                  <a:lnTo>
                    <a:pt x="50" y="526"/>
                  </a:lnTo>
                  <a:lnTo>
                    <a:pt x="73" y="570"/>
                  </a:lnTo>
                  <a:lnTo>
                    <a:pt x="92" y="545"/>
                  </a:lnTo>
                  <a:lnTo>
                    <a:pt x="145" y="543"/>
                  </a:lnTo>
                  <a:lnTo>
                    <a:pt x="163" y="532"/>
                  </a:lnTo>
                  <a:lnTo>
                    <a:pt x="168" y="547"/>
                  </a:lnTo>
                  <a:lnTo>
                    <a:pt x="370" y="555"/>
                  </a:lnTo>
                  <a:lnTo>
                    <a:pt x="381" y="505"/>
                  </a:lnTo>
                  <a:lnTo>
                    <a:pt x="362" y="482"/>
                  </a:lnTo>
                  <a:lnTo>
                    <a:pt x="370" y="0"/>
                  </a:lnTo>
                  <a:lnTo>
                    <a:pt x="451" y="6"/>
                  </a:lnTo>
                  <a:lnTo>
                    <a:pt x="752" y="246"/>
                  </a:lnTo>
                  <a:lnTo>
                    <a:pt x="750" y="269"/>
                  </a:lnTo>
                  <a:lnTo>
                    <a:pt x="782" y="300"/>
                  </a:lnTo>
                  <a:lnTo>
                    <a:pt x="813" y="300"/>
                  </a:lnTo>
                  <a:lnTo>
                    <a:pt x="817" y="317"/>
                  </a:lnTo>
                  <a:lnTo>
                    <a:pt x="850" y="323"/>
                  </a:lnTo>
                  <a:lnTo>
                    <a:pt x="859" y="334"/>
                  </a:lnTo>
                  <a:lnTo>
                    <a:pt x="846" y="359"/>
                  </a:lnTo>
                  <a:lnTo>
                    <a:pt x="861" y="373"/>
                  </a:lnTo>
                  <a:lnTo>
                    <a:pt x="915" y="369"/>
                  </a:lnTo>
                  <a:lnTo>
                    <a:pt x="903" y="511"/>
                  </a:lnTo>
                  <a:lnTo>
                    <a:pt x="890" y="549"/>
                  </a:lnTo>
                  <a:lnTo>
                    <a:pt x="896" y="561"/>
                  </a:lnTo>
                  <a:lnTo>
                    <a:pt x="867" y="585"/>
                  </a:lnTo>
                  <a:lnTo>
                    <a:pt x="805" y="587"/>
                  </a:lnTo>
                  <a:lnTo>
                    <a:pt x="792" y="582"/>
                  </a:lnTo>
                  <a:lnTo>
                    <a:pt x="721" y="603"/>
                  </a:lnTo>
                  <a:lnTo>
                    <a:pt x="681" y="591"/>
                  </a:lnTo>
                  <a:lnTo>
                    <a:pt x="650" y="597"/>
                  </a:lnTo>
                  <a:lnTo>
                    <a:pt x="644" y="587"/>
                  </a:lnTo>
                  <a:lnTo>
                    <a:pt x="562" y="616"/>
                  </a:lnTo>
                  <a:lnTo>
                    <a:pt x="550" y="639"/>
                  </a:lnTo>
                  <a:lnTo>
                    <a:pt x="514" y="639"/>
                  </a:lnTo>
                  <a:lnTo>
                    <a:pt x="500" y="664"/>
                  </a:lnTo>
                  <a:lnTo>
                    <a:pt x="479" y="666"/>
                  </a:lnTo>
                  <a:lnTo>
                    <a:pt x="489" y="687"/>
                  </a:lnTo>
                  <a:lnTo>
                    <a:pt x="462" y="701"/>
                  </a:lnTo>
                  <a:lnTo>
                    <a:pt x="447" y="679"/>
                  </a:lnTo>
                  <a:lnTo>
                    <a:pt x="422" y="695"/>
                  </a:lnTo>
                  <a:lnTo>
                    <a:pt x="431" y="708"/>
                  </a:lnTo>
                  <a:lnTo>
                    <a:pt x="403" y="754"/>
                  </a:lnTo>
                  <a:lnTo>
                    <a:pt x="360" y="758"/>
                  </a:lnTo>
                  <a:lnTo>
                    <a:pt x="355" y="770"/>
                  </a:lnTo>
                  <a:lnTo>
                    <a:pt x="372" y="783"/>
                  </a:lnTo>
                  <a:lnTo>
                    <a:pt x="347" y="844"/>
                  </a:lnTo>
                  <a:lnTo>
                    <a:pt x="326" y="848"/>
                  </a:lnTo>
                  <a:lnTo>
                    <a:pt x="316" y="864"/>
                  </a:lnTo>
                  <a:lnTo>
                    <a:pt x="305" y="829"/>
                  </a:lnTo>
                  <a:lnTo>
                    <a:pt x="282" y="831"/>
                  </a:lnTo>
                  <a:lnTo>
                    <a:pt x="280" y="843"/>
                  </a:lnTo>
                  <a:lnTo>
                    <a:pt x="253" y="852"/>
                  </a:lnTo>
                  <a:lnTo>
                    <a:pt x="236" y="841"/>
                  </a:lnTo>
                  <a:lnTo>
                    <a:pt x="228" y="839"/>
                  </a:lnTo>
                  <a:lnTo>
                    <a:pt x="218" y="854"/>
                  </a:lnTo>
                  <a:lnTo>
                    <a:pt x="205" y="850"/>
                  </a:lnTo>
                  <a:lnTo>
                    <a:pt x="191" y="837"/>
                  </a:lnTo>
                  <a:lnTo>
                    <a:pt x="188" y="810"/>
                  </a:lnTo>
                  <a:lnTo>
                    <a:pt x="176" y="816"/>
                  </a:lnTo>
                  <a:lnTo>
                    <a:pt x="172" y="806"/>
                  </a:lnTo>
                  <a:lnTo>
                    <a:pt x="188" y="793"/>
                  </a:lnTo>
                  <a:lnTo>
                    <a:pt x="174" y="781"/>
                  </a:lnTo>
                  <a:lnTo>
                    <a:pt x="167" y="762"/>
                  </a:lnTo>
                  <a:lnTo>
                    <a:pt x="174" y="750"/>
                  </a:lnTo>
                  <a:lnTo>
                    <a:pt x="155" y="726"/>
                  </a:lnTo>
                  <a:lnTo>
                    <a:pt x="126" y="739"/>
                  </a:lnTo>
                  <a:lnTo>
                    <a:pt x="124" y="749"/>
                  </a:lnTo>
                  <a:lnTo>
                    <a:pt x="107" y="749"/>
                  </a:lnTo>
                  <a:lnTo>
                    <a:pt x="99" y="739"/>
                  </a:lnTo>
                  <a:lnTo>
                    <a:pt x="74" y="750"/>
                  </a:lnTo>
                  <a:lnTo>
                    <a:pt x="57" y="733"/>
                  </a:lnTo>
                  <a:lnTo>
                    <a:pt x="36" y="745"/>
                  </a:lnTo>
                  <a:lnTo>
                    <a:pt x="28" y="720"/>
                  </a:lnTo>
                  <a:lnTo>
                    <a:pt x="38" y="683"/>
                  </a:lnTo>
                  <a:lnTo>
                    <a:pt x="28" y="666"/>
                  </a:lnTo>
                  <a:lnTo>
                    <a:pt x="7" y="658"/>
                  </a:lnTo>
                  <a:lnTo>
                    <a:pt x="0" y="641"/>
                  </a:lnTo>
                  <a:lnTo>
                    <a:pt x="9" y="628"/>
                  </a:lnTo>
                  <a:lnTo>
                    <a:pt x="3" y="585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1" name="Freeform 51"/>
            <p:cNvSpPr>
              <a:spLocks noChangeArrowheads="1"/>
            </p:cNvSpPr>
            <p:nvPr/>
          </p:nvSpPr>
          <p:spPr bwMode="auto">
            <a:xfrm rot="120000">
              <a:off x="2569" y="2745"/>
              <a:ext cx="131" cy="101"/>
            </a:xfrm>
            <a:custGeom>
              <a:avLst/>
              <a:gdLst>
                <a:gd name="T0" fmla="*/ 0 w 434"/>
                <a:gd name="T1" fmla="*/ 0 h 323"/>
                <a:gd name="T2" fmla="*/ 0 w 434"/>
                <a:gd name="T3" fmla="*/ 0 h 323"/>
                <a:gd name="T4" fmla="*/ 0 w 434"/>
                <a:gd name="T5" fmla="*/ 0 h 323"/>
                <a:gd name="T6" fmla="*/ 0 w 434"/>
                <a:gd name="T7" fmla="*/ 0 h 323"/>
                <a:gd name="T8" fmla="*/ 0 w 434"/>
                <a:gd name="T9" fmla="*/ 0 h 323"/>
                <a:gd name="T10" fmla="*/ 0 w 434"/>
                <a:gd name="T11" fmla="*/ 0 h 323"/>
                <a:gd name="T12" fmla="*/ 0 w 434"/>
                <a:gd name="T13" fmla="*/ 0 h 323"/>
                <a:gd name="T14" fmla="*/ 0 w 434"/>
                <a:gd name="T15" fmla="*/ 0 h 323"/>
                <a:gd name="T16" fmla="*/ 0 w 434"/>
                <a:gd name="T17" fmla="*/ 0 h 323"/>
                <a:gd name="T18" fmla="*/ 0 w 434"/>
                <a:gd name="T19" fmla="*/ 0 h 323"/>
                <a:gd name="T20" fmla="*/ 0 w 434"/>
                <a:gd name="T21" fmla="*/ 0 h 323"/>
                <a:gd name="T22" fmla="*/ 0 w 434"/>
                <a:gd name="T23" fmla="*/ 0 h 323"/>
                <a:gd name="T24" fmla="*/ 0 w 434"/>
                <a:gd name="T25" fmla="*/ 0 h 323"/>
                <a:gd name="T26" fmla="*/ 0 w 434"/>
                <a:gd name="T27" fmla="*/ 0 h 323"/>
                <a:gd name="T28" fmla="*/ 0 w 434"/>
                <a:gd name="T29" fmla="*/ 0 h 323"/>
                <a:gd name="T30" fmla="*/ 0 w 434"/>
                <a:gd name="T31" fmla="*/ 0 h 323"/>
                <a:gd name="T32" fmla="*/ 0 w 434"/>
                <a:gd name="T33" fmla="*/ 0 h 323"/>
                <a:gd name="T34" fmla="*/ 0 w 434"/>
                <a:gd name="T35" fmla="*/ 0 h 323"/>
                <a:gd name="T36" fmla="*/ 0 w 434"/>
                <a:gd name="T37" fmla="*/ 0 h 323"/>
                <a:gd name="T38" fmla="*/ 0 w 434"/>
                <a:gd name="T39" fmla="*/ 0 h 323"/>
                <a:gd name="T40" fmla="*/ 0 w 434"/>
                <a:gd name="T41" fmla="*/ 0 h 323"/>
                <a:gd name="T42" fmla="*/ 0 w 434"/>
                <a:gd name="T43" fmla="*/ 0 h 323"/>
                <a:gd name="T44" fmla="*/ 0 w 434"/>
                <a:gd name="T45" fmla="*/ 0 h 323"/>
                <a:gd name="T46" fmla="*/ 0 w 434"/>
                <a:gd name="T47" fmla="*/ 0 h 323"/>
                <a:gd name="T48" fmla="*/ 0 w 434"/>
                <a:gd name="T49" fmla="*/ 0 h 323"/>
                <a:gd name="T50" fmla="*/ 0 w 434"/>
                <a:gd name="T51" fmla="*/ 0 h 323"/>
                <a:gd name="T52" fmla="*/ 0 w 434"/>
                <a:gd name="T53" fmla="*/ 0 h 323"/>
                <a:gd name="T54" fmla="*/ 0 w 434"/>
                <a:gd name="T55" fmla="*/ 0 h 323"/>
                <a:gd name="T56" fmla="*/ 0 w 434"/>
                <a:gd name="T57" fmla="*/ 0 h 323"/>
                <a:gd name="T58" fmla="*/ 0 w 434"/>
                <a:gd name="T59" fmla="*/ 0 h 323"/>
                <a:gd name="T60" fmla="*/ 0 w 434"/>
                <a:gd name="T61" fmla="*/ 0 h 323"/>
                <a:gd name="T62" fmla="*/ 0 w 434"/>
                <a:gd name="T63" fmla="*/ 0 h 323"/>
                <a:gd name="T64" fmla="*/ 0 w 434"/>
                <a:gd name="T65" fmla="*/ 0 h 323"/>
                <a:gd name="T66" fmla="*/ 0 w 434"/>
                <a:gd name="T67" fmla="*/ 0 h 323"/>
                <a:gd name="T68" fmla="*/ 0 w 434"/>
                <a:gd name="T69" fmla="*/ 0 h 323"/>
                <a:gd name="T70" fmla="*/ 0 w 434"/>
                <a:gd name="T71" fmla="*/ 0 h 323"/>
                <a:gd name="T72" fmla="*/ 0 w 434"/>
                <a:gd name="T73" fmla="*/ 0 h 323"/>
                <a:gd name="T74" fmla="*/ 0 w 434"/>
                <a:gd name="T75" fmla="*/ 0 h 323"/>
                <a:gd name="T76" fmla="*/ 0 w 434"/>
                <a:gd name="T77" fmla="*/ 0 h 323"/>
                <a:gd name="T78" fmla="*/ 0 w 434"/>
                <a:gd name="T79" fmla="*/ 0 h 323"/>
                <a:gd name="T80" fmla="*/ 0 w 434"/>
                <a:gd name="T81" fmla="*/ 0 h 323"/>
                <a:gd name="T82" fmla="*/ 0 w 434"/>
                <a:gd name="T83" fmla="*/ 0 h 323"/>
                <a:gd name="T84" fmla="*/ 0 w 434"/>
                <a:gd name="T85" fmla="*/ 0 h 323"/>
                <a:gd name="T86" fmla="*/ 0 w 434"/>
                <a:gd name="T87" fmla="*/ 0 h 323"/>
                <a:gd name="T88" fmla="*/ 0 w 434"/>
                <a:gd name="T89" fmla="*/ 0 h 323"/>
                <a:gd name="T90" fmla="*/ 0 w 434"/>
                <a:gd name="T91" fmla="*/ 0 h 323"/>
                <a:gd name="T92" fmla="*/ 0 w 434"/>
                <a:gd name="T93" fmla="*/ 0 h 323"/>
                <a:gd name="T94" fmla="*/ 0 w 434"/>
                <a:gd name="T95" fmla="*/ 0 h 323"/>
                <a:gd name="T96" fmla="*/ 0 w 434"/>
                <a:gd name="T97" fmla="*/ 0 h 32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34"/>
                <a:gd name="T148" fmla="*/ 0 h 323"/>
                <a:gd name="T149" fmla="*/ 434 w 434"/>
                <a:gd name="T150" fmla="*/ 323 h 32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34" h="323">
                  <a:moveTo>
                    <a:pt x="366" y="240"/>
                  </a:moveTo>
                  <a:lnTo>
                    <a:pt x="347" y="236"/>
                  </a:lnTo>
                  <a:lnTo>
                    <a:pt x="336" y="246"/>
                  </a:lnTo>
                  <a:lnTo>
                    <a:pt x="305" y="236"/>
                  </a:lnTo>
                  <a:lnTo>
                    <a:pt x="290" y="231"/>
                  </a:lnTo>
                  <a:lnTo>
                    <a:pt x="270" y="242"/>
                  </a:lnTo>
                  <a:lnTo>
                    <a:pt x="255" y="234"/>
                  </a:lnTo>
                  <a:lnTo>
                    <a:pt x="169" y="238"/>
                  </a:lnTo>
                  <a:lnTo>
                    <a:pt x="151" y="248"/>
                  </a:lnTo>
                  <a:lnTo>
                    <a:pt x="151" y="323"/>
                  </a:lnTo>
                  <a:lnTo>
                    <a:pt x="134" y="302"/>
                  </a:lnTo>
                  <a:lnTo>
                    <a:pt x="104" y="288"/>
                  </a:lnTo>
                  <a:lnTo>
                    <a:pt x="63" y="300"/>
                  </a:lnTo>
                  <a:lnTo>
                    <a:pt x="59" y="311"/>
                  </a:lnTo>
                  <a:lnTo>
                    <a:pt x="36" y="296"/>
                  </a:lnTo>
                  <a:lnTo>
                    <a:pt x="13" y="265"/>
                  </a:lnTo>
                  <a:lnTo>
                    <a:pt x="0" y="257"/>
                  </a:lnTo>
                  <a:lnTo>
                    <a:pt x="25" y="196"/>
                  </a:lnTo>
                  <a:lnTo>
                    <a:pt x="8" y="183"/>
                  </a:lnTo>
                  <a:lnTo>
                    <a:pt x="13" y="171"/>
                  </a:lnTo>
                  <a:lnTo>
                    <a:pt x="56" y="167"/>
                  </a:lnTo>
                  <a:lnTo>
                    <a:pt x="84" y="121"/>
                  </a:lnTo>
                  <a:lnTo>
                    <a:pt x="75" y="108"/>
                  </a:lnTo>
                  <a:lnTo>
                    <a:pt x="100" y="92"/>
                  </a:lnTo>
                  <a:lnTo>
                    <a:pt x="115" y="114"/>
                  </a:lnTo>
                  <a:lnTo>
                    <a:pt x="142" y="100"/>
                  </a:lnTo>
                  <a:lnTo>
                    <a:pt x="132" y="79"/>
                  </a:lnTo>
                  <a:lnTo>
                    <a:pt x="153" y="77"/>
                  </a:lnTo>
                  <a:lnTo>
                    <a:pt x="167" y="52"/>
                  </a:lnTo>
                  <a:lnTo>
                    <a:pt x="203" y="52"/>
                  </a:lnTo>
                  <a:lnTo>
                    <a:pt x="215" y="29"/>
                  </a:lnTo>
                  <a:lnTo>
                    <a:pt x="297" y="0"/>
                  </a:lnTo>
                  <a:lnTo>
                    <a:pt x="303" y="10"/>
                  </a:lnTo>
                  <a:lnTo>
                    <a:pt x="334" y="4"/>
                  </a:lnTo>
                  <a:lnTo>
                    <a:pt x="336" y="4"/>
                  </a:lnTo>
                  <a:lnTo>
                    <a:pt x="334" y="25"/>
                  </a:lnTo>
                  <a:lnTo>
                    <a:pt x="326" y="37"/>
                  </a:lnTo>
                  <a:lnTo>
                    <a:pt x="334" y="45"/>
                  </a:lnTo>
                  <a:lnTo>
                    <a:pt x="351" y="83"/>
                  </a:lnTo>
                  <a:lnTo>
                    <a:pt x="380" y="92"/>
                  </a:lnTo>
                  <a:lnTo>
                    <a:pt x="389" y="110"/>
                  </a:lnTo>
                  <a:lnTo>
                    <a:pt x="374" y="116"/>
                  </a:lnTo>
                  <a:lnTo>
                    <a:pt x="405" y="148"/>
                  </a:lnTo>
                  <a:lnTo>
                    <a:pt x="432" y="150"/>
                  </a:lnTo>
                  <a:lnTo>
                    <a:pt x="426" y="175"/>
                  </a:lnTo>
                  <a:lnTo>
                    <a:pt x="434" y="200"/>
                  </a:lnTo>
                  <a:lnTo>
                    <a:pt x="426" y="217"/>
                  </a:lnTo>
                  <a:lnTo>
                    <a:pt x="395" y="217"/>
                  </a:lnTo>
                  <a:lnTo>
                    <a:pt x="366" y="24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2" name="Freeform 52"/>
            <p:cNvSpPr>
              <a:spLocks noChangeArrowheads="1"/>
            </p:cNvSpPr>
            <p:nvPr/>
          </p:nvSpPr>
          <p:spPr bwMode="auto">
            <a:xfrm rot="120000">
              <a:off x="2405" y="2514"/>
              <a:ext cx="200" cy="224"/>
            </a:xfrm>
            <a:custGeom>
              <a:avLst/>
              <a:gdLst>
                <a:gd name="T0" fmla="*/ 0 w 664"/>
                <a:gd name="T1" fmla="*/ 0 h 707"/>
                <a:gd name="T2" fmla="*/ 0 w 664"/>
                <a:gd name="T3" fmla="*/ 0 h 707"/>
                <a:gd name="T4" fmla="*/ 0 w 664"/>
                <a:gd name="T5" fmla="*/ 0 h 707"/>
                <a:gd name="T6" fmla="*/ 0 w 664"/>
                <a:gd name="T7" fmla="*/ 0 h 707"/>
                <a:gd name="T8" fmla="*/ 0 w 664"/>
                <a:gd name="T9" fmla="*/ 0 h 707"/>
                <a:gd name="T10" fmla="*/ 0 w 664"/>
                <a:gd name="T11" fmla="*/ 0 h 707"/>
                <a:gd name="T12" fmla="*/ 0 w 664"/>
                <a:gd name="T13" fmla="*/ 0 h 707"/>
                <a:gd name="T14" fmla="*/ 0 w 664"/>
                <a:gd name="T15" fmla="*/ 0 h 707"/>
                <a:gd name="T16" fmla="*/ 0 w 664"/>
                <a:gd name="T17" fmla="*/ 0 h 707"/>
                <a:gd name="T18" fmla="*/ 0 w 664"/>
                <a:gd name="T19" fmla="*/ 0 h 707"/>
                <a:gd name="T20" fmla="*/ 0 w 664"/>
                <a:gd name="T21" fmla="*/ 0 h 707"/>
                <a:gd name="T22" fmla="*/ 0 w 664"/>
                <a:gd name="T23" fmla="*/ 0 h 707"/>
                <a:gd name="T24" fmla="*/ 0 w 664"/>
                <a:gd name="T25" fmla="*/ 0 h 707"/>
                <a:gd name="T26" fmla="*/ 0 w 664"/>
                <a:gd name="T27" fmla="*/ 0 h 707"/>
                <a:gd name="T28" fmla="*/ 0 w 664"/>
                <a:gd name="T29" fmla="*/ 0 h 707"/>
                <a:gd name="T30" fmla="*/ 0 w 664"/>
                <a:gd name="T31" fmla="*/ 0 h 707"/>
                <a:gd name="T32" fmla="*/ 0 w 664"/>
                <a:gd name="T33" fmla="*/ 0 h 707"/>
                <a:gd name="T34" fmla="*/ 0 w 664"/>
                <a:gd name="T35" fmla="*/ 0 h 707"/>
                <a:gd name="T36" fmla="*/ 0 w 664"/>
                <a:gd name="T37" fmla="*/ 0 h 707"/>
                <a:gd name="T38" fmla="*/ 0 w 664"/>
                <a:gd name="T39" fmla="*/ 0 h 707"/>
                <a:gd name="T40" fmla="*/ 0 w 664"/>
                <a:gd name="T41" fmla="*/ 0 h 707"/>
                <a:gd name="T42" fmla="*/ 0 w 664"/>
                <a:gd name="T43" fmla="*/ 0 h 707"/>
                <a:gd name="T44" fmla="*/ 0 w 664"/>
                <a:gd name="T45" fmla="*/ 0 h 707"/>
                <a:gd name="T46" fmla="*/ 0 w 664"/>
                <a:gd name="T47" fmla="*/ 0 h 707"/>
                <a:gd name="T48" fmla="*/ 0 w 664"/>
                <a:gd name="T49" fmla="*/ 0 h 707"/>
                <a:gd name="T50" fmla="*/ 0 w 664"/>
                <a:gd name="T51" fmla="*/ 0 h 707"/>
                <a:gd name="T52" fmla="*/ 0 w 664"/>
                <a:gd name="T53" fmla="*/ 0 h 707"/>
                <a:gd name="T54" fmla="*/ 0 w 664"/>
                <a:gd name="T55" fmla="*/ 0 h 707"/>
                <a:gd name="T56" fmla="*/ 0 w 664"/>
                <a:gd name="T57" fmla="*/ 0 h 707"/>
                <a:gd name="T58" fmla="*/ 0 w 664"/>
                <a:gd name="T59" fmla="*/ 0 h 707"/>
                <a:gd name="T60" fmla="*/ 0 w 664"/>
                <a:gd name="T61" fmla="*/ 0 h 707"/>
                <a:gd name="T62" fmla="*/ 0 w 664"/>
                <a:gd name="T63" fmla="*/ 0 h 707"/>
                <a:gd name="T64" fmla="*/ 0 w 664"/>
                <a:gd name="T65" fmla="*/ 0 h 707"/>
                <a:gd name="T66" fmla="*/ 0 w 664"/>
                <a:gd name="T67" fmla="*/ 0 h 707"/>
                <a:gd name="T68" fmla="*/ 0 w 664"/>
                <a:gd name="T69" fmla="*/ 0 h 707"/>
                <a:gd name="T70" fmla="*/ 0 w 664"/>
                <a:gd name="T71" fmla="*/ 0 h 707"/>
                <a:gd name="T72" fmla="*/ 0 w 664"/>
                <a:gd name="T73" fmla="*/ 0 h 707"/>
                <a:gd name="T74" fmla="*/ 0 w 664"/>
                <a:gd name="T75" fmla="*/ 0 h 707"/>
                <a:gd name="T76" fmla="*/ 0 w 664"/>
                <a:gd name="T77" fmla="*/ 0 h 707"/>
                <a:gd name="T78" fmla="*/ 0 w 664"/>
                <a:gd name="T79" fmla="*/ 0 h 707"/>
                <a:gd name="T80" fmla="*/ 0 w 664"/>
                <a:gd name="T81" fmla="*/ 0 h 707"/>
                <a:gd name="T82" fmla="*/ 0 w 664"/>
                <a:gd name="T83" fmla="*/ 0 h 707"/>
                <a:gd name="T84" fmla="*/ 0 w 664"/>
                <a:gd name="T85" fmla="*/ 0 h 70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64"/>
                <a:gd name="T130" fmla="*/ 0 h 707"/>
                <a:gd name="T131" fmla="*/ 664 w 664"/>
                <a:gd name="T132" fmla="*/ 707 h 70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64" h="707">
                  <a:moveTo>
                    <a:pt x="201" y="675"/>
                  </a:moveTo>
                  <a:lnTo>
                    <a:pt x="190" y="673"/>
                  </a:lnTo>
                  <a:lnTo>
                    <a:pt x="186" y="661"/>
                  </a:lnTo>
                  <a:lnTo>
                    <a:pt x="178" y="644"/>
                  </a:lnTo>
                  <a:lnTo>
                    <a:pt x="167" y="640"/>
                  </a:lnTo>
                  <a:lnTo>
                    <a:pt x="161" y="619"/>
                  </a:lnTo>
                  <a:lnTo>
                    <a:pt x="130" y="610"/>
                  </a:lnTo>
                  <a:lnTo>
                    <a:pt x="119" y="589"/>
                  </a:lnTo>
                  <a:lnTo>
                    <a:pt x="76" y="579"/>
                  </a:lnTo>
                  <a:lnTo>
                    <a:pt x="51" y="590"/>
                  </a:lnTo>
                  <a:lnTo>
                    <a:pt x="17" y="587"/>
                  </a:lnTo>
                  <a:lnTo>
                    <a:pt x="0" y="598"/>
                  </a:lnTo>
                  <a:lnTo>
                    <a:pt x="5" y="566"/>
                  </a:lnTo>
                  <a:lnTo>
                    <a:pt x="38" y="498"/>
                  </a:lnTo>
                  <a:lnTo>
                    <a:pt x="30" y="420"/>
                  </a:lnTo>
                  <a:lnTo>
                    <a:pt x="21" y="408"/>
                  </a:lnTo>
                  <a:lnTo>
                    <a:pt x="34" y="399"/>
                  </a:lnTo>
                  <a:lnTo>
                    <a:pt x="50" y="354"/>
                  </a:lnTo>
                  <a:lnTo>
                    <a:pt x="27" y="328"/>
                  </a:lnTo>
                  <a:lnTo>
                    <a:pt x="23" y="312"/>
                  </a:lnTo>
                  <a:lnTo>
                    <a:pt x="3" y="326"/>
                  </a:lnTo>
                  <a:lnTo>
                    <a:pt x="13" y="299"/>
                  </a:lnTo>
                  <a:lnTo>
                    <a:pt x="232" y="312"/>
                  </a:lnTo>
                  <a:lnTo>
                    <a:pt x="232" y="222"/>
                  </a:lnTo>
                  <a:lnTo>
                    <a:pt x="295" y="193"/>
                  </a:lnTo>
                  <a:lnTo>
                    <a:pt x="322" y="46"/>
                  </a:lnTo>
                  <a:lnTo>
                    <a:pt x="504" y="59"/>
                  </a:lnTo>
                  <a:lnTo>
                    <a:pt x="506" y="0"/>
                  </a:lnTo>
                  <a:lnTo>
                    <a:pt x="664" y="128"/>
                  </a:lnTo>
                  <a:lnTo>
                    <a:pt x="583" y="122"/>
                  </a:lnTo>
                  <a:lnTo>
                    <a:pt x="575" y="604"/>
                  </a:lnTo>
                  <a:lnTo>
                    <a:pt x="594" y="627"/>
                  </a:lnTo>
                  <a:lnTo>
                    <a:pt x="583" y="677"/>
                  </a:lnTo>
                  <a:lnTo>
                    <a:pt x="381" y="669"/>
                  </a:lnTo>
                  <a:lnTo>
                    <a:pt x="376" y="654"/>
                  </a:lnTo>
                  <a:lnTo>
                    <a:pt x="358" y="665"/>
                  </a:lnTo>
                  <a:lnTo>
                    <a:pt x="305" y="667"/>
                  </a:lnTo>
                  <a:lnTo>
                    <a:pt x="286" y="692"/>
                  </a:lnTo>
                  <a:lnTo>
                    <a:pt x="263" y="648"/>
                  </a:lnTo>
                  <a:lnTo>
                    <a:pt x="243" y="652"/>
                  </a:lnTo>
                  <a:lnTo>
                    <a:pt x="241" y="702"/>
                  </a:lnTo>
                  <a:lnTo>
                    <a:pt x="216" y="707"/>
                  </a:lnTo>
                  <a:lnTo>
                    <a:pt x="201" y="675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3" name="Freeform 53"/>
            <p:cNvSpPr>
              <a:spLocks noChangeArrowheads="1"/>
            </p:cNvSpPr>
            <p:nvPr/>
          </p:nvSpPr>
          <p:spPr bwMode="auto">
            <a:xfrm rot="120000">
              <a:off x="2411" y="2492"/>
              <a:ext cx="149" cy="118"/>
            </a:xfrm>
            <a:custGeom>
              <a:avLst/>
              <a:gdLst>
                <a:gd name="T0" fmla="*/ 0 w 497"/>
                <a:gd name="T1" fmla="*/ 0 h 374"/>
                <a:gd name="T2" fmla="*/ 0 w 497"/>
                <a:gd name="T3" fmla="*/ 0 h 374"/>
                <a:gd name="T4" fmla="*/ 0 w 497"/>
                <a:gd name="T5" fmla="*/ 0 h 374"/>
                <a:gd name="T6" fmla="*/ 0 w 497"/>
                <a:gd name="T7" fmla="*/ 0 h 374"/>
                <a:gd name="T8" fmla="*/ 0 w 497"/>
                <a:gd name="T9" fmla="*/ 0 h 374"/>
                <a:gd name="T10" fmla="*/ 0 w 497"/>
                <a:gd name="T11" fmla="*/ 0 h 374"/>
                <a:gd name="T12" fmla="*/ 0 w 497"/>
                <a:gd name="T13" fmla="*/ 0 h 374"/>
                <a:gd name="T14" fmla="*/ 0 w 497"/>
                <a:gd name="T15" fmla="*/ 0 h 374"/>
                <a:gd name="T16" fmla="*/ 0 w 497"/>
                <a:gd name="T17" fmla="*/ 0 h 374"/>
                <a:gd name="T18" fmla="*/ 0 w 497"/>
                <a:gd name="T19" fmla="*/ 0 h 374"/>
                <a:gd name="T20" fmla="*/ 0 w 497"/>
                <a:gd name="T21" fmla="*/ 0 h 374"/>
                <a:gd name="T22" fmla="*/ 0 w 497"/>
                <a:gd name="T23" fmla="*/ 0 h 374"/>
                <a:gd name="T24" fmla="*/ 0 w 497"/>
                <a:gd name="T25" fmla="*/ 0 h 374"/>
                <a:gd name="T26" fmla="*/ 0 w 497"/>
                <a:gd name="T27" fmla="*/ 0 h 374"/>
                <a:gd name="T28" fmla="*/ 0 w 497"/>
                <a:gd name="T29" fmla="*/ 0 h 374"/>
                <a:gd name="T30" fmla="*/ 0 w 497"/>
                <a:gd name="T31" fmla="*/ 0 h 374"/>
                <a:gd name="T32" fmla="*/ 0 w 497"/>
                <a:gd name="T33" fmla="*/ 0 h 374"/>
                <a:gd name="T34" fmla="*/ 0 w 497"/>
                <a:gd name="T35" fmla="*/ 0 h 37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97"/>
                <a:gd name="T55" fmla="*/ 0 h 374"/>
                <a:gd name="T56" fmla="*/ 497 w 497"/>
                <a:gd name="T57" fmla="*/ 374 h 37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97" h="374">
                  <a:moveTo>
                    <a:pt x="2" y="361"/>
                  </a:moveTo>
                  <a:lnTo>
                    <a:pt x="221" y="374"/>
                  </a:lnTo>
                  <a:lnTo>
                    <a:pt x="221" y="284"/>
                  </a:lnTo>
                  <a:lnTo>
                    <a:pt x="284" y="255"/>
                  </a:lnTo>
                  <a:lnTo>
                    <a:pt x="311" y="108"/>
                  </a:lnTo>
                  <a:lnTo>
                    <a:pt x="493" y="121"/>
                  </a:lnTo>
                  <a:lnTo>
                    <a:pt x="495" y="62"/>
                  </a:lnTo>
                  <a:lnTo>
                    <a:pt x="497" y="21"/>
                  </a:lnTo>
                  <a:lnTo>
                    <a:pt x="278" y="0"/>
                  </a:lnTo>
                  <a:lnTo>
                    <a:pt x="232" y="63"/>
                  </a:lnTo>
                  <a:lnTo>
                    <a:pt x="186" y="81"/>
                  </a:lnTo>
                  <a:lnTo>
                    <a:pt x="167" y="113"/>
                  </a:lnTo>
                  <a:lnTo>
                    <a:pt x="159" y="148"/>
                  </a:lnTo>
                  <a:lnTo>
                    <a:pt x="111" y="202"/>
                  </a:lnTo>
                  <a:lnTo>
                    <a:pt x="54" y="290"/>
                  </a:lnTo>
                  <a:lnTo>
                    <a:pt x="12" y="340"/>
                  </a:lnTo>
                  <a:lnTo>
                    <a:pt x="0" y="361"/>
                  </a:lnTo>
                  <a:lnTo>
                    <a:pt x="2" y="361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4" name="Freeform 54"/>
            <p:cNvSpPr>
              <a:spLocks noChangeArrowheads="1"/>
            </p:cNvSpPr>
            <p:nvPr/>
          </p:nvSpPr>
          <p:spPr bwMode="auto">
            <a:xfrm rot="120000">
              <a:off x="2502" y="2364"/>
              <a:ext cx="192" cy="138"/>
            </a:xfrm>
            <a:custGeom>
              <a:avLst/>
              <a:gdLst>
                <a:gd name="T0" fmla="*/ 0 w 637"/>
                <a:gd name="T1" fmla="*/ 0 h 437"/>
                <a:gd name="T2" fmla="*/ 0 w 637"/>
                <a:gd name="T3" fmla="*/ 0 h 437"/>
                <a:gd name="T4" fmla="*/ 0 w 637"/>
                <a:gd name="T5" fmla="*/ 0 h 437"/>
                <a:gd name="T6" fmla="*/ 0 w 637"/>
                <a:gd name="T7" fmla="*/ 0 h 437"/>
                <a:gd name="T8" fmla="*/ 0 w 637"/>
                <a:gd name="T9" fmla="*/ 0 h 437"/>
                <a:gd name="T10" fmla="*/ 0 w 637"/>
                <a:gd name="T11" fmla="*/ 0 h 437"/>
                <a:gd name="T12" fmla="*/ 0 w 637"/>
                <a:gd name="T13" fmla="*/ 0 h 437"/>
                <a:gd name="T14" fmla="*/ 0 w 637"/>
                <a:gd name="T15" fmla="*/ 0 h 437"/>
                <a:gd name="T16" fmla="*/ 0 w 637"/>
                <a:gd name="T17" fmla="*/ 0 h 437"/>
                <a:gd name="T18" fmla="*/ 0 w 637"/>
                <a:gd name="T19" fmla="*/ 0 h 437"/>
                <a:gd name="T20" fmla="*/ 0 w 637"/>
                <a:gd name="T21" fmla="*/ 0 h 437"/>
                <a:gd name="T22" fmla="*/ 0 w 637"/>
                <a:gd name="T23" fmla="*/ 0 h 437"/>
                <a:gd name="T24" fmla="*/ 0 w 637"/>
                <a:gd name="T25" fmla="*/ 0 h 437"/>
                <a:gd name="T26" fmla="*/ 0 w 637"/>
                <a:gd name="T27" fmla="*/ 0 h 437"/>
                <a:gd name="T28" fmla="*/ 0 w 637"/>
                <a:gd name="T29" fmla="*/ 0 h 437"/>
                <a:gd name="T30" fmla="*/ 0 w 637"/>
                <a:gd name="T31" fmla="*/ 0 h 437"/>
                <a:gd name="T32" fmla="*/ 0 w 637"/>
                <a:gd name="T33" fmla="*/ 0 h 437"/>
                <a:gd name="T34" fmla="*/ 0 w 637"/>
                <a:gd name="T35" fmla="*/ 0 h 437"/>
                <a:gd name="T36" fmla="*/ 0 w 637"/>
                <a:gd name="T37" fmla="*/ 0 h 437"/>
                <a:gd name="T38" fmla="*/ 0 w 637"/>
                <a:gd name="T39" fmla="*/ 0 h 437"/>
                <a:gd name="T40" fmla="*/ 0 w 637"/>
                <a:gd name="T41" fmla="*/ 0 h 437"/>
                <a:gd name="T42" fmla="*/ 0 w 637"/>
                <a:gd name="T43" fmla="*/ 0 h 437"/>
                <a:gd name="T44" fmla="*/ 0 w 637"/>
                <a:gd name="T45" fmla="*/ 0 h 437"/>
                <a:gd name="T46" fmla="*/ 0 w 637"/>
                <a:gd name="T47" fmla="*/ 0 h 437"/>
                <a:gd name="T48" fmla="*/ 0 w 637"/>
                <a:gd name="T49" fmla="*/ 0 h 437"/>
                <a:gd name="T50" fmla="*/ 0 w 637"/>
                <a:gd name="T51" fmla="*/ 0 h 437"/>
                <a:gd name="T52" fmla="*/ 0 w 637"/>
                <a:gd name="T53" fmla="*/ 0 h 437"/>
                <a:gd name="T54" fmla="*/ 0 w 637"/>
                <a:gd name="T55" fmla="*/ 0 h 437"/>
                <a:gd name="T56" fmla="*/ 0 w 637"/>
                <a:gd name="T57" fmla="*/ 0 h 437"/>
                <a:gd name="T58" fmla="*/ 0 w 637"/>
                <a:gd name="T59" fmla="*/ 0 h 437"/>
                <a:gd name="T60" fmla="*/ 0 w 637"/>
                <a:gd name="T61" fmla="*/ 0 h 437"/>
                <a:gd name="T62" fmla="*/ 0 w 637"/>
                <a:gd name="T63" fmla="*/ 0 h 43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37"/>
                <a:gd name="T97" fmla="*/ 0 h 437"/>
                <a:gd name="T98" fmla="*/ 637 w 637"/>
                <a:gd name="T99" fmla="*/ 437 h 43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37" h="437">
                  <a:moveTo>
                    <a:pt x="219" y="437"/>
                  </a:moveTo>
                  <a:lnTo>
                    <a:pt x="221" y="387"/>
                  </a:lnTo>
                  <a:lnTo>
                    <a:pt x="290" y="347"/>
                  </a:lnTo>
                  <a:lnTo>
                    <a:pt x="300" y="334"/>
                  </a:lnTo>
                  <a:lnTo>
                    <a:pt x="330" y="336"/>
                  </a:lnTo>
                  <a:lnTo>
                    <a:pt x="348" y="322"/>
                  </a:lnTo>
                  <a:lnTo>
                    <a:pt x="386" y="326"/>
                  </a:lnTo>
                  <a:lnTo>
                    <a:pt x="493" y="269"/>
                  </a:lnTo>
                  <a:lnTo>
                    <a:pt x="482" y="236"/>
                  </a:lnTo>
                  <a:lnTo>
                    <a:pt x="541" y="224"/>
                  </a:lnTo>
                  <a:lnTo>
                    <a:pt x="545" y="213"/>
                  </a:lnTo>
                  <a:lnTo>
                    <a:pt x="580" y="207"/>
                  </a:lnTo>
                  <a:lnTo>
                    <a:pt x="612" y="213"/>
                  </a:lnTo>
                  <a:lnTo>
                    <a:pt x="637" y="198"/>
                  </a:lnTo>
                  <a:lnTo>
                    <a:pt x="622" y="159"/>
                  </a:lnTo>
                  <a:lnTo>
                    <a:pt x="620" y="75"/>
                  </a:lnTo>
                  <a:lnTo>
                    <a:pt x="605" y="52"/>
                  </a:lnTo>
                  <a:lnTo>
                    <a:pt x="578" y="38"/>
                  </a:lnTo>
                  <a:lnTo>
                    <a:pt x="524" y="38"/>
                  </a:lnTo>
                  <a:lnTo>
                    <a:pt x="470" y="13"/>
                  </a:lnTo>
                  <a:lnTo>
                    <a:pt x="472" y="0"/>
                  </a:lnTo>
                  <a:lnTo>
                    <a:pt x="444" y="0"/>
                  </a:lnTo>
                  <a:lnTo>
                    <a:pt x="432" y="13"/>
                  </a:lnTo>
                  <a:lnTo>
                    <a:pt x="419" y="23"/>
                  </a:lnTo>
                  <a:lnTo>
                    <a:pt x="294" y="123"/>
                  </a:lnTo>
                  <a:lnTo>
                    <a:pt x="277" y="142"/>
                  </a:lnTo>
                  <a:lnTo>
                    <a:pt x="192" y="240"/>
                  </a:lnTo>
                  <a:lnTo>
                    <a:pt x="194" y="301"/>
                  </a:lnTo>
                  <a:lnTo>
                    <a:pt x="142" y="357"/>
                  </a:lnTo>
                  <a:lnTo>
                    <a:pt x="83" y="386"/>
                  </a:lnTo>
                  <a:lnTo>
                    <a:pt x="0" y="418"/>
                  </a:lnTo>
                  <a:lnTo>
                    <a:pt x="219" y="437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5" name="Freeform 55"/>
            <p:cNvSpPr>
              <a:spLocks noChangeArrowheads="1"/>
            </p:cNvSpPr>
            <p:nvPr/>
          </p:nvSpPr>
          <p:spPr bwMode="auto">
            <a:xfrm rot="120000">
              <a:off x="2564" y="2355"/>
              <a:ext cx="321" cy="322"/>
            </a:xfrm>
            <a:custGeom>
              <a:avLst/>
              <a:gdLst>
                <a:gd name="T0" fmla="*/ 0 w 1061"/>
                <a:gd name="T1" fmla="*/ 0 h 1011"/>
                <a:gd name="T2" fmla="*/ 0 w 1061"/>
                <a:gd name="T3" fmla="*/ 0 h 1011"/>
                <a:gd name="T4" fmla="*/ 0 w 1061"/>
                <a:gd name="T5" fmla="*/ 0 h 1011"/>
                <a:gd name="T6" fmla="*/ 0 w 1061"/>
                <a:gd name="T7" fmla="*/ 0 h 1011"/>
                <a:gd name="T8" fmla="*/ 0 w 1061"/>
                <a:gd name="T9" fmla="*/ 0 h 1011"/>
                <a:gd name="T10" fmla="*/ 0 w 1061"/>
                <a:gd name="T11" fmla="*/ 0 h 1011"/>
                <a:gd name="T12" fmla="*/ 0 w 1061"/>
                <a:gd name="T13" fmla="*/ 0 h 1011"/>
                <a:gd name="T14" fmla="*/ 0 w 1061"/>
                <a:gd name="T15" fmla="*/ 0 h 1011"/>
                <a:gd name="T16" fmla="*/ 0 w 1061"/>
                <a:gd name="T17" fmla="*/ 0 h 1011"/>
                <a:gd name="T18" fmla="*/ 0 w 1061"/>
                <a:gd name="T19" fmla="*/ 0 h 1011"/>
                <a:gd name="T20" fmla="*/ 0 w 1061"/>
                <a:gd name="T21" fmla="*/ 0 h 1011"/>
                <a:gd name="T22" fmla="*/ 0 w 1061"/>
                <a:gd name="T23" fmla="*/ 0 h 1011"/>
                <a:gd name="T24" fmla="*/ 0 w 1061"/>
                <a:gd name="T25" fmla="*/ 0 h 1011"/>
                <a:gd name="T26" fmla="*/ 0 w 1061"/>
                <a:gd name="T27" fmla="*/ 0 h 1011"/>
                <a:gd name="T28" fmla="*/ 0 w 1061"/>
                <a:gd name="T29" fmla="*/ 0 h 1011"/>
                <a:gd name="T30" fmla="*/ 0 w 1061"/>
                <a:gd name="T31" fmla="*/ 0 h 1011"/>
                <a:gd name="T32" fmla="*/ 0 w 1061"/>
                <a:gd name="T33" fmla="*/ 0 h 1011"/>
                <a:gd name="T34" fmla="*/ 0 w 1061"/>
                <a:gd name="T35" fmla="*/ 0 h 1011"/>
                <a:gd name="T36" fmla="*/ 0 w 1061"/>
                <a:gd name="T37" fmla="*/ 0 h 1011"/>
                <a:gd name="T38" fmla="*/ 0 w 1061"/>
                <a:gd name="T39" fmla="*/ 0 h 1011"/>
                <a:gd name="T40" fmla="*/ 0 w 1061"/>
                <a:gd name="T41" fmla="*/ 0 h 1011"/>
                <a:gd name="T42" fmla="*/ 0 w 1061"/>
                <a:gd name="T43" fmla="*/ 0 h 1011"/>
                <a:gd name="T44" fmla="*/ 0 w 1061"/>
                <a:gd name="T45" fmla="*/ 0 h 1011"/>
                <a:gd name="T46" fmla="*/ 0 w 1061"/>
                <a:gd name="T47" fmla="*/ 0 h 1011"/>
                <a:gd name="T48" fmla="*/ 0 w 1061"/>
                <a:gd name="T49" fmla="*/ 0 h 1011"/>
                <a:gd name="T50" fmla="*/ 0 w 1061"/>
                <a:gd name="T51" fmla="*/ 0 h 1011"/>
                <a:gd name="T52" fmla="*/ 0 w 1061"/>
                <a:gd name="T53" fmla="*/ 0 h 1011"/>
                <a:gd name="T54" fmla="*/ 0 w 1061"/>
                <a:gd name="T55" fmla="*/ 0 h 1011"/>
                <a:gd name="T56" fmla="*/ 0 w 1061"/>
                <a:gd name="T57" fmla="*/ 0 h 1011"/>
                <a:gd name="T58" fmla="*/ 0 w 1061"/>
                <a:gd name="T59" fmla="*/ 0 h 1011"/>
                <a:gd name="T60" fmla="*/ 0 w 1061"/>
                <a:gd name="T61" fmla="*/ 0 h 1011"/>
                <a:gd name="T62" fmla="*/ 0 w 1061"/>
                <a:gd name="T63" fmla="*/ 0 h 1011"/>
                <a:gd name="T64" fmla="*/ 0 w 1061"/>
                <a:gd name="T65" fmla="*/ 0 h 1011"/>
                <a:gd name="T66" fmla="*/ 0 w 1061"/>
                <a:gd name="T67" fmla="*/ 0 h 1011"/>
                <a:gd name="T68" fmla="*/ 0 w 1061"/>
                <a:gd name="T69" fmla="*/ 0 h 1011"/>
                <a:gd name="T70" fmla="*/ 0 w 1061"/>
                <a:gd name="T71" fmla="*/ 0 h 1011"/>
                <a:gd name="T72" fmla="*/ 0 w 1061"/>
                <a:gd name="T73" fmla="*/ 0 h 1011"/>
                <a:gd name="T74" fmla="*/ 0 w 1061"/>
                <a:gd name="T75" fmla="*/ 0 h 1011"/>
                <a:gd name="T76" fmla="*/ 0 w 1061"/>
                <a:gd name="T77" fmla="*/ 0 h 1011"/>
                <a:gd name="T78" fmla="*/ 0 w 1061"/>
                <a:gd name="T79" fmla="*/ 0 h 1011"/>
                <a:gd name="T80" fmla="*/ 0 w 1061"/>
                <a:gd name="T81" fmla="*/ 0 h 1011"/>
                <a:gd name="T82" fmla="*/ 0 w 1061"/>
                <a:gd name="T83" fmla="*/ 0 h 1011"/>
                <a:gd name="T84" fmla="*/ 0 w 1061"/>
                <a:gd name="T85" fmla="*/ 0 h 1011"/>
                <a:gd name="T86" fmla="*/ 0 w 1061"/>
                <a:gd name="T87" fmla="*/ 0 h 1011"/>
                <a:gd name="T88" fmla="*/ 0 w 1061"/>
                <a:gd name="T89" fmla="*/ 0 h 1011"/>
                <a:gd name="T90" fmla="*/ 0 w 1061"/>
                <a:gd name="T91" fmla="*/ 0 h 1011"/>
                <a:gd name="T92" fmla="*/ 0 w 1061"/>
                <a:gd name="T93" fmla="*/ 0 h 1011"/>
                <a:gd name="T94" fmla="*/ 0 w 1061"/>
                <a:gd name="T95" fmla="*/ 0 h 1011"/>
                <a:gd name="T96" fmla="*/ 0 w 1061"/>
                <a:gd name="T97" fmla="*/ 0 h 1011"/>
                <a:gd name="T98" fmla="*/ 0 w 1061"/>
                <a:gd name="T99" fmla="*/ 0 h 1011"/>
                <a:gd name="T100" fmla="*/ 0 w 1061"/>
                <a:gd name="T101" fmla="*/ 0 h 1011"/>
                <a:gd name="T102" fmla="*/ 0 w 1061"/>
                <a:gd name="T103" fmla="*/ 0 h 1011"/>
                <a:gd name="T104" fmla="*/ 0 w 1061"/>
                <a:gd name="T105" fmla="*/ 0 h 1011"/>
                <a:gd name="T106" fmla="*/ 0 w 1061"/>
                <a:gd name="T107" fmla="*/ 0 h 1011"/>
                <a:gd name="T108" fmla="*/ 0 w 1061"/>
                <a:gd name="T109" fmla="*/ 0 h 1011"/>
                <a:gd name="T110" fmla="*/ 0 w 1061"/>
                <a:gd name="T111" fmla="*/ 0 h 1011"/>
                <a:gd name="T112" fmla="*/ 0 w 1061"/>
                <a:gd name="T113" fmla="*/ 0 h 1011"/>
                <a:gd name="T114" fmla="*/ 0 w 1061"/>
                <a:gd name="T115" fmla="*/ 0 h 1011"/>
                <a:gd name="T116" fmla="*/ 0 w 1061"/>
                <a:gd name="T117" fmla="*/ 0 h 1011"/>
                <a:gd name="T118" fmla="*/ 0 w 1061"/>
                <a:gd name="T119" fmla="*/ 0 h 1011"/>
                <a:gd name="T120" fmla="*/ 0 w 1061"/>
                <a:gd name="T121" fmla="*/ 0 h 1011"/>
                <a:gd name="T122" fmla="*/ 0 w 1061"/>
                <a:gd name="T123" fmla="*/ 0 h 1011"/>
                <a:gd name="T124" fmla="*/ 0 w 1061"/>
                <a:gd name="T125" fmla="*/ 0 h 101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61"/>
                <a:gd name="T190" fmla="*/ 0 h 1011"/>
                <a:gd name="T191" fmla="*/ 1061 w 1061"/>
                <a:gd name="T192" fmla="*/ 1011 h 101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61" h="1011">
                  <a:moveTo>
                    <a:pt x="459" y="884"/>
                  </a:moveTo>
                  <a:lnTo>
                    <a:pt x="457" y="907"/>
                  </a:lnTo>
                  <a:lnTo>
                    <a:pt x="489" y="938"/>
                  </a:lnTo>
                  <a:lnTo>
                    <a:pt x="520" y="938"/>
                  </a:lnTo>
                  <a:lnTo>
                    <a:pt x="524" y="955"/>
                  </a:lnTo>
                  <a:lnTo>
                    <a:pt x="557" y="961"/>
                  </a:lnTo>
                  <a:lnTo>
                    <a:pt x="566" y="972"/>
                  </a:lnTo>
                  <a:lnTo>
                    <a:pt x="553" y="997"/>
                  </a:lnTo>
                  <a:lnTo>
                    <a:pt x="568" y="1011"/>
                  </a:lnTo>
                  <a:lnTo>
                    <a:pt x="620" y="1009"/>
                  </a:lnTo>
                  <a:lnTo>
                    <a:pt x="620" y="1007"/>
                  </a:lnTo>
                  <a:lnTo>
                    <a:pt x="702" y="1001"/>
                  </a:lnTo>
                  <a:lnTo>
                    <a:pt x="777" y="940"/>
                  </a:lnTo>
                  <a:lnTo>
                    <a:pt x="935" y="836"/>
                  </a:lnTo>
                  <a:lnTo>
                    <a:pt x="1061" y="769"/>
                  </a:lnTo>
                  <a:lnTo>
                    <a:pt x="1044" y="732"/>
                  </a:lnTo>
                  <a:lnTo>
                    <a:pt x="1009" y="707"/>
                  </a:lnTo>
                  <a:lnTo>
                    <a:pt x="961" y="692"/>
                  </a:lnTo>
                  <a:lnTo>
                    <a:pt x="946" y="652"/>
                  </a:lnTo>
                  <a:lnTo>
                    <a:pt x="937" y="619"/>
                  </a:lnTo>
                  <a:lnTo>
                    <a:pt x="958" y="577"/>
                  </a:lnTo>
                  <a:lnTo>
                    <a:pt x="948" y="414"/>
                  </a:lnTo>
                  <a:lnTo>
                    <a:pt x="931" y="393"/>
                  </a:lnTo>
                  <a:lnTo>
                    <a:pt x="931" y="331"/>
                  </a:lnTo>
                  <a:lnTo>
                    <a:pt x="912" y="276"/>
                  </a:lnTo>
                  <a:lnTo>
                    <a:pt x="885" y="260"/>
                  </a:lnTo>
                  <a:lnTo>
                    <a:pt x="873" y="232"/>
                  </a:lnTo>
                  <a:lnTo>
                    <a:pt x="842" y="195"/>
                  </a:lnTo>
                  <a:lnTo>
                    <a:pt x="844" y="168"/>
                  </a:lnTo>
                  <a:lnTo>
                    <a:pt x="887" y="132"/>
                  </a:lnTo>
                  <a:lnTo>
                    <a:pt x="887" y="63"/>
                  </a:lnTo>
                  <a:lnTo>
                    <a:pt x="906" y="17"/>
                  </a:lnTo>
                  <a:lnTo>
                    <a:pt x="879" y="15"/>
                  </a:lnTo>
                  <a:lnTo>
                    <a:pt x="860" y="3"/>
                  </a:lnTo>
                  <a:lnTo>
                    <a:pt x="848" y="13"/>
                  </a:lnTo>
                  <a:lnTo>
                    <a:pt x="819" y="0"/>
                  </a:lnTo>
                  <a:lnTo>
                    <a:pt x="768" y="24"/>
                  </a:lnTo>
                  <a:lnTo>
                    <a:pt x="702" y="7"/>
                  </a:lnTo>
                  <a:lnTo>
                    <a:pt x="643" y="17"/>
                  </a:lnTo>
                  <a:lnTo>
                    <a:pt x="551" y="26"/>
                  </a:lnTo>
                  <a:lnTo>
                    <a:pt x="491" y="55"/>
                  </a:lnTo>
                  <a:lnTo>
                    <a:pt x="443" y="55"/>
                  </a:lnTo>
                  <a:lnTo>
                    <a:pt x="422" y="80"/>
                  </a:lnTo>
                  <a:lnTo>
                    <a:pt x="390" y="90"/>
                  </a:lnTo>
                  <a:lnTo>
                    <a:pt x="403" y="111"/>
                  </a:lnTo>
                  <a:lnTo>
                    <a:pt x="405" y="195"/>
                  </a:lnTo>
                  <a:lnTo>
                    <a:pt x="420" y="234"/>
                  </a:lnTo>
                  <a:lnTo>
                    <a:pt x="395" y="249"/>
                  </a:lnTo>
                  <a:lnTo>
                    <a:pt x="363" y="243"/>
                  </a:lnTo>
                  <a:lnTo>
                    <a:pt x="328" y="249"/>
                  </a:lnTo>
                  <a:lnTo>
                    <a:pt x="324" y="260"/>
                  </a:lnTo>
                  <a:lnTo>
                    <a:pt x="265" y="272"/>
                  </a:lnTo>
                  <a:lnTo>
                    <a:pt x="276" y="305"/>
                  </a:lnTo>
                  <a:lnTo>
                    <a:pt x="169" y="362"/>
                  </a:lnTo>
                  <a:lnTo>
                    <a:pt x="131" y="358"/>
                  </a:lnTo>
                  <a:lnTo>
                    <a:pt x="113" y="372"/>
                  </a:lnTo>
                  <a:lnTo>
                    <a:pt x="83" y="370"/>
                  </a:lnTo>
                  <a:lnTo>
                    <a:pt x="73" y="383"/>
                  </a:lnTo>
                  <a:lnTo>
                    <a:pt x="4" y="423"/>
                  </a:lnTo>
                  <a:lnTo>
                    <a:pt x="2" y="473"/>
                  </a:lnTo>
                  <a:lnTo>
                    <a:pt x="0" y="516"/>
                  </a:lnTo>
                  <a:lnTo>
                    <a:pt x="158" y="644"/>
                  </a:lnTo>
                  <a:lnTo>
                    <a:pt x="459" y="884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6" name="Freeform 56"/>
            <p:cNvSpPr>
              <a:spLocks noChangeArrowheads="1"/>
            </p:cNvSpPr>
            <p:nvPr/>
          </p:nvSpPr>
          <p:spPr bwMode="auto">
            <a:xfrm rot="120000">
              <a:off x="2824" y="2360"/>
              <a:ext cx="61" cy="127"/>
            </a:xfrm>
            <a:custGeom>
              <a:avLst/>
              <a:gdLst>
                <a:gd name="T0" fmla="*/ 0 w 206"/>
                <a:gd name="T1" fmla="*/ 0 h 404"/>
                <a:gd name="T2" fmla="*/ 0 w 206"/>
                <a:gd name="T3" fmla="*/ 0 h 404"/>
                <a:gd name="T4" fmla="*/ 0 w 206"/>
                <a:gd name="T5" fmla="*/ 0 h 404"/>
                <a:gd name="T6" fmla="*/ 0 w 206"/>
                <a:gd name="T7" fmla="*/ 0 h 404"/>
                <a:gd name="T8" fmla="*/ 0 w 206"/>
                <a:gd name="T9" fmla="*/ 0 h 404"/>
                <a:gd name="T10" fmla="*/ 0 w 206"/>
                <a:gd name="T11" fmla="*/ 0 h 404"/>
                <a:gd name="T12" fmla="*/ 0 w 206"/>
                <a:gd name="T13" fmla="*/ 0 h 404"/>
                <a:gd name="T14" fmla="*/ 0 w 206"/>
                <a:gd name="T15" fmla="*/ 0 h 404"/>
                <a:gd name="T16" fmla="*/ 0 w 206"/>
                <a:gd name="T17" fmla="*/ 0 h 404"/>
                <a:gd name="T18" fmla="*/ 0 w 206"/>
                <a:gd name="T19" fmla="*/ 0 h 404"/>
                <a:gd name="T20" fmla="*/ 0 w 206"/>
                <a:gd name="T21" fmla="*/ 0 h 404"/>
                <a:gd name="T22" fmla="*/ 0 w 206"/>
                <a:gd name="T23" fmla="*/ 0 h 404"/>
                <a:gd name="T24" fmla="*/ 0 w 206"/>
                <a:gd name="T25" fmla="*/ 0 h 404"/>
                <a:gd name="T26" fmla="*/ 0 w 206"/>
                <a:gd name="T27" fmla="*/ 0 h 404"/>
                <a:gd name="T28" fmla="*/ 0 w 206"/>
                <a:gd name="T29" fmla="*/ 0 h 404"/>
                <a:gd name="T30" fmla="*/ 0 w 206"/>
                <a:gd name="T31" fmla="*/ 0 h 404"/>
                <a:gd name="T32" fmla="*/ 0 w 206"/>
                <a:gd name="T33" fmla="*/ 0 h 404"/>
                <a:gd name="T34" fmla="*/ 0 w 206"/>
                <a:gd name="T35" fmla="*/ 0 h 404"/>
                <a:gd name="T36" fmla="*/ 0 w 206"/>
                <a:gd name="T37" fmla="*/ 0 h 404"/>
                <a:gd name="T38" fmla="*/ 0 w 206"/>
                <a:gd name="T39" fmla="*/ 0 h 404"/>
                <a:gd name="T40" fmla="*/ 0 w 206"/>
                <a:gd name="T41" fmla="*/ 0 h 404"/>
                <a:gd name="T42" fmla="*/ 0 w 206"/>
                <a:gd name="T43" fmla="*/ 0 h 404"/>
                <a:gd name="T44" fmla="*/ 0 w 206"/>
                <a:gd name="T45" fmla="*/ 0 h 404"/>
                <a:gd name="T46" fmla="*/ 0 w 206"/>
                <a:gd name="T47" fmla="*/ 0 h 404"/>
                <a:gd name="T48" fmla="*/ 0 w 206"/>
                <a:gd name="T49" fmla="*/ 0 h 404"/>
                <a:gd name="T50" fmla="*/ 0 w 206"/>
                <a:gd name="T51" fmla="*/ 0 h 404"/>
                <a:gd name="T52" fmla="*/ 0 w 206"/>
                <a:gd name="T53" fmla="*/ 0 h 404"/>
                <a:gd name="T54" fmla="*/ 0 w 206"/>
                <a:gd name="T55" fmla="*/ 0 h 404"/>
                <a:gd name="T56" fmla="*/ 0 w 206"/>
                <a:gd name="T57" fmla="*/ 0 h 404"/>
                <a:gd name="T58" fmla="*/ 0 w 206"/>
                <a:gd name="T59" fmla="*/ 0 h 404"/>
                <a:gd name="T60" fmla="*/ 0 w 206"/>
                <a:gd name="T61" fmla="*/ 0 h 40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06"/>
                <a:gd name="T94" fmla="*/ 0 h 404"/>
                <a:gd name="T95" fmla="*/ 206 w 206"/>
                <a:gd name="T96" fmla="*/ 404 h 40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06" h="404">
                  <a:moveTo>
                    <a:pt x="98" y="404"/>
                  </a:moveTo>
                  <a:lnTo>
                    <a:pt x="89" y="395"/>
                  </a:lnTo>
                  <a:lnTo>
                    <a:pt x="89" y="333"/>
                  </a:lnTo>
                  <a:lnTo>
                    <a:pt x="70" y="278"/>
                  </a:lnTo>
                  <a:lnTo>
                    <a:pt x="43" y="262"/>
                  </a:lnTo>
                  <a:lnTo>
                    <a:pt x="31" y="234"/>
                  </a:lnTo>
                  <a:lnTo>
                    <a:pt x="0" y="197"/>
                  </a:lnTo>
                  <a:lnTo>
                    <a:pt x="2" y="170"/>
                  </a:lnTo>
                  <a:lnTo>
                    <a:pt x="45" y="134"/>
                  </a:lnTo>
                  <a:lnTo>
                    <a:pt x="45" y="65"/>
                  </a:lnTo>
                  <a:lnTo>
                    <a:pt x="64" y="21"/>
                  </a:lnTo>
                  <a:lnTo>
                    <a:pt x="68" y="19"/>
                  </a:lnTo>
                  <a:lnTo>
                    <a:pt x="98" y="15"/>
                  </a:lnTo>
                  <a:lnTo>
                    <a:pt x="121" y="0"/>
                  </a:lnTo>
                  <a:lnTo>
                    <a:pt x="162" y="9"/>
                  </a:lnTo>
                  <a:lnTo>
                    <a:pt x="165" y="30"/>
                  </a:lnTo>
                  <a:lnTo>
                    <a:pt x="192" y="15"/>
                  </a:lnTo>
                  <a:lnTo>
                    <a:pt x="196" y="30"/>
                  </a:lnTo>
                  <a:lnTo>
                    <a:pt x="175" y="51"/>
                  </a:lnTo>
                  <a:lnTo>
                    <a:pt x="190" y="97"/>
                  </a:lnTo>
                  <a:lnTo>
                    <a:pt x="169" y="159"/>
                  </a:lnTo>
                  <a:lnTo>
                    <a:pt x="137" y="163"/>
                  </a:lnTo>
                  <a:lnTo>
                    <a:pt x="158" y="203"/>
                  </a:lnTo>
                  <a:lnTo>
                    <a:pt x="179" y="203"/>
                  </a:lnTo>
                  <a:lnTo>
                    <a:pt x="206" y="228"/>
                  </a:lnTo>
                  <a:lnTo>
                    <a:pt x="202" y="261"/>
                  </a:lnTo>
                  <a:lnTo>
                    <a:pt x="162" y="299"/>
                  </a:lnTo>
                  <a:lnTo>
                    <a:pt x="144" y="307"/>
                  </a:lnTo>
                  <a:lnTo>
                    <a:pt x="131" y="360"/>
                  </a:lnTo>
                  <a:lnTo>
                    <a:pt x="123" y="387"/>
                  </a:lnTo>
                  <a:lnTo>
                    <a:pt x="98" y="404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7" name="Freeform 57"/>
            <p:cNvSpPr>
              <a:spLocks noChangeArrowheads="1"/>
            </p:cNvSpPr>
            <p:nvPr/>
          </p:nvSpPr>
          <p:spPr bwMode="auto">
            <a:xfrm rot="120000">
              <a:off x="2847" y="2438"/>
              <a:ext cx="245" cy="240"/>
            </a:xfrm>
            <a:custGeom>
              <a:avLst/>
              <a:gdLst>
                <a:gd name="T0" fmla="*/ 0 w 813"/>
                <a:gd name="T1" fmla="*/ 0 h 756"/>
                <a:gd name="T2" fmla="*/ 0 w 813"/>
                <a:gd name="T3" fmla="*/ 0 h 756"/>
                <a:gd name="T4" fmla="*/ 0 w 813"/>
                <a:gd name="T5" fmla="*/ 0 h 756"/>
                <a:gd name="T6" fmla="*/ 0 w 813"/>
                <a:gd name="T7" fmla="*/ 0 h 756"/>
                <a:gd name="T8" fmla="*/ 0 w 813"/>
                <a:gd name="T9" fmla="*/ 0 h 756"/>
                <a:gd name="T10" fmla="*/ 0 w 813"/>
                <a:gd name="T11" fmla="*/ 0 h 756"/>
                <a:gd name="T12" fmla="*/ 0 w 813"/>
                <a:gd name="T13" fmla="*/ 0 h 756"/>
                <a:gd name="T14" fmla="*/ 0 w 813"/>
                <a:gd name="T15" fmla="*/ 0 h 756"/>
                <a:gd name="T16" fmla="*/ 0 w 813"/>
                <a:gd name="T17" fmla="*/ 0 h 756"/>
                <a:gd name="T18" fmla="*/ 0 w 813"/>
                <a:gd name="T19" fmla="*/ 0 h 756"/>
                <a:gd name="T20" fmla="*/ 0 w 813"/>
                <a:gd name="T21" fmla="*/ 0 h 756"/>
                <a:gd name="T22" fmla="*/ 0 w 813"/>
                <a:gd name="T23" fmla="*/ 0 h 756"/>
                <a:gd name="T24" fmla="*/ 0 w 813"/>
                <a:gd name="T25" fmla="*/ 0 h 756"/>
                <a:gd name="T26" fmla="*/ 0 w 813"/>
                <a:gd name="T27" fmla="*/ 0 h 756"/>
                <a:gd name="T28" fmla="*/ 0 w 813"/>
                <a:gd name="T29" fmla="*/ 0 h 756"/>
                <a:gd name="T30" fmla="*/ 0 w 813"/>
                <a:gd name="T31" fmla="*/ 0 h 756"/>
                <a:gd name="T32" fmla="*/ 0 w 813"/>
                <a:gd name="T33" fmla="*/ 0 h 756"/>
                <a:gd name="T34" fmla="*/ 0 w 813"/>
                <a:gd name="T35" fmla="*/ 0 h 756"/>
                <a:gd name="T36" fmla="*/ 0 w 813"/>
                <a:gd name="T37" fmla="*/ 0 h 756"/>
                <a:gd name="T38" fmla="*/ 0 w 813"/>
                <a:gd name="T39" fmla="*/ 0 h 756"/>
                <a:gd name="T40" fmla="*/ 0 w 813"/>
                <a:gd name="T41" fmla="*/ 0 h 756"/>
                <a:gd name="T42" fmla="*/ 0 w 813"/>
                <a:gd name="T43" fmla="*/ 0 h 756"/>
                <a:gd name="T44" fmla="*/ 0 w 813"/>
                <a:gd name="T45" fmla="*/ 0 h 756"/>
                <a:gd name="T46" fmla="*/ 0 w 813"/>
                <a:gd name="T47" fmla="*/ 0 h 756"/>
                <a:gd name="T48" fmla="*/ 0 w 813"/>
                <a:gd name="T49" fmla="*/ 0 h 756"/>
                <a:gd name="T50" fmla="*/ 0 w 813"/>
                <a:gd name="T51" fmla="*/ 0 h 756"/>
                <a:gd name="T52" fmla="*/ 0 w 813"/>
                <a:gd name="T53" fmla="*/ 0 h 756"/>
                <a:gd name="T54" fmla="*/ 0 w 813"/>
                <a:gd name="T55" fmla="*/ 0 h 756"/>
                <a:gd name="T56" fmla="*/ 0 w 813"/>
                <a:gd name="T57" fmla="*/ 0 h 756"/>
                <a:gd name="T58" fmla="*/ 0 w 813"/>
                <a:gd name="T59" fmla="*/ 0 h 756"/>
                <a:gd name="T60" fmla="*/ 0 w 813"/>
                <a:gd name="T61" fmla="*/ 0 h 756"/>
                <a:gd name="T62" fmla="*/ 0 w 813"/>
                <a:gd name="T63" fmla="*/ 0 h 756"/>
                <a:gd name="T64" fmla="*/ 0 w 813"/>
                <a:gd name="T65" fmla="*/ 0 h 756"/>
                <a:gd name="T66" fmla="*/ 0 w 813"/>
                <a:gd name="T67" fmla="*/ 0 h 756"/>
                <a:gd name="T68" fmla="*/ 0 w 813"/>
                <a:gd name="T69" fmla="*/ 0 h 756"/>
                <a:gd name="T70" fmla="*/ 0 w 813"/>
                <a:gd name="T71" fmla="*/ 0 h 7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13"/>
                <a:gd name="T109" fmla="*/ 0 h 756"/>
                <a:gd name="T110" fmla="*/ 813 w 813"/>
                <a:gd name="T111" fmla="*/ 756 h 75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13" h="756">
                  <a:moveTo>
                    <a:pt x="124" y="539"/>
                  </a:moveTo>
                  <a:lnTo>
                    <a:pt x="107" y="504"/>
                  </a:lnTo>
                  <a:lnTo>
                    <a:pt x="72" y="479"/>
                  </a:lnTo>
                  <a:lnTo>
                    <a:pt x="24" y="464"/>
                  </a:lnTo>
                  <a:lnTo>
                    <a:pt x="9" y="424"/>
                  </a:lnTo>
                  <a:lnTo>
                    <a:pt x="0" y="391"/>
                  </a:lnTo>
                  <a:lnTo>
                    <a:pt x="21" y="349"/>
                  </a:lnTo>
                  <a:lnTo>
                    <a:pt x="11" y="186"/>
                  </a:lnTo>
                  <a:lnTo>
                    <a:pt x="3" y="174"/>
                  </a:lnTo>
                  <a:lnTo>
                    <a:pt x="28" y="157"/>
                  </a:lnTo>
                  <a:lnTo>
                    <a:pt x="36" y="130"/>
                  </a:lnTo>
                  <a:lnTo>
                    <a:pt x="49" y="77"/>
                  </a:lnTo>
                  <a:lnTo>
                    <a:pt x="67" y="69"/>
                  </a:lnTo>
                  <a:lnTo>
                    <a:pt x="107" y="31"/>
                  </a:lnTo>
                  <a:lnTo>
                    <a:pt x="111" y="0"/>
                  </a:lnTo>
                  <a:lnTo>
                    <a:pt x="145" y="0"/>
                  </a:lnTo>
                  <a:lnTo>
                    <a:pt x="166" y="17"/>
                  </a:lnTo>
                  <a:lnTo>
                    <a:pt x="303" y="46"/>
                  </a:lnTo>
                  <a:lnTo>
                    <a:pt x="326" y="105"/>
                  </a:lnTo>
                  <a:lnTo>
                    <a:pt x="391" y="111"/>
                  </a:lnTo>
                  <a:lnTo>
                    <a:pt x="439" y="134"/>
                  </a:lnTo>
                  <a:lnTo>
                    <a:pt x="539" y="126"/>
                  </a:lnTo>
                  <a:lnTo>
                    <a:pt x="535" y="69"/>
                  </a:lnTo>
                  <a:lnTo>
                    <a:pt x="560" y="38"/>
                  </a:lnTo>
                  <a:lnTo>
                    <a:pt x="590" y="17"/>
                  </a:lnTo>
                  <a:lnTo>
                    <a:pt x="671" y="21"/>
                  </a:lnTo>
                  <a:lnTo>
                    <a:pt x="683" y="36"/>
                  </a:lnTo>
                  <a:lnTo>
                    <a:pt x="788" y="77"/>
                  </a:lnTo>
                  <a:lnTo>
                    <a:pt x="813" y="727"/>
                  </a:lnTo>
                  <a:lnTo>
                    <a:pt x="763" y="729"/>
                  </a:lnTo>
                  <a:lnTo>
                    <a:pt x="763" y="756"/>
                  </a:lnTo>
                  <a:lnTo>
                    <a:pt x="326" y="535"/>
                  </a:lnTo>
                  <a:lnTo>
                    <a:pt x="230" y="591"/>
                  </a:lnTo>
                  <a:lnTo>
                    <a:pt x="189" y="562"/>
                  </a:lnTo>
                  <a:lnTo>
                    <a:pt x="159" y="552"/>
                  </a:lnTo>
                  <a:lnTo>
                    <a:pt x="124" y="539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8" name="Freeform 58"/>
            <p:cNvSpPr>
              <a:spLocks noChangeArrowheads="1"/>
            </p:cNvSpPr>
            <p:nvPr/>
          </p:nvSpPr>
          <p:spPr bwMode="auto">
            <a:xfrm rot="120000">
              <a:off x="3085" y="2469"/>
              <a:ext cx="180" cy="171"/>
            </a:xfrm>
            <a:custGeom>
              <a:avLst/>
              <a:gdLst>
                <a:gd name="T0" fmla="*/ 0 w 593"/>
                <a:gd name="T1" fmla="*/ 0 h 539"/>
                <a:gd name="T2" fmla="*/ 0 w 593"/>
                <a:gd name="T3" fmla="*/ 0 h 539"/>
                <a:gd name="T4" fmla="*/ 0 w 593"/>
                <a:gd name="T5" fmla="*/ 0 h 539"/>
                <a:gd name="T6" fmla="*/ 0 w 593"/>
                <a:gd name="T7" fmla="*/ 0 h 539"/>
                <a:gd name="T8" fmla="*/ 0 w 593"/>
                <a:gd name="T9" fmla="*/ 0 h 539"/>
                <a:gd name="T10" fmla="*/ 0 w 593"/>
                <a:gd name="T11" fmla="*/ 0 h 539"/>
                <a:gd name="T12" fmla="*/ 0 w 593"/>
                <a:gd name="T13" fmla="*/ 0 h 539"/>
                <a:gd name="T14" fmla="*/ 0 w 593"/>
                <a:gd name="T15" fmla="*/ 0 h 539"/>
                <a:gd name="T16" fmla="*/ 0 w 593"/>
                <a:gd name="T17" fmla="*/ 0 h 539"/>
                <a:gd name="T18" fmla="*/ 0 w 593"/>
                <a:gd name="T19" fmla="*/ 0 h 539"/>
                <a:gd name="T20" fmla="*/ 0 w 593"/>
                <a:gd name="T21" fmla="*/ 0 h 539"/>
                <a:gd name="T22" fmla="*/ 0 w 593"/>
                <a:gd name="T23" fmla="*/ 0 h 539"/>
                <a:gd name="T24" fmla="*/ 0 w 593"/>
                <a:gd name="T25" fmla="*/ 0 h 539"/>
                <a:gd name="T26" fmla="*/ 0 w 593"/>
                <a:gd name="T27" fmla="*/ 0 h 539"/>
                <a:gd name="T28" fmla="*/ 0 w 593"/>
                <a:gd name="T29" fmla="*/ 0 h 539"/>
                <a:gd name="T30" fmla="*/ 0 w 593"/>
                <a:gd name="T31" fmla="*/ 0 h 539"/>
                <a:gd name="T32" fmla="*/ 0 w 593"/>
                <a:gd name="T33" fmla="*/ 0 h 539"/>
                <a:gd name="T34" fmla="*/ 0 w 593"/>
                <a:gd name="T35" fmla="*/ 0 h 539"/>
                <a:gd name="T36" fmla="*/ 0 w 593"/>
                <a:gd name="T37" fmla="*/ 0 h 539"/>
                <a:gd name="T38" fmla="*/ 0 w 593"/>
                <a:gd name="T39" fmla="*/ 0 h 539"/>
                <a:gd name="T40" fmla="*/ 0 w 593"/>
                <a:gd name="T41" fmla="*/ 0 h 539"/>
                <a:gd name="T42" fmla="*/ 0 w 593"/>
                <a:gd name="T43" fmla="*/ 0 h 539"/>
                <a:gd name="T44" fmla="*/ 0 w 593"/>
                <a:gd name="T45" fmla="*/ 0 h 539"/>
                <a:gd name="T46" fmla="*/ 0 w 593"/>
                <a:gd name="T47" fmla="*/ 0 h 539"/>
                <a:gd name="T48" fmla="*/ 0 w 593"/>
                <a:gd name="T49" fmla="*/ 0 h 539"/>
                <a:gd name="T50" fmla="*/ 0 w 593"/>
                <a:gd name="T51" fmla="*/ 0 h 539"/>
                <a:gd name="T52" fmla="*/ 0 w 593"/>
                <a:gd name="T53" fmla="*/ 0 h 539"/>
                <a:gd name="T54" fmla="*/ 0 w 593"/>
                <a:gd name="T55" fmla="*/ 0 h 539"/>
                <a:gd name="T56" fmla="*/ 0 w 593"/>
                <a:gd name="T57" fmla="*/ 0 h 53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93"/>
                <a:gd name="T88" fmla="*/ 0 h 539"/>
                <a:gd name="T89" fmla="*/ 593 w 593"/>
                <a:gd name="T90" fmla="*/ 539 h 53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93" h="539">
                  <a:moveTo>
                    <a:pt x="0" y="0"/>
                  </a:moveTo>
                  <a:lnTo>
                    <a:pt x="2" y="2"/>
                  </a:lnTo>
                  <a:lnTo>
                    <a:pt x="23" y="539"/>
                  </a:lnTo>
                  <a:lnTo>
                    <a:pt x="466" y="531"/>
                  </a:lnTo>
                  <a:lnTo>
                    <a:pt x="528" y="516"/>
                  </a:lnTo>
                  <a:lnTo>
                    <a:pt x="593" y="466"/>
                  </a:lnTo>
                  <a:lnTo>
                    <a:pt x="582" y="429"/>
                  </a:lnTo>
                  <a:lnTo>
                    <a:pt x="593" y="406"/>
                  </a:lnTo>
                  <a:lnTo>
                    <a:pt x="578" y="406"/>
                  </a:lnTo>
                  <a:lnTo>
                    <a:pt x="480" y="266"/>
                  </a:lnTo>
                  <a:lnTo>
                    <a:pt x="484" y="253"/>
                  </a:lnTo>
                  <a:lnTo>
                    <a:pt x="474" y="243"/>
                  </a:lnTo>
                  <a:lnTo>
                    <a:pt x="470" y="226"/>
                  </a:lnTo>
                  <a:lnTo>
                    <a:pt x="428" y="167"/>
                  </a:lnTo>
                  <a:lnTo>
                    <a:pt x="417" y="165"/>
                  </a:lnTo>
                  <a:lnTo>
                    <a:pt x="386" y="109"/>
                  </a:lnTo>
                  <a:lnTo>
                    <a:pt x="388" y="96"/>
                  </a:lnTo>
                  <a:lnTo>
                    <a:pt x="370" y="55"/>
                  </a:lnTo>
                  <a:lnTo>
                    <a:pt x="378" y="44"/>
                  </a:lnTo>
                  <a:lnTo>
                    <a:pt x="370" y="26"/>
                  </a:lnTo>
                  <a:lnTo>
                    <a:pt x="326" y="5"/>
                  </a:lnTo>
                  <a:lnTo>
                    <a:pt x="257" y="21"/>
                  </a:lnTo>
                  <a:lnTo>
                    <a:pt x="248" y="34"/>
                  </a:lnTo>
                  <a:lnTo>
                    <a:pt x="234" y="34"/>
                  </a:lnTo>
                  <a:lnTo>
                    <a:pt x="221" y="48"/>
                  </a:lnTo>
                  <a:lnTo>
                    <a:pt x="142" y="34"/>
                  </a:lnTo>
                  <a:lnTo>
                    <a:pt x="119" y="25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9" name="Freeform 59"/>
            <p:cNvSpPr>
              <a:spLocks noChangeArrowheads="1"/>
            </p:cNvSpPr>
            <p:nvPr/>
          </p:nvSpPr>
          <p:spPr bwMode="auto">
            <a:xfrm rot="120000">
              <a:off x="3039" y="2617"/>
              <a:ext cx="274" cy="361"/>
            </a:xfrm>
            <a:custGeom>
              <a:avLst/>
              <a:gdLst>
                <a:gd name="T0" fmla="*/ 0 w 908"/>
                <a:gd name="T1" fmla="*/ 0 h 1137"/>
                <a:gd name="T2" fmla="*/ 0 w 908"/>
                <a:gd name="T3" fmla="*/ 0 h 1137"/>
                <a:gd name="T4" fmla="*/ 0 w 908"/>
                <a:gd name="T5" fmla="*/ 0 h 1137"/>
                <a:gd name="T6" fmla="*/ 0 w 908"/>
                <a:gd name="T7" fmla="*/ 0 h 1137"/>
                <a:gd name="T8" fmla="*/ 0 w 908"/>
                <a:gd name="T9" fmla="*/ 0 h 1137"/>
                <a:gd name="T10" fmla="*/ 0 w 908"/>
                <a:gd name="T11" fmla="*/ 0 h 1137"/>
                <a:gd name="T12" fmla="*/ 0 w 908"/>
                <a:gd name="T13" fmla="*/ 0 h 1137"/>
                <a:gd name="T14" fmla="*/ 0 w 908"/>
                <a:gd name="T15" fmla="*/ 0 h 1137"/>
                <a:gd name="T16" fmla="*/ 0 w 908"/>
                <a:gd name="T17" fmla="*/ 0 h 1137"/>
                <a:gd name="T18" fmla="*/ 0 w 908"/>
                <a:gd name="T19" fmla="*/ 0 h 1137"/>
                <a:gd name="T20" fmla="*/ 0 w 908"/>
                <a:gd name="T21" fmla="*/ 0 h 1137"/>
                <a:gd name="T22" fmla="*/ 0 w 908"/>
                <a:gd name="T23" fmla="*/ 0 h 1137"/>
                <a:gd name="T24" fmla="*/ 0 w 908"/>
                <a:gd name="T25" fmla="*/ 0 h 1137"/>
                <a:gd name="T26" fmla="*/ 0 w 908"/>
                <a:gd name="T27" fmla="*/ 0 h 1137"/>
                <a:gd name="T28" fmla="*/ 0 w 908"/>
                <a:gd name="T29" fmla="*/ 0 h 1137"/>
                <a:gd name="T30" fmla="*/ 0 w 908"/>
                <a:gd name="T31" fmla="*/ 0 h 1137"/>
                <a:gd name="T32" fmla="*/ 0 w 908"/>
                <a:gd name="T33" fmla="*/ 0 h 1137"/>
                <a:gd name="T34" fmla="*/ 0 w 908"/>
                <a:gd name="T35" fmla="*/ 0 h 1137"/>
                <a:gd name="T36" fmla="*/ 0 w 908"/>
                <a:gd name="T37" fmla="*/ 0 h 1137"/>
                <a:gd name="T38" fmla="*/ 0 w 908"/>
                <a:gd name="T39" fmla="*/ 0 h 1137"/>
                <a:gd name="T40" fmla="*/ 0 w 908"/>
                <a:gd name="T41" fmla="*/ 0 h 1137"/>
                <a:gd name="T42" fmla="*/ 0 w 908"/>
                <a:gd name="T43" fmla="*/ 0 h 1137"/>
                <a:gd name="T44" fmla="*/ 0 w 908"/>
                <a:gd name="T45" fmla="*/ 0 h 1137"/>
                <a:gd name="T46" fmla="*/ 0 w 908"/>
                <a:gd name="T47" fmla="*/ 0 h 1137"/>
                <a:gd name="T48" fmla="*/ 0 w 908"/>
                <a:gd name="T49" fmla="*/ 0 h 1137"/>
                <a:gd name="T50" fmla="*/ 0 w 908"/>
                <a:gd name="T51" fmla="*/ 0 h 1137"/>
                <a:gd name="T52" fmla="*/ 0 w 908"/>
                <a:gd name="T53" fmla="*/ 0 h 1137"/>
                <a:gd name="T54" fmla="*/ 0 w 908"/>
                <a:gd name="T55" fmla="*/ 0 h 1137"/>
                <a:gd name="T56" fmla="*/ 0 w 908"/>
                <a:gd name="T57" fmla="*/ 0 h 1137"/>
                <a:gd name="T58" fmla="*/ 0 w 908"/>
                <a:gd name="T59" fmla="*/ 0 h 1137"/>
                <a:gd name="T60" fmla="*/ 0 w 908"/>
                <a:gd name="T61" fmla="*/ 0 h 1137"/>
                <a:gd name="T62" fmla="*/ 0 w 908"/>
                <a:gd name="T63" fmla="*/ 0 h 1137"/>
                <a:gd name="T64" fmla="*/ 0 w 908"/>
                <a:gd name="T65" fmla="*/ 0 h 1137"/>
                <a:gd name="T66" fmla="*/ 0 w 908"/>
                <a:gd name="T67" fmla="*/ 0 h 1137"/>
                <a:gd name="T68" fmla="*/ 0 w 908"/>
                <a:gd name="T69" fmla="*/ 0 h 1137"/>
                <a:gd name="T70" fmla="*/ 0 w 908"/>
                <a:gd name="T71" fmla="*/ 0 h 1137"/>
                <a:gd name="T72" fmla="*/ 0 w 908"/>
                <a:gd name="T73" fmla="*/ 0 h 113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08"/>
                <a:gd name="T112" fmla="*/ 0 h 1137"/>
                <a:gd name="T113" fmla="*/ 908 w 908"/>
                <a:gd name="T114" fmla="*/ 1137 h 113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08" h="1137">
                  <a:moveTo>
                    <a:pt x="144" y="59"/>
                  </a:moveTo>
                  <a:lnTo>
                    <a:pt x="150" y="184"/>
                  </a:lnTo>
                  <a:lnTo>
                    <a:pt x="100" y="186"/>
                  </a:lnTo>
                  <a:lnTo>
                    <a:pt x="100" y="205"/>
                  </a:lnTo>
                  <a:lnTo>
                    <a:pt x="102" y="209"/>
                  </a:lnTo>
                  <a:lnTo>
                    <a:pt x="115" y="441"/>
                  </a:lnTo>
                  <a:lnTo>
                    <a:pt x="92" y="435"/>
                  </a:lnTo>
                  <a:lnTo>
                    <a:pt x="81" y="452"/>
                  </a:lnTo>
                  <a:lnTo>
                    <a:pt x="62" y="443"/>
                  </a:lnTo>
                  <a:lnTo>
                    <a:pt x="41" y="508"/>
                  </a:lnTo>
                  <a:lnTo>
                    <a:pt x="50" y="525"/>
                  </a:lnTo>
                  <a:lnTo>
                    <a:pt x="16" y="545"/>
                  </a:lnTo>
                  <a:lnTo>
                    <a:pt x="20" y="573"/>
                  </a:lnTo>
                  <a:lnTo>
                    <a:pt x="0" y="600"/>
                  </a:lnTo>
                  <a:lnTo>
                    <a:pt x="25" y="598"/>
                  </a:lnTo>
                  <a:lnTo>
                    <a:pt x="43" y="642"/>
                  </a:lnTo>
                  <a:lnTo>
                    <a:pt x="39" y="673"/>
                  </a:lnTo>
                  <a:lnTo>
                    <a:pt x="64" y="690"/>
                  </a:lnTo>
                  <a:lnTo>
                    <a:pt x="56" y="715"/>
                  </a:lnTo>
                  <a:lnTo>
                    <a:pt x="98" y="767"/>
                  </a:lnTo>
                  <a:lnTo>
                    <a:pt x="102" y="832"/>
                  </a:lnTo>
                  <a:lnTo>
                    <a:pt x="137" y="842"/>
                  </a:lnTo>
                  <a:lnTo>
                    <a:pt x="139" y="861"/>
                  </a:lnTo>
                  <a:lnTo>
                    <a:pt x="190" y="886"/>
                  </a:lnTo>
                  <a:lnTo>
                    <a:pt x="200" y="913"/>
                  </a:lnTo>
                  <a:lnTo>
                    <a:pt x="254" y="949"/>
                  </a:lnTo>
                  <a:lnTo>
                    <a:pt x="250" y="967"/>
                  </a:lnTo>
                  <a:lnTo>
                    <a:pt x="292" y="988"/>
                  </a:lnTo>
                  <a:lnTo>
                    <a:pt x="311" y="1043"/>
                  </a:lnTo>
                  <a:lnTo>
                    <a:pt x="369" y="1084"/>
                  </a:lnTo>
                  <a:lnTo>
                    <a:pt x="415" y="1084"/>
                  </a:lnTo>
                  <a:lnTo>
                    <a:pt x="438" y="1072"/>
                  </a:lnTo>
                  <a:lnTo>
                    <a:pt x="470" y="1097"/>
                  </a:lnTo>
                  <a:lnTo>
                    <a:pt x="513" y="1137"/>
                  </a:lnTo>
                  <a:lnTo>
                    <a:pt x="526" y="1120"/>
                  </a:lnTo>
                  <a:lnTo>
                    <a:pt x="566" y="1120"/>
                  </a:lnTo>
                  <a:lnTo>
                    <a:pt x="582" y="1137"/>
                  </a:lnTo>
                  <a:lnTo>
                    <a:pt x="611" y="1112"/>
                  </a:lnTo>
                  <a:lnTo>
                    <a:pt x="670" y="1116"/>
                  </a:lnTo>
                  <a:lnTo>
                    <a:pt x="706" y="1066"/>
                  </a:lnTo>
                  <a:lnTo>
                    <a:pt x="802" y="1063"/>
                  </a:lnTo>
                  <a:lnTo>
                    <a:pt x="785" y="1049"/>
                  </a:lnTo>
                  <a:lnTo>
                    <a:pt x="793" y="1022"/>
                  </a:lnTo>
                  <a:lnTo>
                    <a:pt x="752" y="1013"/>
                  </a:lnTo>
                  <a:lnTo>
                    <a:pt x="726" y="947"/>
                  </a:lnTo>
                  <a:lnTo>
                    <a:pt x="685" y="905"/>
                  </a:lnTo>
                  <a:lnTo>
                    <a:pt x="641" y="890"/>
                  </a:lnTo>
                  <a:lnTo>
                    <a:pt x="635" y="865"/>
                  </a:lnTo>
                  <a:lnTo>
                    <a:pt x="689" y="832"/>
                  </a:lnTo>
                  <a:lnTo>
                    <a:pt x="691" y="758"/>
                  </a:lnTo>
                  <a:lnTo>
                    <a:pt x="706" y="708"/>
                  </a:lnTo>
                  <a:lnTo>
                    <a:pt x="735" y="713"/>
                  </a:lnTo>
                  <a:lnTo>
                    <a:pt x="739" y="654"/>
                  </a:lnTo>
                  <a:lnTo>
                    <a:pt x="772" y="606"/>
                  </a:lnTo>
                  <a:lnTo>
                    <a:pt x="802" y="600"/>
                  </a:lnTo>
                  <a:lnTo>
                    <a:pt x="808" y="516"/>
                  </a:lnTo>
                  <a:lnTo>
                    <a:pt x="804" y="454"/>
                  </a:lnTo>
                  <a:lnTo>
                    <a:pt x="825" y="380"/>
                  </a:lnTo>
                  <a:lnTo>
                    <a:pt x="818" y="353"/>
                  </a:lnTo>
                  <a:lnTo>
                    <a:pt x="847" y="339"/>
                  </a:lnTo>
                  <a:lnTo>
                    <a:pt x="858" y="316"/>
                  </a:lnTo>
                  <a:lnTo>
                    <a:pt x="883" y="316"/>
                  </a:lnTo>
                  <a:lnTo>
                    <a:pt x="908" y="280"/>
                  </a:lnTo>
                  <a:lnTo>
                    <a:pt x="856" y="266"/>
                  </a:lnTo>
                  <a:lnTo>
                    <a:pt x="825" y="230"/>
                  </a:lnTo>
                  <a:lnTo>
                    <a:pt x="820" y="172"/>
                  </a:lnTo>
                  <a:lnTo>
                    <a:pt x="812" y="161"/>
                  </a:lnTo>
                  <a:lnTo>
                    <a:pt x="791" y="65"/>
                  </a:lnTo>
                  <a:lnTo>
                    <a:pt x="764" y="32"/>
                  </a:lnTo>
                  <a:lnTo>
                    <a:pt x="739" y="21"/>
                  </a:lnTo>
                  <a:lnTo>
                    <a:pt x="714" y="0"/>
                  </a:lnTo>
                  <a:lnTo>
                    <a:pt x="651" y="48"/>
                  </a:lnTo>
                  <a:lnTo>
                    <a:pt x="589" y="63"/>
                  </a:lnTo>
                  <a:lnTo>
                    <a:pt x="146" y="71"/>
                  </a:lnTo>
                  <a:lnTo>
                    <a:pt x="144" y="59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0" name="Freeform 60"/>
            <p:cNvSpPr>
              <a:spLocks noChangeArrowheads="1"/>
            </p:cNvSpPr>
            <p:nvPr/>
          </p:nvSpPr>
          <p:spPr bwMode="auto">
            <a:xfrm rot="120000">
              <a:off x="3231" y="2713"/>
              <a:ext cx="246" cy="266"/>
            </a:xfrm>
            <a:custGeom>
              <a:avLst/>
              <a:gdLst>
                <a:gd name="T0" fmla="*/ 0 w 816"/>
                <a:gd name="T1" fmla="*/ 0 h 838"/>
                <a:gd name="T2" fmla="*/ 0 w 816"/>
                <a:gd name="T3" fmla="*/ 0 h 838"/>
                <a:gd name="T4" fmla="*/ 0 w 816"/>
                <a:gd name="T5" fmla="*/ 0 h 838"/>
                <a:gd name="T6" fmla="*/ 0 w 816"/>
                <a:gd name="T7" fmla="*/ 0 h 838"/>
                <a:gd name="T8" fmla="*/ 0 w 816"/>
                <a:gd name="T9" fmla="*/ 0 h 838"/>
                <a:gd name="T10" fmla="*/ 0 w 816"/>
                <a:gd name="T11" fmla="*/ 0 h 838"/>
                <a:gd name="T12" fmla="*/ 0 w 816"/>
                <a:gd name="T13" fmla="*/ 0 h 838"/>
                <a:gd name="T14" fmla="*/ 0 w 816"/>
                <a:gd name="T15" fmla="*/ 0 h 838"/>
                <a:gd name="T16" fmla="*/ 0 w 816"/>
                <a:gd name="T17" fmla="*/ 0 h 838"/>
                <a:gd name="T18" fmla="*/ 0 w 816"/>
                <a:gd name="T19" fmla="*/ 0 h 838"/>
                <a:gd name="T20" fmla="*/ 0 w 816"/>
                <a:gd name="T21" fmla="*/ 0 h 838"/>
                <a:gd name="T22" fmla="*/ 0 w 816"/>
                <a:gd name="T23" fmla="*/ 0 h 838"/>
                <a:gd name="T24" fmla="*/ 0 w 816"/>
                <a:gd name="T25" fmla="*/ 0 h 838"/>
                <a:gd name="T26" fmla="*/ 0 w 816"/>
                <a:gd name="T27" fmla="*/ 0 h 838"/>
                <a:gd name="T28" fmla="*/ 0 w 816"/>
                <a:gd name="T29" fmla="*/ 0 h 838"/>
                <a:gd name="T30" fmla="*/ 0 w 816"/>
                <a:gd name="T31" fmla="*/ 0 h 838"/>
                <a:gd name="T32" fmla="*/ 0 w 816"/>
                <a:gd name="T33" fmla="*/ 0 h 838"/>
                <a:gd name="T34" fmla="*/ 0 w 816"/>
                <a:gd name="T35" fmla="*/ 0 h 838"/>
                <a:gd name="T36" fmla="*/ 0 w 816"/>
                <a:gd name="T37" fmla="*/ 0 h 838"/>
                <a:gd name="T38" fmla="*/ 0 w 816"/>
                <a:gd name="T39" fmla="*/ 0 h 838"/>
                <a:gd name="T40" fmla="*/ 0 w 816"/>
                <a:gd name="T41" fmla="*/ 0 h 838"/>
                <a:gd name="T42" fmla="*/ 0 w 816"/>
                <a:gd name="T43" fmla="*/ 0 h 838"/>
                <a:gd name="T44" fmla="*/ 0 w 816"/>
                <a:gd name="T45" fmla="*/ 0 h 838"/>
                <a:gd name="T46" fmla="*/ 0 w 816"/>
                <a:gd name="T47" fmla="*/ 0 h 838"/>
                <a:gd name="T48" fmla="*/ 0 w 816"/>
                <a:gd name="T49" fmla="*/ 0 h 838"/>
                <a:gd name="T50" fmla="*/ 0 w 816"/>
                <a:gd name="T51" fmla="*/ 0 h 838"/>
                <a:gd name="T52" fmla="*/ 0 w 816"/>
                <a:gd name="T53" fmla="*/ 0 h 838"/>
                <a:gd name="T54" fmla="*/ 0 w 816"/>
                <a:gd name="T55" fmla="*/ 0 h 838"/>
                <a:gd name="T56" fmla="*/ 0 w 816"/>
                <a:gd name="T57" fmla="*/ 0 h 838"/>
                <a:gd name="T58" fmla="*/ 0 w 816"/>
                <a:gd name="T59" fmla="*/ 0 h 838"/>
                <a:gd name="T60" fmla="*/ 0 w 816"/>
                <a:gd name="T61" fmla="*/ 0 h 838"/>
                <a:gd name="T62" fmla="*/ 0 w 816"/>
                <a:gd name="T63" fmla="*/ 0 h 838"/>
                <a:gd name="T64" fmla="*/ 0 w 816"/>
                <a:gd name="T65" fmla="*/ 0 h 838"/>
                <a:gd name="T66" fmla="*/ 0 w 816"/>
                <a:gd name="T67" fmla="*/ 0 h 838"/>
                <a:gd name="T68" fmla="*/ 0 w 816"/>
                <a:gd name="T69" fmla="*/ 0 h 838"/>
                <a:gd name="T70" fmla="*/ 0 w 816"/>
                <a:gd name="T71" fmla="*/ 0 h 838"/>
                <a:gd name="T72" fmla="*/ 0 w 816"/>
                <a:gd name="T73" fmla="*/ 0 h 838"/>
                <a:gd name="T74" fmla="*/ 0 w 816"/>
                <a:gd name="T75" fmla="*/ 0 h 838"/>
                <a:gd name="T76" fmla="*/ 0 w 816"/>
                <a:gd name="T77" fmla="*/ 0 h 838"/>
                <a:gd name="T78" fmla="*/ 0 w 816"/>
                <a:gd name="T79" fmla="*/ 0 h 838"/>
                <a:gd name="T80" fmla="*/ 0 w 816"/>
                <a:gd name="T81" fmla="*/ 0 h 838"/>
                <a:gd name="T82" fmla="*/ 0 w 816"/>
                <a:gd name="T83" fmla="*/ 0 h 838"/>
                <a:gd name="T84" fmla="*/ 0 w 816"/>
                <a:gd name="T85" fmla="*/ 0 h 838"/>
                <a:gd name="T86" fmla="*/ 0 w 816"/>
                <a:gd name="T87" fmla="*/ 0 h 838"/>
                <a:gd name="T88" fmla="*/ 0 w 816"/>
                <a:gd name="T89" fmla="*/ 0 h 838"/>
                <a:gd name="T90" fmla="*/ 0 w 816"/>
                <a:gd name="T91" fmla="*/ 0 h 838"/>
                <a:gd name="T92" fmla="*/ 0 w 816"/>
                <a:gd name="T93" fmla="*/ 0 h 838"/>
                <a:gd name="T94" fmla="*/ 0 w 816"/>
                <a:gd name="T95" fmla="*/ 0 h 838"/>
                <a:gd name="T96" fmla="*/ 0 w 816"/>
                <a:gd name="T97" fmla="*/ 0 h 838"/>
                <a:gd name="T98" fmla="*/ 0 w 816"/>
                <a:gd name="T99" fmla="*/ 0 h 838"/>
                <a:gd name="T100" fmla="*/ 0 w 816"/>
                <a:gd name="T101" fmla="*/ 0 h 838"/>
                <a:gd name="T102" fmla="*/ 0 w 816"/>
                <a:gd name="T103" fmla="*/ 0 h 838"/>
                <a:gd name="T104" fmla="*/ 0 w 816"/>
                <a:gd name="T105" fmla="*/ 0 h 838"/>
                <a:gd name="T106" fmla="*/ 0 w 816"/>
                <a:gd name="T107" fmla="*/ 0 h 838"/>
                <a:gd name="T108" fmla="*/ 0 w 816"/>
                <a:gd name="T109" fmla="*/ 0 h 838"/>
                <a:gd name="T110" fmla="*/ 0 w 816"/>
                <a:gd name="T111" fmla="*/ 0 h 838"/>
                <a:gd name="T112" fmla="*/ 0 w 816"/>
                <a:gd name="T113" fmla="*/ 0 h 838"/>
                <a:gd name="T114" fmla="*/ 0 w 816"/>
                <a:gd name="T115" fmla="*/ 0 h 838"/>
                <a:gd name="T116" fmla="*/ 0 w 816"/>
                <a:gd name="T117" fmla="*/ 0 h 838"/>
                <a:gd name="T118" fmla="*/ 0 w 816"/>
                <a:gd name="T119" fmla="*/ 0 h 838"/>
                <a:gd name="T120" fmla="*/ 0 w 816"/>
                <a:gd name="T121" fmla="*/ 0 h 838"/>
                <a:gd name="T122" fmla="*/ 0 w 816"/>
                <a:gd name="T123" fmla="*/ 0 h 83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16"/>
                <a:gd name="T187" fmla="*/ 0 h 838"/>
                <a:gd name="T188" fmla="*/ 816 w 816"/>
                <a:gd name="T189" fmla="*/ 838 h 83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16" h="838">
                  <a:moveTo>
                    <a:pt x="164" y="782"/>
                  </a:moveTo>
                  <a:lnTo>
                    <a:pt x="165" y="782"/>
                  </a:lnTo>
                  <a:lnTo>
                    <a:pt x="150" y="769"/>
                  </a:lnTo>
                  <a:lnTo>
                    <a:pt x="158" y="740"/>
                  </a:lnTo>
                  <a:lnTo>
                    <a:pt x="116" y="733"/>
                  </a:lnTo>
                  <a:lnTo>
                    <a:pt x="89" y="665"/>
                  </a:lnTo>
                  <a:lnTo>
                    <a:pt x="50" y="625"/>
                  </a:lnTo>
                  <a:lnTo>
                    <a:pt x="4" y="610"/>
                  </a:lnTo>
                  <a:lnTo>
                    <a:pt x="0" y="585"/>
                  </a:lnTo>
                  <a:lnTo>
                    <a:pt x="52" y="552"/>
                  </a:lnTo>
                  <a:lnTo>
                    <a:pt x="54" y="477"/>
                  </a:lnTo>
                  <a:lnTo>
                    <a:pt x="71" y="428"/>
                  </a:lnTo>
                  <a:lnTo>
                    <a:pt x="100" y="431"/>
                  </a:lnTo>
                  <a:lnTo>
                    <a:pt x="102" y="372"/>
                  </a:lnTo>
                  <a:lnTo>
                    <a:pt x="137" y="324"/>
                  </a:lnTo>
                  <a:lnTo>
                    <a:pt x="165" y="320"/>
                  </a:lnTo>
                  <a:lnTo>
                    <a:pt x="173" y="236"/>
                  </a:lnTo>
                  <a:lnTo>
                    <a:pt x="169" y="174"/>
                  </a:lnTo>
                  <a:lnTo>
                    <a:pt x="188" y="100"/>
                  </a:lnTo>
                  <a:lnTo>
                    <a:pt x="183" y="73"/>
                  </a:lnTo>
                  <a:lnTo>
                    <a:pt x="212" y="57"/>
                  </a:lnTo>
                  <a:lnTo>
                    <a:pt x="223" y="36"/>
                  </a:lnTo>
                  <a:lnTo>
                    <a:pt x="248" y="36"/>
                  </a:lnTo>
                  <a:lnTo>
                    <a:pt x="273" y="0"/>
                  </a:lnTo>
                  <a:lnTo>
                    <a:pt x="300" y="75"/>
                  </a:lnTo>
                  <a:lnTo>
                    <a:pt x="307" y="119"/>
                  </a:lnTo>
                  <a:lnTo>
                    <a:pt x="332" y="149"/>
                  </a:lnTo>
                  <a:lnTo>
                    <a:pt x="348" y="136"/>
                  </a:lnTo>
                  <a:lnTo>
                    <a:pt x="375" y="172"/>
                  </a:lnTo>
                  <a:lnTo>
                    <a:pt x="436" y="207"/>
                  </a:lnTo>
                  <a:lnTo>
                    <a:pt x="446" y="222"/>
                  </a:lnTo>
                  <a:lnTo>
                    <a:pt x="467" y="232"/>
                  </a:lnTo>
                  <a:lnTo>
                    <a:pt x="520" y="295"/>
                  </a:lnTo>
                  <a:lnTo>
                    <a:pt x="497" y="311"/>
                  </a:lnTo>
                  <a:lnTo>
                    <a:pt x="474" y="362"/>
                  </a:lnTo>
                  <a:lnTo>
                    <a:pt x="469" y="387"/>
                  </a:lnTo>
                  <a:lnTo>
                    <a:pt x="507" y="397"/>
                  </a:lnTo>
                  <a:lnTo>
                    <a:pt x="532" y="395"/>
                  </a:lnTo>
                  <a:lnTo>
                    <a:pt x="528" y="408"/>
                  </a:lnTo>
                  <a:lnTo>
                    <a:pt x="532" y="428"/>
                  </a:lnTo>
                  <a:lnTo>
                    <a:pt x="572" y="491"/>
                  </a:lnTo>
                  <a:lnTo>
                    <a:pt x="584" y="491"/>
                  </a:lnTo>
                  <a:lnTo>
                    <a:pt x="593" y="518"/>
                  </a:lnTo>
                  <a:lnTo>
                    <a:pt x="666" y="527"/>
                  </a:lnTo>
                  <a:lnTo>
                    <a:pt x="731" y="550"/>
                  </a:lnTo>
                  <a:lnTo>
                    <a:pt x="781" y="558"/>
                  </a:lnTo>
                  <a:lnTo>
                    <a:pt x="816" y="556"/>
                  </a:lnTo>
                  <a:lnTo>
                    <a:pt x="670" y="756"/>
                  </a:lnTo>
                  <a:lnTo>
                    <a:pt x="614" y="752"/>
                  </a:lnTo>
                  <a:lnTo>
                    <a:pt x="545" y="792"/>
                  </a:lnTo>
                  <a:lnTo>
                    <a:pt x="509" y="794"/>
                  </a:lnTo>
                  <a:lnTo>
                    <a:pt x="497" y="807"/>
                  </a:lnTo>
                  <a:lnTo>
                    <a:pt x="478" y="807"/>
                  </a:lnTo>
                  <a:lnTo>
                    <a:pt x="457" y="813"/>
                  </a:lnTo>
                  <a:lnTo>
                    <a:pt x="434" y="802"/>
                  </a:lnTo>
                  <a:lnTo>
                    <a:pt x="398" y="813"/>
                  </a:lnTo>
                  <a:lnTo>
                    <a:pt x="367" y="838"/>
                  </a:lnTo>
                  <a:lnTo>
                    <a:pt x="277" y="829"/>
                  </a:lnTo>
                  <a:lnTo>
                    <a:pt x="231" y="798"/>
                  </a:lnTo>
                  <a:lnTo>
                    <a:pt x="213" y="788"/>
                  </a:lnTo>
                  <a:lnTo>
                    <a:pt x="196" y="794"/>
                  </a:lnTo>
                  <a:lnTo>
                    <a:pt x="164" y="782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1" name="Freeform 61"/>
            <p:cNvSpPr>
              <a:spLocks noChangeArrowheads="1"/>
            </p:cNvSpPr>
            <p:nvPr/>
          </p:nvSpPr>
          <p:spPr bwMode="auto">
            <a:xfrm rot="120000">
              <a:off x="3364" y="2805"/>
              <a:ext cx="192" cy="274"/>
            </a:xfrm>
            <a:custGeom>
              <a:avLst/>
              <a:gdLst>
                <a:gd name="T0" fmla="*/ 0 w 637"/>
                <a:gd name="T1" fmla="*/ 0 h 863"/>
                <a:gd name="T2" fmla="*/ 0 w 637"/>
                <a:gd name="T3" fmla="*/ 0 h 863"/>
                <a:gd name="T4" fmla="*/ 0 w 637"/>
                <a:gd name="T5" fmla="*/ 0 h 863"/>
                <a:gd name="T6" fmla="*/ 0 w 637"/>
                <a:gd name="T7" fmla="*/ 0 h 863"/>
                <a:gd name="T8" fmla="*/ 0 w 637"/>
                <a:gd name="T9" fmla="*/ 0 h 863"/>
                <a:gd name="T10" fmla="*/ 0 w 637"/>
                <a:gd name="T11" fmla="*/ 0 h 863"/>
                <a:gd name="T12" fmla="*/ 0 w 637"/>
                <a:gd name="T13" fmla="*/ 0 h 863"/>
                <a:gd name="T14" fmla="*/ 0 w 637"/>
                <a:gd name="T15" fmla="*/ 0 h 863"/>
                <a:gd name="T16" fmla="*/ 0 w 637"/>
                <a:gd name="T17" fmla="*/ 0 h 863"/>
                <a:gd name="T18" fmla="*/ 0 w 637"/>
                <a:gd name="T19" fmla="*/ 0 h 863"/>
                <a:gd name="T20" fmla="*/ 0 w 637"/>
                <a:gd name="T21" fmla="*/ 0 h 863"/>
                <a:gd name="T22" fmla="*/ 0 w 637"/>
                <a:gd name="T23" fmla="*/ 0 h 863"/>
                <a:gd name="T24" fmla="*/ 0 w 637"/>
                <a:gd name="T25" fmla="*/ 0 h 863"/>
                <a:gd name="T26" fmla="*/ 0 w 637"/>
                <a:gd name="T27" fmla="*/ 0 h 863"/>
                <a:gd name="T28" fmla="*/ 0 w 637"/>
                <a:gd name="T29" fmla="*/ 0 h 863"/>
                <a:gd name="T30" fmla="*/ 0 w 637"/>
                <a:gd name="T31" fmla="*/ 0 h 863"/>
                <a:gd name="T32" fmla="*/ 0 w 637"/>
                <a:gd name="T33" fmla="*/ 0 h 863"/>
                <a:gd name="T34" fmla="*/ 0 w 637"/>
                <a:gd name="T35" fmla="*/ 0 h 863"/>
                <a:gd name="T36" fmla="*/ 0 w 637"/>
                <a:gd name="T37" fmla="*/ 0 h 863"/>
                <a:gd name="T38" fmla="*/ 0 w 637"/>
                <a:gd name="T39" fmla="*/ 0 h 863"/>
                <a:gd name="T40" fmla="*/ 0 w 637"/>
                <a:gd name="T41" fmla="*/ 0 h 863"/>
                <a:gd name="T42" fmla="*/ 0 w 637"/>
                <a:gd name="T43" fmla="*/ 0 h 863"/>
                <a:gd name="T44" fmla="*/ 0 w 637"/>
                <a:gd name="T45" fmla="*/ 0 h 863"/>
                <a:gd name="T46" fmla="*/ 0 w 637"/>
                <a:gd name="T47" fmla="*/ 0 h 863"/>
                <a:gd name="T48" fmla="*/ 0 w 637"/>
                <a:gd name="T49" fmla="*/ 0 h 863"/>
                <a:gd name="T50" fmla="*/ 0 w 637"/>
                <a:gd name="T51" fmla="*/ 0 h 863"/>
                <a:gd name="T52" fmla="*/ 0 w 637"/>
                <a:gd name="T53" fmla="*/ 0 h 863"/>
                <a:gd name="T54" fmla="*/ 0 w 637"/>
                <a:gd name="T55" fmla="*/ 0 h 863"/>
                <a:gd name="T56" fmla="*/ 0 w 637"/>
                <a:gd name="T57" fmla="*/ 0 h 863"/>
                <a:gd name="T58" fmla="*/ 0 w 637"/>
                <a:gd name="T59" fmla="*/ 0 h 863"/>
                <a:gd name="T60" fmla="*/ 0 w 637"/>
                <a:gd name="T61" fmla="*/ 0 h 863"/>
                <a:gd name="T62" fmla="*/ 0 w 637"/>
                <a:gd name="T63" fmla="*/ 0 h 863"/>
                <a:gd name="T64" fmla="*/ 0 w 637"/>
                <a:gd name="T65" fmla="*/ 0 h 863"/>
                <a:gd name="T66" fmla="*/ 0 w 637"/>
                <a:gd name="T67" fmla="*/ 0 h 863"/>
                <a:gd name="T68" fmla="*/ 0 w 637"/>
                <a:gd name="T69" fmla="*/ 0 h 863"/>
                <a:gd name="T70" fmla="*/ 0 w 637"/>
                <a:gd name="T71" fmla="*/ 0 h 863"/>
                <a:gd name="T72" fmla="*/ 0 w 637"/>
                <a:gd name="T73" fmla="*/ 0 h 863"/>
                <a:gd name="T74" fmla="*/ 0 w 637"/>
                <a:gd name="T75" fmla="*/ 0 h 863"/>
                <a:gd name="T76" fmla="*/ 0 w 637"/>
                <a:gd name="T77" fmla="*/ 0 h 863"/>
                <a:gd name="T78" fmla="*/ 0 w 637"/>
                <a:gd name="T79" fmla="*/ 0 h 863"/>
                <a:gd name="T80" fmla="*/ 0 w 637"/>
                <a:gd name="T81" fmla="*/ 0 h 863"/>
                <a:gd name="T82" fmla="*/ 0 w 637"/>
                <a:gd name="T83" fmla="*/ 0 h 863"/>
                <a:gd name="T84" fmla="*/ 0 w 637"/>
                <a:gd name="T85" fmla="*/ 0 h 863"/>
                <a:gd name="T86" fmla="*/ 0 w 637"/>
                <a:gd name="T87" fmla="*/ 0 h 863"/>
                <a:gd name="T88" fmla="*/ 0 w 637"/>
                <a:gd name="T89" fmla="*/ 0 h 863"/>
                <a:gd name="T90" fmla="*/ 0 w 637"/>
                <a:gd name="T91" fmla="*/ 0 h 863"/>
                <a:gd name="T92" fmla="*/ 0 w 637"/>
                <a:gd name="T93" fmla="*/ 0 h 863"/>
                <a:gd name="T94" fmla="*/ 0 w 637"/>
                <a:gd name="T95" fmla="*/ 0 h 863"/>
                <a:gd name="T96" fmla="*/ 0 w 637"/>
                <a:gd name="T97" fmla="*/ 0 h 863"/>
                <a:gd name="T98" fmla="*/ 0 w 637"/>
                <a:gd name="T99" fmla="*/ 0 h 863"/>
                <a:gd name="T100" fmla="*/ 0 w 637"/>
                <a:gd name="T101" fmla="*/ 0 h 863"/>
                <a:gd name="T102" fmla="*/ 0 w 637"/>
                <a:gd name="T103" fmla="*/ 0 h 863"/>
                <a:gd name="T104" fmla="*/ 0 w 637"/>
                <a:gd name="T105" fmla="*/ 0 h 863"/>
                <a:gd name="T106" fmla="*/ 0 w 637"/>
                <a:gd name="T107" fmla="*/ 0 h 863"/>
                <a:gd name="T108" fmla="*/ 0 w 637"/>
                <a:gd name="T109" fmla="*/ 0 h 863"/>
                <a:gd name="T110" fmla="*/ 0 w 637"/>
                <a:gd name="T111" fmla="*/ 0 h 863"/>
                <a:gd name="T112" fmla="*/ 0 w 637"/>
                <a:gd name="T113" fmla="*/ 0 h 863"/>
                <a:gd name="T114" fmla="*/ 0 w 637"/>
                <a:gd name="T115" fmla="*/ 0 h 863"/>
                <a:gd name="T116" fmla="*/ 0 w 637"/>
                <a:gd name="T117" fmla="*/ 0 h 863"/>
                <a:gd name="T118" fmla="*/ 0 w 637"/>
                <a:gd name="T119" fmla="*/ 0 h 863"/>
                <a:gd name="T120" fmla="*/ 0 w 637"/>
                <a:gd name="T121" fmla="*/ 0 h 86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37"/>
                <a:gd name="T184" fmla="*/ 0 h 863"/>
                <a:gd name="T185" fmla="*/ 637 w 637"/>
                <a:gd name="T186" fmla="*/ 863 h 86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37" h="863">
                  <a:moveTo>
                    <a:pt x="79" y="123"/>
                  </a:moveTo>
                  <a:lnTo>
                    <a:pt x="77" y="136"/>
                  </a:lnTo>
                  <a:lnTo>
                    <a:pt x="79" y="156"/>
                  </a:lnTo>
                  <a:lnTo>
                    <a:pt x="119" y="219"/>
                  </a:lnTo>
                  <a:lnTo>
                    <a:pt x="131" y="217"/>
                  </a:lnTo>
                  <a:lnTo>
                    <a:pt x="140" y="244"/>
                  </a:lnTo>
                  <a:lnTo>
                    <a:pt x="213" y="255"/>
                  </a:lnTo>
                  <a:lnTo>
                    <a:pt x="280" y="278"/>
                  </a:lnTo>
                  <a:lnTo>
                    <a:pt x="330" y="284"/>
                  </a:lnTo>
                  <a:lnTo>
                    <a:pt x="365" y="282"/>
                  </a:lnTo>
                  <a:lnTo>
                    <a:pt x="219" y="482"/>
                  </a:lnTo>
                  <a:lnTo>
                    <a:pt x="161" y="480"/>
                  </a:lnTo>
                  <a:lnTo>
                    <a:pt x="94" y="518"/>
                  </a:lnTo>
                  <a:lnTo>
                    <a:pt x="56" y="522"/>
                  </a:lnTo>
                  <a:lnTo>
                    <a:pt x="46" y="535"/>
                  </a:lnTo>
                  <a:lnTo>
                    <a:pt x="44" y="535"/>
                  </a:lnTo>
                  <a:lnTo>
                    <a:pt x="44" y="537"/>
                  </a:lnTo>
                  <a:lnTo>
                    <a:pt x="0" y="604"/>
                  </a:lnTo>
                  <a:lnTo>
                    <a:pt x="0" y="812"/>
                  </a:lnTo>
                  <a:lnTo>
                    <a:pt x="39" y="863"/>
                  </a:lnTo>
                  <a:lnTo>
                    <a:pt x="56" y="842"/>
                  </a:lnTo>
                  <a:lnTo>
                    <a:pt x="73" y="819"/>
                  </a:lnTo>
                  <a:lnTo>
                    <a:pt x="64" y="802"/>
                  </a:lnTo>
                  <a:lnTo>
                    <a:pt x="98" y="796"/>
                  </a:lnTo>
                  <a:lnTo>
                    <a:pt x="136" y="752"/>
                  </a:lnTo>
                  <a:lnTo>
                    <a:pt x="156" y="741"/>
                  </a:lnTo>
                  <a:lnTo>
                    <a:pt x="183" y="714"/>
                  </a:lnTo>
                  <a:lnTo>
                    <a:pt x="254" y="616"/>
                  </a:lnTo>
                  <a:lnTo>
                    <a:pt x="271" y="606"/>
                  </a:lnTo>
                  <a:lnTo>
                    <a:pt x="290" y="583"/>
                  </a:lnTo>
                  <a:lnTo>
                    <a:pt x="317" y="547"/>
                  </a:lnTo>
                  <a:lnTo>
                    <a:pt x="396" y="451"/>
                  </a:lnTo>
                  <a:lnTo>
                    <a:pt x="417" y="445"/>
                  </a:lnTo>
                  <a:lnTo>
                    <a:pt x="428" y="434"/>
                  </a:lnTo>
                  <a:lnTo>
                    <a:pt x="424" y="418"/>
                  </a:lnTo>
                  <a:lnTo>
                    <a:pt x="447" y="376"/>
                  </a:lnTo>
                  <a:lnTo>
                    <a:pt x="472" y="324"/>
                  </a:lnTo>
                  <a:lnTo>
                    <a:pt x="472" y="309"/>
                  </a:lnTo>
                  <a:lnTo>
                    <a:pt x="484" y="294"/>
                  </a:lnTo>
                  <a:lnTo>
                    <a:pt x="528" y="196"/>
                  </a:lnTo>
                  <a:lnTo>
                    <a:pt x="578" y="163"/>
                  </a:lnTo>
                  <a:lnTo>
                    <a:pt x="612" y="75"/>
                  </a:lnTo>
                  <a:lnTo>
                    <a:pt x="637" y="65"/>
                  </a:lnTo>
                  <a:lnTo>
                    <a:pt x="603" y="44"/>
                  </a:lnTo>
                  <a:lnTo>
                    <a:pt x="593" y="0"/>
                  </a:lnTo>
                  <a:lnTo>
                    <a:pt x="547" y="10"/>
                  </a:lnTo>
                  <a:lnTo>
                    <a:pt x="528" y="40"/>
                  </a:lnTo>
                  <a:lnTo>
                    <a:pt x="507" y="39"/>
                  </a:lnTo>
                  <a:lnTo>
                    <a:pt x="476" y="75"/>
                  </a:lnTo>
                  <a:lnTo>
                    <a:pt x="455" y="85"/>
                  </a:lnTo>
                  <a:lnTo>
                    <a:pt x="403" y="75"/>
                  </a:lnTo>
                  <a:lnTo>
                    <a:pt x="348" y="104"/>
                  </a:lnTo>
                  <a:lnTo>
                    <a:pt x="307" y="96"/>
                  </a:lnTo>
                  <a:lnTo>
                    <a:pt x="252" y="108"/>
                  </a:lnTo>
                  <a:lnTo>
                    <a:pt x="215" y="142"/>
                  </a:lnTo>
                  <a:lnTo>
                    <a:pt x="152" y="150"/>
                  </a:lnTo>
                  <a:lnTo>
                    <a:pt x="125" y="138"/>
                  </a:lnTo>
                  <a:lnTo>
                    <a:pt x="98" y="96"/>
                  </a:lnTo>
                  <a:lnTo>
                    <a:pt x="81" y="121"/>
                  </a:lnTo>
                  <a:lnTo>
                    <a:pt x="81" y="125"/>
                  </a:lnTo>
                  <a:lnTo>
                    <a:pt x="79" y="123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2" name="Freeform 62"/>
            <p:cNvSpPr>
              <a:spLocks noChangeArrowheads="1"/>
            </p:cNvSpPr>
            <p:nvPr/>
          </p:nvSpPr>
          <p:spPr bwMode="auto">
            <a:xfrm rot="120000">
              <a:off x="3235" y="2963"/>
              <a:ext cx="136" cy="171"/>
            </a:xfrm>
            <a:custGeom>
              <a:avLst/>
              <a:gdLst>
                <a:gd name="T0" fmla="*/ 0 w 454"/>
                <a:gd name="T1" fmla="*/ 0 h 541"/>
                <a:gd name="T2" fmla="*/ 0 w 454"/>
                <a:gd name="T3" fmla="*/ 0 h 541"/>
                <a:gd name="T4" fmla="*/ 0 w 454"/>
                <a:gd name="T5" fmla="*/ 0 h 541"/>
                <a:gd name="T6" fmla="*/ 0 w 454"/>
                <a:gd name="T7" fmla="*/ 0 h 541"/>
                <a:gd name="T8" fmla="*/ 0 w 454"/>
                <a:gd name="T9" fmla="*/ 0 h 541"/>
                <a:gd name="T10" fmla="*/ 0 w 454"/>
                <a:gd name="T11" fmla="*/ 0 h 541"/>
                <a:gd name="T12" fmla="*/ 0 w 454"/>
                <a:gd name="T13" fmla="*/ 0 h 541"/>
                <a:gd name="T14" fmla="*/ 0 w 454"/>
                <a:gd name="T15" fmla="*/ 0 h 541"/>
                <a:gd name="T16" fmla="*/ 0 w 454"/>
                <a:gd name="T17" fmla="*/ 0 h 541"/>
                <a:gd name="T18" fmla="*/ 0 w 454"/>
                <a:gd name="T19" fmla="*/ 0 h 541"/>
                <a:gd name="T20" fmla="*/ 0 w 454"/>
                <a:gd name="T21" fmla="*/ 0 h 541"/>
                <a:gd name="T22" fmla="*/ 0 w 454"/>
                <a:gd name="T23" fmla="*/ 0 h 541"/>
                <a:gd name="T24" fmla="*/ 0 w 454"/>
                <a:gd name="T25" fmla="*/ 0 h 541"/>
                <a:gd name="T26" fmla="*/ 0 w 454"/>
                <a:gd name="T27" fmla="*/ 0 h 541"/>
                <a:gd name="T28" fmla="*/ 0 w 454"/>
                <a:gd name="T29" fmla="*/ 0 h 541"/>
                <a:gd name="T30" fmla="*/ 0 w 454"/>
                <a:gd name="T31" fmla="*/ 0 h 541"/>
                <a:gd name="T32" fmla="*/ 0 w 454"/>
                <a:gd name="T33" fmla="*/ 0 h 541"/>
                <a:gd name="T34" fmla="*/ 0 w 454"/>
                <a:gd name="T35" fmla="*/ 0 h 541"/>
                <a:gd name="T36" fmla="*/ 0 w 454"/>
                <a:gd name="T37" fmla="*/ 0 h 541"/>
                <a:gd name="T38" fmla="*/ 0 w 454"/>
                <a:gd name="T39" fmla="*/ 0 h 541"/>
                <a:gd name="T40" fmla="*/ 0 w 454"/>
                <a:gd name="T41" fmla="*/ 0 h 541"/>
                <a:gd name="T42" fmla="*/ 0 w 454"/>
                <a:gd name="T43" fmla="*/ 0 h 541"/>
                <a:gd name="T44" fmla="*/ 0 w 454"/>
                <a:gd name="T45" fmla="*/ 0 h 541"/>
                <a:gd name="T46" fmla="*/ 0 w 454"/>
                <a:gd name="T47" fmla="*/ 0 h 541"/>
                <a:gd name="T48" fmla="*/ 0 w 454"/>
                <a:gd name="T49" fmla="*/ 0 h 541"/>
                <a:gd name="T50" fmla="*/ 0 w 454"/>
                <a:gd name="T51" fmla="*/ 0 h 541"/>
                <a:gd name="T52" fmla="*/ 0 w 454"/>
                <a:gd name="T53" fmla="*/ 0 h 541"/>
                <a:gd name="T54" fmla="*/ 0 w 454"/>
                <a:gd name="T55" fmla="*/ 0 h 541"/>
                <a:gd name="T56" fmla="*/ 0 w 454"/>
                <a:gd name="T57" fmla="*/ 0 h 541"/>
                <a:gd name="T58" fmla="*/ 0 w 454"/>
                <a:gd name="T59" fmla="*/ 0 h 541"/>
                <a:gd name="T60" fmla="*/ 0 w 454"/>
                <a:gd name="T61" fmla="*/ 0 h 541"/>
                <a:gd name="T62" fmla="*/ 0 w 454"/>
                <a:gd name="T63" fmla="*/ 0 h 541"/>
                <a:gd name="T64" fmla="*/ 0 w 454"/>
                <a:gd name="T65" fmla="*/ 0 h 541"/>
                <a:gd name="T66" fmla="*/ 0 w 454"/>
                <a:gd name="T67" fmla="*/ 0 h 541"/>
                <a:gd name="T68" fmla="*/ 0 w 454"/>
                <a:gd name="T69" fmla="*/ 0 h 541"/>
                <a:gd name="T70" fmla="*/ 0 w 454"/>
                <a:gd name="T71" fmla="*/ 0 h 541"/>
                <a:gd name="T72" fmla="*/ 0 w 454"/>
                <a:gd name="T73" fmla="*/ 0 h 541"/>
                <a:gd name="T74" fmla="*/ 0 w 454"/>
                <a:gd name="T75" fmla="*/ 0 h 541"/>
                <a:gd name="T76" fmla="*/ 0 w 454"/>
                <a:gd name="T77" fmla="*/ 0 h 541"/>
                <a:gd name="T78" fmla="*/ 0 w 454"/>
                <a:gd name="T79" fmla="*/ 0 h 541"/>
                <a:gd name="T80" fmla="*/ 0 w 454"/>
                <a:gd name="T81" fmla="*/ 0 h 541"/>
                <a:gd name="T82" fmla="*/ 0 w 454"/>
                <a:gd name="T83" fmla="*/ 0 h 541"/>
                <a:gd name="T84" fmla="*/ 0 w 454"/>
                <a:gd name="T85" fmla="*/ 0 h 541"/>
                <a:gd name="T86" fmla="*/ 0 w 454"/>
                <a:gd name="T87" fmla="*/ 0 h 541"/>
                <a:gd name="T88" fmla="*/ 0 w 454"/>
                <a:gd name="T89" fmla="*/ 0 h 541"/>
                <a:gd name="T90" fmla="*/ 0 w 454"/>
                <a:gd name="T91" fmla="*/ 0 h 541"/>
                <a:gd name="T92" fmla="*/ 0 w 454"/>
                <a:gd name="T93" fmla="*/ 0 h 541"/>
                <a:gd name="T94" fmla="*/ 0 w 454"/>
                <a:gd name="T95" fmla="*/ 0 h 541"/>
                <a:gd name="T96" fmla="*/ 0 w 454"/>
                <a:gd name="T97" fmla="*/ 0 h 54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54"/>
                <a:gd name="T148" fmla="*/ 0 h 541"/>
                <a:gd name="T149" fmla="*/ 454 w 454"/>
                <a:gd name="T150" fmla="*/ 541 h 54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54" h="541">
                  <a:moveTo>
                    <a:pt x="454" y="26"/>
                  </a:moveTo>
                  <a:lnTo>
                    <a:pt x="454" y="26"/>
                  </a:lnTo>
                  <a:close/>
                  <a:moveTo>
                    <a:pt x="5" y="32"/>
                  </a:moveTo>
                  <a:lnTo>
                    <a:pt x="26" y="3"/>
                  </a:lnTo>
                  <a:lnTo>
                    <a:pt x="120" y="0"/>
                  </a:lnTo>
                  <a:lnTo>
                    <a:pt x="153" y="11"/>
                  </a:lnTo>
                  <a:lnTo>
                    <a:pt x="168" y="5"/>
                  </a:lnTo>
                  <a:lnTo>
                    <a:pt x="188" y="17"/>
                  </a:lnTo>
                  <a:lnTo>
                    <a:pt x="234" y="48"/>
                  </a:lnTo>
                  <a:lnTo>
                    <a:pt x="322" y="57"/>
                  </a:lnTo>
                  <a:lnTo>
                    <a:pt x="355" y="30"/>
                  </a:lnTo>
                  <a:lnTo>
                    <a:pt x="389" y="19"/>
                  </a:lnTo>
                  <a:lnTo>
                    <a:pt x="412" y="32"/>
                  </a:lnTo>
                  <a:lnTo>
                    <a:pt x="433" y="26"/>
                  </a:lnTo>
                  <a:lnTo>
                    <a:pt x="452" y="26"/>
                  </a:lnTo>
                  <a:lnTo>
                    <a:pt x="452" y="28"/>
                  </a:lnTo>
                  <a:lnTo>
                    <a:pt x="408" y="95"/>
                  </a:lnTo>
                  <a:lnTo>
                    <a:pt x="408" y="303"/>
                  </a:lnTo>
                  <a:lnTo>
                    <a:pt x="445" y="353"/>
                  </a:lnTo>
                  <a:lnTo>
                    <a:pt x="412" y="368"/>
                  </a:lnTo>
                  <a:lnTo>
                    <a:pt x="412" y="381"/>
                  </a:lnTo>
                  <a:lnTo>
                    <a:pt x="395" y="406"/>
                  </a:lnTo>
                  <a:lnTo>
                    <a:pt x="372" y="406"/>
                  </a:lnTo>
                  <a:lnTo>
                    <a:pt x="349" y="418"/>
                  </a:lnTo>
                  <a:lnTo>
                    <a:pt x="358" y="437"/>
                  </a:lnTo>
                  <a:lnTo>
                    <a:pt x="349" y="485"/>
                  </a:lnTo>
                  <a:lnTo>
                    <a:pt x="332" y="502"/>
                  </a:lnTo>
                  <a:lnTo>
                    <a:pt x="318" y="533"/>
                  </a:lnTo>
                  <a:lnTo>
                    <a:pt x="301" y="541"/>
                  </a:lnTo>
                  <a:lnTo>
                    <a:pt x="293" y="527"/>
                  </a:lnTo>
                  <a:lnTo>
                    <a:pt x="222" y="483"/>
                  </a:lnTo>
                  <a:lnTo>
                    <a:pt x="213" y="462"/>
                  </a:lnTo>
                  <a:lnTo>
                    <a:pt x="218" y="450"/>
                  </a:lnTo>
                  <a:lnTo>
                    <a:pt x="209" y="435"/>
                  </a:lnTo>
                  <a:lnTo>
                    <a:pt x="5" y="324"/>
                  </a:lnTo>
                  <a:lnTo>
                    <a:pt x="7" y="278"/>
                  </a:lnTo>
                  <a:lnTo>
                    <a:pt x="0" y="260"/>
                  </a:lnTo>
                  <a:lnTo>
                    <a:pt x="23" y="230"/>
                  </a:lnTo>
                  <a:lnTo>
                    <a:pt x="42" y="191"/>
                  </a:lnTo>
                  <a:lnTo>
                    <a:pt x="65" y="176"/>
                  </a:lnTo>
                  <a:lnTo>
                    <a:pt x="65" y="134"/>
                  </a:lnTo>
                  <a:lnTo>
                    <a:pt x="59" y="109"/>
                  </a:lnTo>
                  <a:lnTo>
                    <a:pt x="40" y="90"/>
                  </a:lnTo>
                  <a:lnTo>
                    <a:pt x="34" y="55"/>
                  </a:lnTo>
                  <a:lnTo>
                    <a:pt x="5" y="32"/>
                  </a:lnTo>
                  <a:close/>
                  <a:moveTo>
                    <a:pt x="122" y="0"/>
                  </a:moveTo>
                  <a:lnTo>
                    <a:pt x="120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3" name="Freeform 63"/>
            <p:cNvSpPr>
              <a:spLocks noChangeArrowheads="1"/>
            </p:cNvSpPr>
            <p:nvPr/>
          </p:nvSpPr>
          <p:spPr bwMode="auto">
            <a:xfrm rot="120000">
              <a:off x="3155" y="3064"/>
              <a:ext cx="181" cy="197"/>
            </a:xfrm>
            <a:custGeom>
              <a:avLst/>
              <a:gdLst>
                <a:gd name="T0" fmla="*/ 0 w 597"/>
                <a:gd name="T1" fmla="*/ 0 h 621"/>
                <a:gd name="T2" fmla="*/ 0 w 597"/>
                <a:gd name="T3" fmla="*/ 0 h 621"/>
                <a:gd name="T4" fmla="*/ 0 w 597"/>
                <a:gd name="T5" fmla="*/ 0 h 621"/>
                <a:gd name="T6" fmla="*/ 0 w 597"/>
                <a:gd name="T7" fmla="*/ 0 h 621"/>
                <a:gd name="T8" fmla="*/ 0 w 597"/>
                <a:gd name="T9" fmla="*/ 0 h 621"/>
                <a:gd name="T10" fmla="*/ 0 w 597"/>
                <a:gd name="T11" fmla="*/ 0 h 621"/>
                <a:gd name="T12" fmla="*/ 0 w 597"/>
                <a:gd name="T13" fmla="*/ 0 h 621"/>
                <a:gd name="T14" fmla="*/ 0 w 597"/>
                <a:gd name="T15" fmla="*/ 0 h 621"/>
                <a:gd name="T16" fmla="*/ 0 w 597"/>
                <a:gd name="T17" fmla="*/ 0 h 621"/>
                <a:gd name="T18" fmla="*/ 0 w 597"/>
                <a:gd name="T19" fmla="*/ 0 h 621"/>
                <a:gd name="T20" fmla="*/ 0 w 597"/>
                <a:gd name="T21" fmla="*/ 0 h 621"/>
                <a:gd name="T22" fmla="*/ 0 w 597"/>
                <a:gd name="T23" fmla="*/ 0 h 621"/>
                <a:gd name="T24" fmla="*/ 0 w 597"/>
                <a:gd name="T25" fmla="*/ 0 h 621"/>
                <a:gd name="T26" fmla="*/ 0 w 597"/>
                <a:gd name="T27" fmla="*/ 0 h 621"/>
                <a:gd name="T28" fmla="*/ 0 w 597"/>
                <a:gd name="T29" fmla="*/ 0 h 621"/>
                <a:gd name="T30" fmla="*/ 0 w 597"/>
                <a:gd name="T31" fmla="*/ 0 h 621"/>
                <a:gd name="T32" fmla="*/ 0 w 597"/>
                <a:gd name="T33" fmla="*/ 0 h 621"/>
                <a:gd name="T34" fmla="*/ 0 w 597"/>
                <a:gd name="T35" fmla="*/ 0 h 621"/>
                <a:gd name="T36" fmla="*/ 0 w 597"/>
                <a:gd name="T37" fmla="*/ 0 h 621"/>
                <a:gd name="T38" fmla="*/ 0 w 597"/>
                <a:gd name="T39" fmla="*/ 0 h 621"/>
                <a:gd name="T40" fmla="*/ 0 w 597"/>
                <a:gd name="T41" fmla="*/ 0 h 621"/>
                <a:gd name="T42" fmla="*/ 0 w 597"/>
                <a:gd name="T43" fmla="*/ 0 h 621"/>
                <a:gd name="T44" fmla="*/ 0 w 597"/>
                <a:gd name="T45" fmla="*/ 0 h 621"/>
                <a:gd name="T46" fmla="*/ 0 w 597"/>
                <a:gd name="T47" fmla="*/ 0 h 621"/>
                <a:gd name="T48" fmla="*/ 0 w 597"/>
                <a:gd name="T49" fmla="*/ 0 h 621"/>
                <a:gd name="T50" fmla="*/ 0 w 597"/>
                <a:gd name="T51" fmla="*/ 0 h 621"/>
                <a:gd name="T52" fmla="*/ 0 w 597"/>
                <a:gd name="T53" fmla="*/ 0 h 621"/>
                <a:gd name="T54" fmla="*/ 0 w 597"/>
                <a:gd name="T55" fmla="*/ 0 h 621"/>
                <a:gd name="T56" fmla="*/ 0 w 597"/>
                <a:gd name="T57" fmla="*/ 0 h 621"/>
                <a:gd name="T58" fmla="*/ 0 w 597"/>
                <a:gd name="T59" fmla="*/ 0 h 621"/>
                <a:gd name="T60" fmla="*/ 0 w 597"/>
                <a:gd name="T61" fmla="*/ 0 h 621"/>
                <a:gd name="T62" fmla="*/ 0 w 597"/>
                <a:gd name="T63" fmla="*/ 0 h 621"/>
                <a:gd name="T64" fmla="*/ 0 w 597"/>
                <a:gd name="T65" fmla="*/ 0 h 621"/>
                <a:gd name="T66" fmla="*/ 0 w 597"/>
                <a:gd name="T67" fmla="*/ 0 h 621"/>
                <a:gd name="T68" fmla="*/ 0 w 597"/>
                <a:gd name="T69" fmla="*/ 0 h 621"/>
                <a:gd name="T70" fmla="*/ 0 w 597"/>
                <a:gd name="T71" fmla="*/ 0 h 621"/>
                <a:gd name="T72" fmla="*/ 0 w 597"/>
                <a:gd name="T73" fmla="*/ 0 h 621"/>
                <a:gd name="T74" fmla="*/ 0 w 597"/>
                <a:gd name="T75" fmla="*/ 0 h 621"/>
                <a:gd name="T76" fmla="*/ 0 w 597"/>
                <a:gd name="T77" fmla="*/ 0 h 621"/>
                <a:gd name="T78" fmla="*/ 0 w 597"/>
                <a:gd name="T79" fmla="*/ 0 h 621"/>
                <a:gd name="T80" fmla="*/ 0 w 597"/>
                <a:gd name="T81" fmla="*/ 0 h 621"/>
                <a:gd name="T82" fmla="*/ 0 w 597"/>
                <a:gd name="T83" fmla="*/ 0 h 621"/>
                <a:gd name="T84" fmla="*/ 0 w 597"/>
                <a:gd name="T85" fmla="*/ 0 h 621"/>
                <a:gd name="T86" fmla="*/ 0 w 597"/>
                <a:gd name="T87" fmla="*/ 0 h 621"/>
                <a:gd name="T88" fmla="*/ 0 w 597"/>
                <a:gd name="T89" fmla="*/ 0 h 621"/>
                <a:gd name="T90" fmla="*/ 0 w 597"/>
                <a:gd name="T91" fmla="*/ 0 h 621"/>
                <a:gd name="T92" fmla="*/ 0 w 597"/>
                <a:gd name="T93" fmla="*/ 0 h 621"/>
                <a:gd name="T94" fmla="*/ 0 w 597"/>
                <a:gd name="T95" fmla="*/ 0 h 621"/>
                <a:gd name="T96" fmla="*/ 0 w 597"/>
                <a:gd name="T97" fmla="*/ 0 h 621"/>
                <a:gd name="T98" fmla="*/ 0 w 597"/>
                <a:gd name="T99" fmla="*/ 0 h 621"/>
                <a:gd name="T100" fmla="*/ 0 w 597"/>
                <a:gd name="T101" fmla="*/ 0 h 621"/>
                <a:gd name="T102" fmla="*/ 0 w 597"/>
                <a:gd name="T103" fmla="*/ 0 h 621"/>
                <a:gd name="T104" fmla="*/ 0 w 597"/>
                <a:gd name="T105" fmla="*/ 0 h 621"/>
                <a:gd name="T106" fmla="*/ 0 w 597"/>
                <a:gd name="T107" fmla="*/ 0 h 621"/>
                <a:gd name="T108" fmla="*/ 0 w 597"/>
                <a:gd name="T109" fmla="*/ 0 h 621"/>
                <a:gd name="T110" fmla="*/ 0 w 597"/>
                <a:gd name="T111" fmla="*/ 0 h 621"/>
                <a:gd name="T112" fmla="*/ 0 w 597"/>
                <a:gd name="T113" fmla="*/ 0 h 621"/>
                <a:gd name="T114" fmla="*/ 0 w 597"/>
                <a:gd name="T115" fmla="*/ 0 h 62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97"/>
                <a:gd name="T175" fmla="*/ 0 h 621"/>
                <a:gd name="T176" fmla="*/ 597 w 597"/>
                <a:gd name="T177" fmla="*/ 621 h 62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97" h="621">
                  <a:moveTo>
                    <a:pt x="253" y="0"/>
                  </a:moveTo>
                  <a:lnTo>
                    <a:pt x="69" y="2"/>
                  </a:lnTo>
                  <a:lnTo>
                    <a:pt x="60" y="9"/>
                  </a:lnTo>
                  <a:lnTo>
                    <a:pt x="84" y="36"/>
                  </a:lnTo>
                  <a:lnTo>
                    <a:pt x="77" y="92"/>
                  </a:lnTo>
                  <a:lnTo>
                    <a:pt x="31" y="94"/>
                  </a:lnTo>
                  <a:lnTo>
                    <a:pt x="29" y="109"/>
                  </a:lnTo>
                  <a:lnTo>
                    <a:pt x="61" y="100"/>
                  </a:lnTo>
                  <a:lnTo>
                    <a:pt x="61" y="109"/>
                  </a:lnTo>
                  <a:lnTo>
                    <a:pt x="86" y="130"/>
                  </a:lnTo>
                  <a:lnTo>
                    <a:pt x="86" y="144"/>
                  </a:lnTo>
                  <a:lnTo>
                    <a:pt x="71" y="155"/>
                  </a:lnTo>
                  <a:lnTo>
                    <a:pt x="46" y="186"/>
                  </a:lnTo>
                  <a:lnTo>
                    <a:pt x="25" y="207"/>
                  </a:lnTo>
                  <a:lnTo>
                    <a:pt x="0" y="205"/>
                  </a:lnTo>
                  <a:lnTo>
                    <a:pt x="2" y="241"/>
                  </a:lnTo>
                  <a:lnTo>
                    <a:pt x="12" y="280"/>
                  </a:lnTo>
                  <a:lnTo>
                    <a:pt x="6" y="291"/>
                  </a:lnTo>
                  <a:lnTo>
                    <a:pt x="12" y="322"/>
                  </a:lnTo>
                  <a:lnTo>
                    <a:pt x="42" y="345"/>
                  </a:lnTo>
                  <a:lnTo>
                    <a:pt x="84" y="447"/>
                  </a:lnTo>
                  <a:lnTo>
                    <a:pt x="113" y="445"/>
                  </a:lnTo>
                  <a:lnTo>
                    <a:pt x="115" y="454"/>
                  </a:lnTo>
                  <a:lnTo>
                    <a:pt x="146" y="468"/>
                  </a:lnTo>
                  <a:lnTo>
                    <a:pt x="159" y="466"/>
                  </a:lnTo>
                  <a:lnTo>
                    <a:pt x="209" y="493"/>
                  </a:lnTo>
                  <a:lnTo>
                    <a:pt x="248" y="506"/>
                  </a:lnTo>
                  <a:lnTo>
                    <a:pt x="261" y="491"/>
                  </a:lnTo>
                  <a:lnTo>
                    <a:pt x="274" y="510"/>
                  </a:lnTo>
                  <a:lnTo>
                    <a:pt x="288" y="570"/>
                  </a:lnTo>
                  <a:lnTo>
                    <a:pt x="278" y="585"/>
                  </a:lnTo>
                  <a:lnTo>
                    <a:pt x="297" y="612"/>
                  </a:lnTo>
                  <a:lnTo>
                    <a:pt x="363" y="606"/>
                  </a:lnTo>
                  <a:lnTo>
                    <a:pt x="376" y="621"/>
                  </a:lnTo>
                  <a:lnTo>
                    <a:pt x="418" y="610"/>
                  </a:lnTo>
                  <a:lnTo>
                    <a:pt x="449" y="616"/>
                  </a:lnTo>
                  <a:lnTo>
                    <a:pt x="470" y="593"/>
                  </a:lnTo>
                  <a:lnTo>
                    <a:pt x="505" y="600"/>
                  </a:lnTo>
                  <a:lnTo>
                    <a:pt x="524" y="587"/>
                  </a:lnTo>
                  <a:lnTo>
                    <a:pt x="578" y="571"/>
                  </a:lnTo>
                  <a:lnTo>
                    <a:pt x="597" y="545"/>
                  </a:lnTo>
                  <a:lnTo>
                    <a:pt x="578" y="525"/>
                  </a:lnTo>
                  <a:lnTo>
                    <a:pt x="555" y="430"/>
                  </a:lnTo>
                  <a:lnTo>
                    <a:pt x="560" y="406"/>
                  </a:lnTo>
                  <a:lnTo>
                    <a:pt x="551" y="391"/>
                  </a:lnTo>
                  <a:lnTo>
                    <a:pt x="562" y="345"/>
                  </a:lnTo>
                  <a:lnTo>
                    <a:pt x="543" y="322"/>
                  </a:lnTo>
                  <a:lnTo>
                    <a:pt x="526" y="305"/>
                  </a:lnTo>
                  <a:lnTo>
                    <a:pt x="541" y="249"/>
                  </a:lnTo>
                  <a:lnTo>
                    <a:pt x="555" y="234"/>
                  </a:lnTo>
                  <a:lnTo>
                    <a:pt x="551" y="215"/>
                  </a:lnTo>
                  <a:lnTo>
                    <a:pt x="549" y="217"/>
                  </a:lnTo>
                  <a:lnTo>
                    <a:pt x="541" y="203"/>
                  </a:lnTo>
                  <a:lnTo>
                    <a:pt x="470" y="159"/>
                  </a:lnTo>
                  <a:lnTo>
                    <a:pt x="461" y="138"/>
                  </a:lnTo>
                  <a:lnTo>
                    <a:pt x="466" y="126"/>
                  </a:lnTo>
                  <a:lnTo>
                    <a:pt x="457" y="111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4" name="Freeform 64"/>
            <p:cNvSpPr>
              <a:spLocks noChangeArrowheads="1"/>
            </p:cNvSpPr>
            <p:nvPr/>
          </p:nvSpPr>
          <p:spPr bwMode="auto">
            <a:xfrm rot="120000">
              <a:off x="3152" y="3239"/>
              <a:ext cx="182" cy="298"/>
            </a:xfrm>
            <a:custGeom>
              <a:avLst/>
              <a:gdLst>
                <a:gd name="T0" fmla="*/ 0 w 605"/>
                <a:gd name="T1" fmla="*/ 0 h 943"/>
                <a:gd name="T2" fmla="*/ 0 w 605"/>
                <a:gd name="T3" fmla="*/ 0 h 943"/>
                <a:gd name="T4" fmla="*/ 0 w 605"/>
                <a:gd name="T5" fmla="*/ 0 h 943"/>
                <a:gd name="T6" fmla="*/ 0 w 605"/>
                <a:gd name="T7" fmla="*/ 0 h 943"/>
                <a:gd name="T8" fmla="*/ 0 w 605"/>
                <a:gd name="T9" fmla="*/ 0 h 943"/>
                <a:gd name="T10" fmla="*/ 0 w 605"/>
                <a:gd name="T11" fmla="*/ 0 h 943"/>
                <a:gd name="T12" fmla="*/ 0 w 605"/>
                <a:gd name="T13" fmla="*/ 0 h 943"/>
                <a:gd name="T14" fmla="*/ 0 w 605"/>
                <a:gd name="T15" fmla="*/ 0 h 943"/>
                <a:gd name="T16" fmla="*/ 0 w 605"/>
                <a:gd name="T17" fmla="*/ 0 h 943"/>
                <a:gd name="T18" fmla="*/ 0 w 605"/>
                <a:gd name="T19" fmla="*/ 0 h 943"/>
                <a:gd name="T20" fmla="*/ 0 w 605"/>
                <a:gd name="T21" fmla="*/ 0 h 943"/>
                <a:gd name="T22" fmla="*/ 0 w 605"/>
                <a:gd name="T23" fmla="*/ 0 h 943"/>
                <a:gd name="T24" fmla="*/ 0 w 605"/>
                <a:gd name="T25" fmla="*/ 0 h 943"/>
                <a:gd name="T26" fmla="*/ 0 w 605"/>
                <a:gd name="T27" fmla="*/ 0 h 943"/>
                <a:gd name="T28" fmla="*/ 0 w 605"/>
                <a:gd name="T29" fmla="*/ 0 h 943"/>
                <a:gd name="T30" fmla="*/ 0 w 605"/>
                <a:gd name="T31" fmla="*/ 0 h 943"/>
                <a:gd name="T32" fmla="*/ 0 w 605"/>
                <a:gd name="T33" fmla="*/ 0 h 943"/>
                <a:gd name="T34" fmla="*/ 0 w 605"/>
                <a:gd name="T35" fmla="*/ 0 h 943"/>
                <a:gd name="T36" fmla="*/ 0 w 605"/>
                <a:gd name="T37" fmla="*/ 0 h 943"/>
                <a:gd name="T38" fmla="*/ 0 w 605"/>
                <a:gd name="T39" fmla="*/ 0 h 943"/>
                <a:gd name="T40" fmla="*/ 0 w 605"/>
                <a:gd name="T41" fmla="*/ 0 h 943"/>
                <a:gd name="T42" fmla="*/ 0 w 605"/>
                <a:gd name="T43" fmla="*/ 0 h 943"/>
                <a:gd name="T44" fmla="*/ 0 w 605"/>
                <a:gd name="T45" fmla="*/ 0 h 943"/>
                <a:gd name="T46" fmla="*/ 0 w 605"/>
                <a:gd name="T47" fmla="*/ 0 h 943"/>
                <a:gd name="T48" fmla="*/ 0 w 605"/>
                <a:gd name="T49" fmla="*/ 0 h 943"/>
                <a:gd name="T50" fmla="*/ 0 w 605"/>
                <a:gd name="T51" fmla="*/ 0 h 943"/>
                <a:gd name="T52" fmla="*/ 0 w 605"/>
                <a:gd name="T53" fmla="*/ 0 h 943"/>
                <a:gd name="T54" fmla="*/ 0 w 605"/>
                <a:gd name="T55" fmla="*/ 0 h 943"/>
                <a:gd name="T56" fmla="*/ 0 w 605"/>
                <a:gd name="T57" fmla="*/ 0 h 943"/>
                <a:gd name="T58" fmla="*/ 0 w 605"/>
                <a:gd name="T59" fmla="*/ 0 h 943"/>
                <a:gd name="T60" fmla="*/ 0 w 605"/>
                <a:gd name="T61" fmla="*/ 0 h 943"/>
                <a:gd name="T62" fmla="*/ 0 w 605"/>
                <a:gd name="T63" fmla="*/ 0 h 943"/>
                <a:gd name="T64" fmla="*/ 0 w 605"/>
                <a:gd name="T65" fmla="*/ 0 h 943"/>
                <a:gd name="T66" fmla="*/ 0 w 605"/>
                <a:gd name="T67" fmla="*/ 0 h 943"/>
                <a:gd name="T68" fmla="*/ 0 w 605"/>
                <a:gd name="T69" fmla="*/ 0 h 943"/>
                <a:gd name="T70" fmla="*/ 0 w 605"/>
                <a:gd name="T71" fmla="*/ 0 h 943"/>
                <a:gd name="T72" fmla="*/ 0 w 605"/>
                <a:gd name="T73" fmla="*/ 0 h 943"/>
                <a:gd name="T74" fmla="*/ 0 w 605"/>
                <a:gd name="T75" fmla="*/ 0 h 943"/>
                <a:gd name="T76" fmla="*/ 0 w 605"/>
                <a:gd name="T77" fmla="*/ 0 h 943"/>
                <a:gd name="T78" fmla="*/ 0 w 605"/>
                <a:gd name="T79" fmla="*/ 0 h 943"/>
                <a:gd name="T80" fmla="*/ 0 w 605"/>
                <a:gd name="T81" fmla="*/ 0 h 943"/>
                <a:gd name="T82" fmla="*/ 0 w 605"/>
                <a:gd name="T83" fmla="*/ 0 h 943"/>
                <a:gd name="T84" fmla="*/ 0 w 605"/>
                <a:gd name="T85" fmla="*/ 0 h 94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05"/>
                <a:gd name="T130" fmla="*/ 0 h 943"/>
                <a:gd name="T131" fmla="*/ 605 w 605"/>
                <a:gd name="T132" fmla="*/ 943 h 94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05" h="943">
                  <a:moveTo>
                    <a:pt x="275" y="65"/>
                  </a:moveTo>
                  <a:lnTo>
                    <a:pt x="276" y="67"/>
                  </a:lnTo>
                  <a:lnTo>
                    <a:pt x="342" y="61"/>
                  </a:lnTo>
                  <a:lnTo>
                    <a:pt x="355" y="76"/>
                  </a:lnTo>
                  <a:lnTo>
                    <a:pt x="397" y="65"/>
                  </a:lnTo>
                  <a:lnTo>
                    <a:pt x="428" y="71"/>
                  </a:lnTo>
                  <a:lnTo>
                    <a:pt x="449" y="48"/>
                  </a:lnTo>
                  <a:lnTo>
                    <a:pt x="484" y="55"/>
                  </a:lnTo>
                  <a:lnTo>
                    <a:pt x="503" y="42"/>
                  </a:lnTo>
                  <a:lnTo>
                    <a:pt x="557" y="26"/>
                  </a:lnTo>
                  <a:lnTo>
                    <a:pt x="576" y="0"/>
                  </a:lnTo>
                  <a:lnTo>
                    <a:pt x="605" y="9"/>
                  </a:lnTo>
                  <a:lnTo>
                    <a:pt x="597" y="140"/>
                  </a:lnTo>
                  <a:lnTo>
                    <a:pt x="587" y="142"/>
                  </a:lnTo>
                  <a:lnTo>
                    <a:pt x="605" y="259"/>
                  </a:lnTo>
                  <a:lnTo>
                    <a:pt x="589" y="259"/>
                  </a:lnTo>
                  <a:lnTo>
                    <a:pt x="572" y="316"/>
                  </a:lnTo>
                  <a:lnTo>
                    <a:pt x="537" y="335"/>
                  </a:lnTo>
                  <a:lnTo>
                    <a:pt x="539" y="347"/>
                  </a:lnTo>
                  <a:lnTo>
                    <a:pt x="526" y="351"/>
                  </a:lnTo>
                  <a:lnTo>
                    <a:pt x="512" y="364"/>
                  </a:lnTo>
                  <a:lnTo>
                    <a:pt x="501" y="356"/>
                  </a:lnTo>
                  <a:lnTo>
                    <a:pt x="466" y="387"/>
                  </a:lnTo>
                  <a:lnTo>
                    <a:pt x="428" y="399"/>
                  </a:lnTo>
                  <a:lnTo>
                    <a:pt x="384" y="437"/>
                  </a:lnTo>
                  <a:lnTo>
                    <a:pt x="365" y="445"/>
                  </a:lnTo>
                  <a:lnTo>
                    <a:pt x="294" y="504"/>
                  </a:lnTo>
                  <a:lnTo>
                    <a:pt x="303" y="514"/>
                  </a:lnTo>
                  <a:lnTo>
                    <a:pt x="261" y="541"/>
                  </a:lnTo>
                  <a:lnTo>
                    <a:pt x="248" y="564"/>
                  </a:lnTo>
                  <a:lnTo>
                    <a:pt x="257" y="579"/>
                  </a:lnTo>
                  <a:lnTo>
                    <a:pt x="257" y="610"/>
                  </a:lnTo>
                  <a:lnTo>
                    <a:pt x="267" y="610"/>
                  </a:lnTo>
                  <a:lnTo>
                    <a:pt x="267" y="683"/>
                  </a:lnTo>
                  <a:lnTo>
                    <a:pt x="286" y="677"/>
                  </a:lnTo>
                  <a:lnTo>
                    <a:pt x="269" y="727"/>
                  </a:lnTo>
                  <a:lnTo>
                    <a:pt x="269" y="767"/>
                  </a:lnTo>
                  <a:lnTo>
                    <a:pt x="246" y="807"/>
                  </a:lnTo>
                  <a:lnTo>
                    <a:pt x="111" y="859"/>
                  </a:lnTo>
                  <a:lnTo>
                    <a:pt x="113" y="876"/>
                  </a:lnTo>
                  <a:lnTo>
                    <a:pt x="121" y="901"/>
                  </a:lnTo>
                  <a:lnTo>
                    <a:pt x="104" y="943"/>
                  </a:lnTo>
                  <a:lnTo>
                    <a:pt x="83" y="936"/>
                  </a:lnTo>
                  <a:lnTo>
                    <a:pt x="65" y="943"/>
                  </a:lnTo>
                  <a:lnTo>
                    <a:pt x="50" y="932"/>
                  </a:lnTo>
                  <a:lnTo>
                    <a:pt x="60" y="920"/>
                  </a:lnTo>
                  <a:lnTo>
                    <a:pt x="56" y="873"/>
                  </a:lnTo>
                  <a:lnTo>
                    <a:pt x="65" y="832"/>
                  </a:lnTo>
                  <a:lnTo>
                    <a:pt x="79" y="828"/>
                  </a:lnTo>
                  <a:lnTo>
                    <a:pt x="58" y="723"/>
                  </a:lnTo>
                  <a:lnTo>
                    <a:pt x="60" y="702"/>
                  </a:lnTo>
                  <a:lnTo>
                    <a:pt x="42" y="683"/>
                  </a:lnTo>
                  <a:lnTo>
                    <a:pt x="63" y="652"/>
                  </a:lnTo>
                  <a:lnTo>
                    <a:pt x="102" y="621"/>
                  </a:lnTo>
                  <a:lnTo>
                    <a:pt x="108" y="585"/>
                  </a:lnTo>
                  <a:lnTo>
                    <a:pt x="125" y="575"/>
                  </a:lnTo>
                  <a:lnTo>
                    <a:pt x="142" y="543"/>
                  </a:lnTo>
                  <a:lnTo>
                    <a:pt x="129" y="487"/>
                  </a:lnTo>
                  <a:lnTo>
                    <a:pt x="152" y="447"/>
                  </a:lnTo>
                  <a:lnTo>
                    <a:pt x="144" y="433"/>
                  </a:lnTo>
                  <a:lnTo>
                    <a:pt x="150" y="418"/>
                  </a:lnTo>
                  <a:lnTo>
                    <a:pt x="148" y="383"/>
                  </a:lnTo>
                  <a:lnTo>
                    <a:pt x="138" y="376"/>
                  </a:lnTo>
                  <a:lnTo>
                    <a:pt x="146" y="360"/>
                  </a:lnTo>
                  <a:lnTo>
                    <a:pt x="94" y="341"/>
                  </a:lnTo>
                  <a:lnTo>
                    <a:pt x="65" y="337"/>
                  </a:lnTo>
                  <a:lnTo>
                    <a:pt x="63" y="326"/>
                  </a:lnTo>
                  <a:lnTo>
                    <a:pt x="2" y="320"/>
                  </a:lnTo>
                  <a:lnTo>
                    <a:pt x="10" y="284"/>
                  </a:lnTo>
                  <a:lnTo>
                    <a:pt x="0" y="261"/>
                  </a:lnTo>
                  <a:lnTo>
                    <a:pt x="165" y="207"/>
                  </a:lnTo>
                  <a:lnTo>
                    <a:pt x="205" y="249"/>
                  </a:lnTo>
                  <a:lnTo>
                    <a:pt x="240" y="243"/>
                  </a:lnTo>
                  <a:lnTo>
                    <a:pt x="259" y="247"/>
                  </a:lnTo>
                  <a:lnTo>
                    <a:pt x="248" y="299"/>
                  </a:lnTo>
                  <a:lnTo>
                    <a:pt x="236" y="305"/>
                  </a:lnTo>
                  <a:lnTo>
                    <a:pt x="265" y="368"/>
                  </a:lnTo>
                  <a:lnTo>
                    <a:pt x="280" y="316"/>
                  </a:lnTo>
                  <a:lnTo>
                    <a:pt x="305" y="318"/>
                  </a:lnTo>
                  <a:lnTo>
                    <a:pt x="313" y="285"/>
                  </a:lnTo>
                  <a:lnTo>
                    <a:pt x="303" y="272"/>
                  </a:lnTo>
                  <a:lnTo>
                    <a:pt x="309" y="243"/>
                  </a:lnTo>
                  <a:lnTo>
                    <a:pt x="257" y="178"/>
                  </a:lnTo>
                  <a:lnTo>
                    <a:pt x="257" y="119"/>
                  </a:lnTo>
                  <a:lnTo>
                    <a:pt x="248" y="107"/>
                  </a:lnTo>
                  <a:lnTo>
                    <a:pt x="248" y="90"/>
                  </a:lnTo>
                  <a:lnTo>
                    <a:pt x="275" y="65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5" name="Freeform 65"/>
            <p:cNvSpPr>
              <a:spLocks noChangeArrowheads="1"/>
            </p:cNvSpPr>
            <p:nvPr/>
          </p:nvSpPr>
          <p:spPr bwMode="auto">
            <a:xfrm rot="120000">
              <a:off x="3017" y="3194"/>
              <a:ext cx="199" cy="173"/>
            </a:xfrm>
            <a:custGeom>
              <a:avLst/>
              <a:gdLst>
                <a:gd name="T0" fmla="*/ 0 w 662"/>
                <a:gd name="T1" fmla="*/ 0 h 550"/>
                <a:gd name="T2" fmla="*/ 0 w 662"/>
                <a:gd name="T3" fmla="*/ 0 h 550"/>
                <a:gd name="T4" fmla="*/ 0 w 662"/>
                <a:gd name="T5" fmla="*/ 0 h 550"/>
                <a:gd name="T6" fmla="*/ 0 w 662"/>
                <a:gd name="T7" fmla="*/ 0 h 550"/>
                <a:gd name="T8" fmla="*/ 0 w 662"/>
                <a:gd name="T9" fmla="*/ 0 h 550"/>
                <a:gd name="T10" fmla="*/ 0 w 662"/>
                <a:gd name="T11" fmla="*/ 0 h 550"/>
                <a:gd name="T12" fmla="*/ 0 w 662"/>
                <a:gd name="T13" fmla="*/ 0 h 550"/>
                <a:gd name="T14" fmla="*/ 0 w 662"/>
                <a:gd name="T15" fmla="*/ 0 h 550"/>
                <a:gd name="T16" fmla="*/ 0 w 662"/>
                <a:gd name="T17" fmla="*/ 0 h 550"/>
                <a:gd name="T18" fmla="*/ 0 w 662"/>
                <a:gd name="T19" fmla="*/ 0 h 550"/>
                <a:gd name="T20" fmla="*/ 0 w 662"/>
                <a:gd name="T21" fmla="*/ 0 h 550"/>
                <a:gd name="T22" fmla="*/ 0 w 662"/>
                <a:gd name="T23" fmla="*/ 0 h 550"/>
                <a:gd name="T24" fmla="*/ 0 w 662"/>
                <a:gd name="T25" fmla="*/ 0 h 550"/>
                <a:gd name="T26" fmla="*/ 0 w 662"/>
                <a:gd name="T27" fmla="*/ 0 h 550"/>
                <a:gd name="T28" fmla="*/ 0 w 662"/>
                <a:gd name="T29" fmla="*/ 0 h 550"/>
                <a:gd name="T30" fmla="*/ 0 w 662"/>
                <a:gd name="T31" fmla="*/ 0 h 550"/>
                <a:gd name="T32" fmla="*/ 0 w 662"/>
                <a:gd name="T33" fmla="*/ 0 h 550"/>
                <a:gd name="T34" fmla="*/ 0 w 662"/>
                <a:gd name="T35" fmla="*/ 0 h 550"/>
                <a:gd name="T36" fmla="*/ 0 w 662"/>
                <a:gd name="T37" fmla="*/ 0 h 550"/>
                <a:gd name="T38" fmla="*/ 0 w 662"/>
                <a:gd name="T39" fmla="*/ 0 h 550"/>
                <a:gd name="T40" fmla="*/ 0 w 662"/>
                <a:gd name="T41" fmla="*/ 0 h 550"/>
                <a:gd name="T42" fmla="*/ 0 w 662"/>
                <a:gd name="T43" fmla="*/ 0 h 550"/>
                <a:gd name="T44" fmla="*/ 0 w 662"/>
                <a:gd name="T45" fmla="*/ 0 h 550"/>
                <a:gd name="T46" fmla="*/ 0 w 662"/>
                <a:gd name="T47" fmla="*/ 0 h 550"/>
                <a:gd name="T48" fmla="*/ 0 w 662"/>
                <a:gd name="T49" fmla="*/ 0 h 550"/>
                <a:gd name="T50" fmla="*/ 0 w 662"/>
                <a:gd name="T51" fmla="*/ 0 h 550"/>
                <a:gd name="T52" fmla="*/ 0 w 662"/>
                <a:gd name="T53" fmla="*/ 0 h 550"/>
                <a:gd name="T54" fmla="*/ 0 w 662"/>
                <a:gd name="T55" fmla="*/ 0 h 550"/>
                <a:gd name="T56" fmla="*/ 0 w 662"/>
                <a:gd name="T57" fmla="*/ 0 h 550"/>
                <a:gd name="T58" fmla="*/ 0 w 662"/>
                <a:gd name="T59" fmla="*/ 0 h 550"/>
                <a:gd name="T60" fmla="*/ 0 w 662"/>
                <a:gd name="T61" fmla="*/ 0 h 550"/>
                <a:gd name="T62" fmla="*/ 0 w 662"/>
                <a:gd name="T63" fmla="*/ 0 h 550"/>
                <a:gd name="T64" fmla="*/ 0 w 662"/>
                <a:gd name="T65" fmla="*/ 0 h 550"/>
                <a:gd name="T66" fmla="*/ 0 w 662"/>
                <a:gd name="T67" fmla="*/ 0 h 550"/>
                <a:gd name="T68" fmla="*/ 0 w 662"/>
                <a:gd name="T69" fmla="*/ 0 h 550"/>
                <a:gd name="T70" fmla="*/ 0 w 662"/>
                <a:gd name="T71" fmla="*/ 0 h 550"/>
                <a:gd name="T72" fmla="*/ 0 w 662"/>
                <a:gd name="T73" fmla="*/ 0 h 550"/>
                <a:gd name="T74" fmla="*/ 0 w 662"/>
                <a:gd name="T75" fmla="*/ 0 h 550"/>
                <a:gd name="T76" fmla="*/ 0 w 662"/>
                <a:gd name="T77" fmla="*/ 0 h 550"/>
                <a:gd name="T78" fmla="*/ 0 w 662"/>
                <a:gd name="T79" fmla="*/ 0 h 55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62"/>
                <a:gd name="T121" fmla="*/ 0 h 550"/>
                <a:gd name="T122" fmla="*/ 662 w 662"/>
                <a:gd name="T123" fmla="*/ 550 h 55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62" h="550">
                  <a:moveTo>
                    <a:pt x="461" y="426"/>
                  </a:moveTo>
                  <a:lnTo>
                    <a:pt x="465" y="407"/>
                  </a:lnTo>
                  <a:lnTo>
                    <a:pt x="455" y="384"/>
                  </a:lnTo>
                  <a:lnTo>
                    <a:pt x="616" y="330"/>
                  </a:lnTo>
                  <a:lnTo>
                    <a:pt x="613" y="301"/>
                  </a:lnTo>
                  <a:lnTo>
                    <a:pt x="624" y="284"/>
                  </a:lnTo>
                  <a:lnTo>
                    <a:pt x="626" y="259"/>
                  </a:lnTo>
                  <a:lnTo>
                    <a:pt x="645" y="240"/>
                  </a:lnTo>
                  <a:lnTo>
                    <a:pt x="636" y="205"/>
                  </a:lnTo>
                  <a:lnTo>
                    <a:pt x="643" y="201"/>
                  </a:lnTo>
                  <a:lnTo>
                    <a:pt x="643" y="182"/>
                  </a:lnTo>
                  <a:lnTo>
                    <a:pt x="655" y="163"/>
                  </a:lnTo>
                  <a:lnTo>
                    <a:pt x="647" y="148"/>
                  </a:lnTo>
                  <a:lnTo>
                    <a:pt x="662" y="130"/>
                  </a:lnTo>
                  <a:lnTo>
                    <a:pt x="645" y="100"/>
                  </a:lnTo>
                  <a:lnTo>
                    <a:pt x="651" y="75"/>
                  </a:lnTo>
                  <a:lnTo>
                    <a:pt x="643" y="71"/>
                  </a:lnTo>
                  <a:lnTo>
                    <a:pt x="593" y="44"/>
                  </a:lnTo>
                  <a:lnTo>
                    <a:pt x="580" y="46"/>
                  </a:lnTo>
                  <a:lnTo>
                    <a:pt x="549" y="32"/>
                  </a:lnTo>
                  <a:lnTo>
                    <a:pt x="547" y="23"/>
                  </a:lnTo>
                  <a:lnTo>
                    <a:pt x="518" y="25"/>
                  </a:lnTo>
                  <a:lnTo>
                    <a:pt x="507" y="0"/>
                  </a:lnTo>
                  <a:lnTo>
                    <a:pt x="407" y="17"/>
                  </a:lnTo>
                  <a:lnTo>
                    <a:pt x="384" y="54"/>
                  </a:lnTo>
                  <a:lnTo>
                    <a:pt x="373" y="59"/>
                  </a:lnTo>
                  <a:lnTo>
                    <a:pt x="386" y="77"/>
                  </a:lnTo>
                  <a:lnTo>
                    <a:pt x="386" y="144"/>
                  </a:lnTo>
                  <a:lnTo>
                    <a:pt x="377" y="163"/>
                  </a:lnTo>
                  <a:lnTo>
                    <a:pt x="371" y="203"/>
                  </a:lnTo>
                  <a:lnTo>
                    <a:pt x="421" y="242"/>
                  </a:lnTo>
                  <a:lnTo>
                    <a:pt x="424" y="230"/>
                  </a:lnTo>
                  <a:lnTo>
                    <a:pt x="448" y="226"/>
                  </a:lnTo>
                  <a:lnTo>
                    <a:pt x="446" y="299"/>
                  </a:lnTo>
                  <a:lnTo>
                    <a:pt x="426" y="288"/>
                  </a:lnTo>
                  <a:lnTo>
                    <a:pt x="405" y="301"/>
                  </a:lnTo>
                  <a:lnTo>
                    <a:pt x="390" y="278"/>
                  </a:lnTo>
                  <a:lnTo>
                    <a:pt x="378" y="265"/>
                  </a:lnTo>
                  <a:lnTo>
                    <a:pt x="371" y="245"/>
                  </a:lnTo>
                  <a:lnTo>
                    <a:pt x="346" y="236"/>
                  </a:lnTo>
                  <a:lnTo>
                    <a:pt x="336" y="226"/>
                  </a:lnTo>
                  <a:lnTo>
                    <a:pt x="315" y="232"/>
                  </a:lnTo>
                  <a:lnTo>
                    <a:pt x="311" y="207"/>
                  </a:lnTo>
                  <a:lnTo>
                    <a:pt x="321" y="197"/>
                  </a:lnTo>
                  <a:lnTo>
                    <a:pt x="296" y="194"/>
                  </a:lnTo>
                  <a:lnTo>
                    <a:pt x="273" y="222"/>
                  </a:lnTo>
                  <a:lnTo>
                    <a:pt x="242" y="207"/>
                  </a:lnTo>
                  <a:lnTo>
                    <a:pt x="198" y="199"/>
                  </a:lnTo>
                  <a:lnTo>
                    <a:pt x="188" y="172"/>
                  </a:lnTo>
                  <a:lnTo>
                    <a:pt x="173" y="172"/>
                  </a:lnTo>
                  <a:lnTo>
                    <a:pt x="150" y="190"/>
                  </a:lnTo>
                  <a:lnTo>
                    <a:pt x="139" y="180"/>
                  </a:lnTo>
                  <a:lnTo>
                    <a:pt x="144" y="169"/>
                  </a:lnTo>
                  <a:lnTo>
                    <a:pt x="123" y="148"/>
                  </a:lnTo>
                  <a:lnTo>
                    <a:pt x="114" y="159"/>
                  </a:lnTo>
                  <a:lnTo>
                    <a:pt x="125" y="190"/>
                  </a:lnTo>
                  <a:lnTo>
                    <a:pt x="116" y="205"/>
                  </a:lnTo>
                  <a:lnTo>
                    <a:pt x="119" y="217"/>
                  </a:lnTo>
                  <a:lnTo>
                    <a:pt x="112" y="263"/>
                  </a:lnTo>
                  <a:lnTo>
                    <a:pt x="119" y="274"/>
                  </a:lnTo>
                  <a:lnTo>
                    <a:pt x="110" y="280"/>
                  </a:lnTo>
                  <a:lnTo>
                    <a:pt x="2" y="278"/>
                  </a:lnTo>
                  <a:lnTo>
                    <a:pt x="0" y="456"/>
                  </a:lnTo>
                  <a:lnTo>
                    <a:pt x="8" y="474"/>
                  </a:lnTo>
                  <a:lnTo>
                    <a:pt x="33" y="491"/>
                  </a:lnTo>
                  <a:lnTo>
                    <a:pt x="75" y="531"/>
                  </a:lnTo>
                  <a:lnTo>
                    <a:pt x="112" y="520"/>
                  </a:lnTo>
                  <a:lnTo>
                    <a:pt x="164" y="522"/>
                  </a:lnTo>
                  <a:lnTo>
                    <a:pt x="179" y="539"/>
                  </a:lnTo>
                  <a:lnTo>
                    <a:pt x="213" y="550"/>
                  </a:lnTo>
                  <a:lnTo>
                    <a:pt x="229" y="543"/>
                  </a:lnTo>
                  <a:lnTo>
                    <a:pt x="246" y="550"/>
                  </a:lnTo>
                  <a:lnTo>
                    <a:pt x="277" y="545"/>
                  </a:lnTo>
                  <a:lnTo>
                    <a:pt x="338" y="485"/>
                  </a:lnTo>
                  <a:lnTo>
                    <a:pt x="373" y="474"/>
                  </a:lnTo>
                  <a:lnTo>
                    <a:pt x="377" y="445"/>
                  </a:lnTo>
                  <a:lnTo>
                    <a:pt x="390" y="441"/>
                  </a:lnTo>
                  <a:lnTo>
                    <a:pt x="396" y="428"/>
                  </a:lnTo>
                  <a:lnTo>
                    <a:pt x="432" y="428"/>
                  </a:lnTo>
                  <a:lnTo>
                    <a:pt x="461" y="426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6" name="Freeform 66"/>
            <p:cNvSpPr>
              <a:spLocks noChangeArrowheads="1"/>
            </p:cNvSpPr>
            <p:nvPr/>
          </p:nvSpPr>
          <p:spPr bwMode="auto">
            <a:xfrm rot="120000">
              <a:off x="3068" y="3332"/>
              <a:ext cx="127" cy="119"/>
            </a:xfrm>
            <a:custGeom>
              <a:avLst/>
              <a:gdLst>
                <a:gd name="T0" fmla="*/ 0 w 426"/>
                <a:gd name="T1" fmla="*/ 0 h 378"/>
                <a:gd name="T2" fmla="*/ 0 w 426"/>
                <a:gd name="T3" fmla="*/ 0 h 378"/>
                <a:gd name="T4" fmla="*/ 0 w 426"/>
                <a:gd name="T5" fmla="*/ 0 h 378"/>
                <a:gd name="T6" fmla="*/ 0 w 426"/>
                <a:gd name="T7" fmla="*/ 0 h 378"/>
                <a:gd name="T8" fmla="*/ 0 w 426"/>
                <a:gd name="T9" fmla="*/ 0 h 378"/>
                <a:gd name="T10" fmla="*/ 0 w 426"/>
                <a:gd name="T11" fmla="*/ 0 h 378"/>
                <a:gd name="T12" fmla="*/ 0 w 426"/>
                <a:gd name="T13" fmla="*/ 0 h 378"/>
                <a:gd name="T14" fmla="*/ 0 w 426"/>
                <a:gd name="T15" fmla="*/ 0 h 378"/>
                <a:gd name="T16" fmla="*/ 0 w 426"/>
                <a:gd name="T17" fmla="*/ 0 h 378"/>
                <a:gd name="T18" fmla="*/ 0 w 426"/>
                <a:gd name="T19" fmla="*/ 0 h 378"/>
                <a:gd name="T20" fmla="*/ 0 w 426"/>
                <a:gd name="T21" fmla="*/ 0 h 378"/>
                <a:gd name="T22" fmla="*/ 0 w 426"/>
                <a:gd name="T23" fmla="*/ 0 h 378"/>
                <a:gd name="T24" fmla="*/ 0 w 426"/>
                <a:gd name="T25" fmla="*/ 0 h 378"/>
                <a:gd name="T26" fmla="*/ 0 w 426"/>
                <a:gd name="T27" fmla="*/ 0 h 378"/>
                <a:gd name="T28" fmla="*/ 0 w 426"/>
                <a:gd name="T29" fmla="*/ 0 h 378"/>
                <a:gd name="T30" fmla="*/ 0 w 426"/>
                <a:gd name="T31" fmla="*/ 0 h 378"/>
                <a:gd name="T32" fmla="*/ 0 w 426"/>
                <a:gd name="T33" fmla="*/ 0 h 378"/>
                <a:gd name="T34" fmla="*/ 0 w 426"/>
                <a:gd name="T35" fmla="*/ 0 h 378"/>
                <a:gd name="T36" fmla="*/ 0 w 426"/>
                <a:gd name="T37" fmla="*/ 0 h 378"/>
                <a:gd name="T38" fmla="*/ 0 w 426"/>
                <a:gd name="T39" fmla="*/ 0 h 378"/>
                <a:gd name="T40" fmla="*/ 0 w 426"/>
                <a:gd name="T41" fmla="*/ 0 h 378"/>
                <a:gd name="T42" fmla="*/ 0 w 426"/>
                <a:gd name="T43" fmla="*/ 0 h 378"/>
                <a:gd name="T44" fmla="*/ 0 w 426"/>
                <a:gd name="T45" fmla="*/ 0 h 378"/>
                <a:gd name="T46" fmla="*/ 0 w 426"/>
                <a:gd name="T47" fmla="*/ 0 h 378"/>
                <a:gd name="T48" fmla="*/ 0 w 426"/>
                <a:gd name="T49" fmla="*/ 0 h 378"/>
                <a:gd name="T50" fmla="*/ 0 w 426"/>
                <a:gd name="T51" fmla="*/ 0 h 378"/>
                <a:gd name="T52" fmla="*/ 0 w 426"/>
                <a:gd name="T53" fmla="*/ 0 h 378"/>
                <a:gd name="T54" fmla="*/ 0 w 426"/>
                <a:gd name="T55" fmla="*/ 0 h 378"/>
                <a:gd name="T56" fmla="*/ 0 w 426"/>
                <a:gd name="T57" fmla="*/ 0 h 378"/>
                <a:gd name="T58" fmla="*/ 0 w 426"/>
                <a:gd name="T59" fmla="*/ 0 h 378"/>
                <a:gd name="T60" fmla="*/ 0 w 426"/>
                <a:gd name="T61" fmla="*/ 0 h 378"/>
                <a:gd name="T62" fmla="*/ 0 w 426"/>
                <a:gd name="T63" fmla="*/ 0 h 378"/>
                <a:gd name="T64" fmla="*/ 0 w 426"/>
                <a:gd name="T65" fmla="*/ 0 h 378"/>
                <a:gd name="T66" fmla="*/ 0 w 426"/>
                <a:gd name="T67" fmla="*/ 0 h 378"/>
                <a:gd name="T68" fmla="*/ 0 w 426"/>
                <a:gd name="T69" fmla="*/ 0 h 378"/>
                <a:gd name="T70" fmla="*/ 0 w 426"/>
                <a:gd name="T71" fmla="*/ 0 h 378"/>
                <a:gd name="T72" fmla="*/ 0 w 426"/>
                <a:gd name="T73" fmla="*/ 0 h 378"/>
                <a:gd name="T74" fmla="*/ 0 w 426"/>
                <a:gd name="T75" fmla="*/ 0 h 378"/>
                <a:gd name="T76" fmla="*/ 0 w 426"/>
                <a:gd name="T77" fmla="*/ 0 h 37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6"/>
                <a:gd name="T118" fmla="*/ 0 h 378"/>
                <a:gd name="T119" fmla="*/ 426 w 426"/>
                <a:gd name="T120" fmla="*/ 378 h 37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6" h="378">
                  <a:moveTo>
                    <a:pt x="318" y="378"/>
                  </a:moveTo>
                  <a:lnTo>
                    <a:pt x="337" y="349"/>
                  </a:lnTo>
                  <a:lnTo>
                    <a:pt x="376" y="318"/>
                  </a:lnTo>
                  <a:lnTo>
                    <a:pt x="382" y="282"/>
                  </a:lnTo>
                  <a:lnTo>
                    <a:pt x="399" y="272"/>
                  </a:lnTo>
                  <a:lnTo>
                    <a:pt x="416" y="240"/>
                  </a:lnTo>
                  <a:lnTo>
                    <a:pt x="403" y="184"/>
                  </a:lnTo>
                  <a:lnTo>
                    <a:pt x="426" y="144"/>
                  </a:lnTo>
                  <a:lnTo>
                    <a:pt x="418" y="130"/>
                  </a:lnTo>
                  <a:lnTo>
                    <a:pt x="424" y="115"/>
                  </a:lnTo>
                  <a:lnTo>
                    <a:pt x="422" y="80"/>
                  </a:lnTo>
                  <a:lnTo>
                    <a:pt x="412" y="73"/>
                  </a:lnTo>
                  <a:lnTo>
                    <a:pt x="420" y="57"/>
                  </a:lnTo>
                  <a:lnTo>
                    <a:pt x="368" y="38"/>
                  </a:lnTo>
                  <a:lnTo>
                    <a:pt x="339" y="34"/>
                  </a:lnTo>
                  <a:lnTo>
                    <a:pt x="337" y="23"/>
                  </a:lnTo>
                  <a:lnTo>
                    <a:pt x="276" y="17"/>
                  </a:lnTo>
                  <a:lnTo>
                    <a:pt x="280" y="2"/>
                  </a:lnTo>
                  <a:lnTo>
                    <a:pt x="274" y="0"/>
                  </a:lnTo>
                  <a:lnTo>
                    <a:pt x="251" y="2"/>
                  </a:lnTo>
                  <a:lnTo>
                    <a:pt x="215" y="2"/>
                  </a:lnTo>
                  <a:lnTo>
                    <a:pt x="209" y="15"/>
                  </a:lnTo>
                  <a:lnTo>
                    <a:pt x="196" y="19"/>
                  </a:lnTo>
                  <a:lnTo>
                    <a:pt x="192" y="48"/>
                  </a:lnTo>
                  <a:lnTo>
                    <a:pt x="157" y="59"/>
                  </a:lnTo>
                  <a:lnTo>
                    <a:pt x="96" y="119"/>
                  </a:lnTo>
                  <a:lnTo>
                    <a:pt x="65" y="124"/>
                  </a:lnTo>
                  <a:lnTo>
                    <a:pt x="48" y="117"/>
                  </a:lnTo>
                  <a:lnTo>
                    <a:pt x="32" y="124"/>
                  </a:lnTo>
                  <a:lnTo>
                    <a:pt x="0" y="113"/>
                  </a:lnTo>
                  <a:lnTo>
                    <a:pt x="25" y="153"/>
                  </a:lnTo>
                  <a:lnTo>
                    <a:pt x="52" y="217"/>
                  </a:lnTo>
                  <a:lnTo>
                    <a:pt x="92" y="241"/>
                  </a:lnTo>
                  <a:lnTo>
                    <a:pt x="134" y="276"/>
                  </a:lnTo>
                  <a:lnTo>
                    <a:pt x="134" y="311"/>
                  </a:lnTo>
                  <a:lnTo>
                    <a:pt x="142" y="328"/>
                  </a:lnTo>
                  <a:lnTo>
                    <a:pt x="182" y="334"/>
                  </a:lnTo>
                  <a:lnTo>
                    <a:pt x="211" y="362"/>
                  </a:lnTo>
                  <a:lnTo>
                    <a:pt x="318" y="378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7" name="Freeform 67"/>
            <p:cNvSpPr>
              <a:spLocks noChangeArrowheads="1"/>
            </p:cNvSpPr>
            <p:nvPr/>
          </p:nvSpPr>
          <p:spPr bwMode="auto">
            <a:xfrm rot="120000">
              <a:off x="2971" y="3362"/>
              <a:ext cx="157" cy="163"/>
            </a:xfrm>
            <a:custGeom>
              <a:avLst/>
              <a:gdLst>
                <a:gd name="T0" fmla="*/ 0 w 522"/>
                <a:gd name="T1" fmla="*/ 0 h 516"/>
                <a:gd name="T2" fmla="*/ 0 w 522"/>
                <a:gd name="T3" fmla="*/ 0 h 516"/>
                <a:gd name="T4" fmla="*/ 0 w 522"/>
                <a:gd name="T5" fmla="*/ 0 h 516"/>
                <a:gd name="T6" fmla="*/ 0 w 522"/>
                <a:gd name="T7" fmla="*/ 0 h 516"/>
                <a:gd name="T8" fmla="*/ 0 w 522"/>
                <a:gd name="T9" fmla="*/ 0 h 516"/>
                <a:gd name="T10" fmla="*/ 0 w 522"/>
                <a:gd name="T11" fmla="*/ 0 h 516"/>
                <a:gd name="T12" fmla="*/ 0 w 522"/>
                <a:gd name="T13" fmla="*/ 0 h 516"/>
                <a:gd name="T14" fmla="*/ 0 w 522"/>
                <a:gd name="T15" fmla="*/ 0 h 516"/>
                <a:gd name="T16" fmla="*/ 0 w 522"/>
                <a:gd name="T17" fmla="*/ 0 h 516"/>
                <a:gd name="T18" fmla="*/ 0 w 522"/>
                <a:gd name="T19" fmla="*/ 0 h 516"/>
                <a:gd name="T20" fmla="*/ 0 w 522"/>
                <a:gd name="T21" fmla="*/ 0 h 516"/>
                <a:gd name="T22" fmla="*/ 0 w 522"/>
                <a:gd name="T23" fmla="*/ 0 h 516"/>
                <a:gd name="T24" fmla="*/ 0 w 522"/>
                <a:gd name="T25" fmla="*/ 0 h 516"/>
                <a:gd name="T26" fmla="*/ 0 w 522"/>
                <a:gd name="T27" fmla="*/ 0 h 516"/>
                <a:gd name="T28" fmla="*/ 0 w 522"/>
                <a:gd name="T29" fmla="*/ 0 h 516"/>
                <a:gd name="T30" fmla="*/ 0 w 522"/>
                <a:gd name="T31" fmla="*/ 0 h 516"/>
                <a:gd name="T32" fmla="*/ 0 w 522"/>
                <a:gd name="T33" fmla="*/ 0 h 516"/>
                <a:gd name="T34" fmla="*/ 0 w 522"/>
                <a:gd name="T35" fmla="*/ 0 h 516"/>
                <a:gd name="T36" fmla="*/ 0 w 522"/>
                <a:gd name="T37" fmla="*/ 0 h 516"/>
                <a:gd name="T38" fmla="*/ 0 w 522"/>
                <a:gd name="T39" fmla="*/ 0 h 516"/>
                <a:gd name="T40" fmla="*/ 0 w 522"/>
                <a:gd name="T41" fmla="*/ 0 h 516"/>
                <a:gd name="T42" fmla="*/ 0 w 522"/>
                <a:gd name="T43" fmla="*/ 0 h 516"/>
                <a:gd name="T44" fmla="*/ 0 w 522"/>
                <a:gd name="T45" fmla="*/ 0 h 516"/>
                <a:gd name="T46" fmla="*/ 0 w 522"/>
                <a:gd name="T47" fmla="*/ 0 h 516"/>
                <a:gd name="T48" fmla="*/ 0 w 522"/>
                <a:gd name="T49" fmla="*/ 0 h 516"/>
                <a:gd name="T50" fmla="*/ 0 w 522"/>
                <a:gd name="T51" fmla="*/ 0 h 516"/>
                <a:gd name="T52" fmla="*/ 0 w 522"/>
                <a:gd name="T53" fmla="*/ 0 h 516"/>
                <a:gd name="T54" fmla="*/ 0 w 522"/>
                <a:gd name="T55" fmla="*/ 0 h 516"/>
                <a:gd name="T56" fmla="*/ 0 w 522"/>
                <a:gd name="T57" fmla="*/ 0 h 516"/>
                <a:gd name="T58" fmla="*/ 0 w 522"/>
                <a:gd name="T59" fmla="*/ 0 h 516"/>
                <a:gd name="T60" fmla="*/ 0 w 522"/>
                <a:gd name="T61" fmla="*/ 0 h 516"/>
                <a:gd name="T62" fmla="*/ 0 w 522"/>
                <a:gd name="T63" fmla="*/ 0 h 516"/>
                <a:gd name="T64" fmla="*/ 0 w 522"/>
                <a:gd name="T65" fmla="*/ 0 h 516"/>
                <a:gd name="T66" fmla="*/ 0 w 522"/>
                <a:gd name="T67" fmla="*/ 0 h 516"/>
                <a:gd name="T68" fmla="*/ 0 w 522"/>
                <a:gd name="T69" fmla="*/ 0 h 516"/>
                <a:gd name="T70" fmla="*/ 0 w 522"/>
                <a:gd name="T71" fmla="*/ 0 h 516"/>
                <a:gd name="T72" fmla="*/ 0 w 522"/>
                <a:gd name="T73" fmla="*/ 0 h 5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22"/>
                <a:gd name="T112" fmla="*/ 0 h 516"/>
                <a:gd name="T113" fmla="*/ 522 w 522"/>
                <a:gd name="T114" fmla="*/ 516 h 51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22" h="516">
                  <a:moveTo>
                    <a:pt x="317" y="2"/>
                  </a:moveTo>
                  <a:lnTo>
                    <a:pt x="313" y="0"/>
                  </a:lnTo>
                  <a:lnTo>
                    <a:pt x="338" y="40"/>
                  </a:lnTo>
                  <a:lnTo>
                    <a:pt x="365" y="104"/>
                  </a:lnTo>
                  <a:lnTo>
                    <a:pt x="405" y="128"/>
                  </a:lnTo>
                  <a:lnTo>
                    <a:pt x="447" y="163"/>
                  </a:lnTo>
                  <a:lnTo>
                    <a:pt x="447" y="198"/>
                  </a:lnTo>
                  <a:lnTo>
                    <a:pt x="455" y="215"/>
                  </a:lnTo>
                  <a:lnTo>
                    <a:pt x="495" y="221"/>
                  </a:lnTo>
                  <a:lnTo>
                    <a:pt x="522" y="247"/>
                  </a:lnTo>
                  <a:lnTo>
                    <a:pt x="464" y="282"/>
                  </a:lnTo>
                  <a:lnTo>
                    <a:pt x="401" y="328"/>
                  </a:lnTo>
                  <a:lnTo>
                    <a:pt x="391" y="366"/>
                  </a:lnTo>
                  <a:lnTo>
                    <a:pt x="367" y="389"/>
                  </a:lnTo>
                  <a:lnTo>
                    <a:pt x="338" y="397"/>
                  </a:lnTo>
                  <a:lnTo>
                    <a:pt x="334" y="414"/>
                  </a:lnTo>
                  <a:lnTo>
                    <a:pt x="307" y="455"/>
                  </a:lnTo>
                  <a:lnTo>
                    <a:pt x="284" y="443"/>
                  </a:lnTo>
                  <a:lnTo>
                    <a:pt x="261" y="460"/>
                  </a:lnTo>
                  <a:lnTo>
                    <a:pt x="223" y="455"/>
                  </a:lnTo>
                  <a:lnTo>
                    <a:pt x="182" y="424"/>
                  </a:lnTo>
                  <a:lnTo>
                    <a:pt x="165" y="457"/>
                  </a:lnTo>
                  <a:lnTo>
                    <a:pt x="108" y="510"/>
                  </a:lnTo>
                  <a:lnTo>
                    <a:pt x="42" y="516"/>
                  </a:lnTo>
                  <a:lnTo>
                    <a:pt x="44" y="489"/>
                  </a:lnTo>
                  <a:lnTo>
                    <a:pt x="54" y="464"/>
                  </a:lnTo>
                  <a:lnTo>
                    <a:pt x="42" y="432"/>
                  </a:lnTo>
                  <a:lnTo>
                    <a:pt x="4" y="407"/>
                  </a:lnTo>
                  <a:lnTo>
                    <a:pt x="0" y="236"/>
                  </a:lnTo>
                  <a:lnTo>
                    <a:pt x="61" y="234"/>
                  </a:lnTo>
                  <a:lnTo>
                    <a:pt x="65" y="31"/>
                  </a:lnTo>
                  <a:lnTo>
                    <a:pt x="203" y="11"/>
                  </a:lnTo>
                  <a:lnTo>
                    <a:pt x="213" y="29"/>
                  </a:lnTo>
                  <a:lnTo>
                    <a:pt x="257" y="4"/>
                  </a:lnTo>
                  <a:lnTo>
                    <a:pt x="267" y="8"/>
                  </a:lnTo>
                  <a:lnTo>
                    <a:pt x="313" y="0"/>
                  </a:lnTo>
                  <a:lnTo>
                    <a:pt x="317" y="2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8" name="Freeform 68"/>
            <p:cNvSpPr>
              <a:spLocks noChangeArrowheads="1"/>
            </p:cNvSpPr>
            <p:nvPr/>
          </p:nvSpPr>
          <p:spPr bwMode="auto">
            <a:xfrm rot="120000">
              <a:off x="2836" y="3350"/>
              <a:ext cx="229" cy="211"/>
            </a:xfrm>
            <a:custGeom>
              <a:avLst/>
              <a:gdLst>
                <a:gd name="T0" fmla="*/ 0 w 760"/>
                <a:gd name="T1" fmla="*/ 0 h 668"/>
                <a:gd name="T2" fmla="*/ 0 w 760"/>
                <a:gd name="T3" fmla="*/ 0 h 668"/>
                <a:gd name="T4" fmla="*/ 0 w 760"/>
                <a:gd name="T5" fmla="*/ 0 h 668"/>
                <a:gd name="T6" fmla="*/ 0 w 760"/>
                <a:gd name="T7" fmla="*/ 0 h 668"/>
                <a:gd name="T8" fmla="*/ 0 w 760"/>
                <a:gd name="T9" fmla="*/ 0 h 668"/>
                <a:gd name="T10" fmla="*/ 0 w 760"/>
                <a:gd name="T11" fmla="*/ 0 h 668"/>
                <a:gd name="T12" fmla="*/ 0 w 760"/>
                <a:gd name="T13" fmla="*/ 0 h 668"/>
                <a:gd name="T14" fmla="*/ 0 w 760"/>
                <a:gd name="T15" fmla="*/ 0 h 668"/>
                <a:gd name="T16" fmla="*/ 0 w 760"/>
                <a:gd name="T17" fmla="*/ 0 h 668"/>
                <a:gd name="T18" fmla="*/ 0 w 760"/>
                <a:gd name="T19" fmla="*/ 0 h 668"/>
                <a:gd name="T20" fmla="*/ 0 w 760"/>
                <a:gd name="T21" fmla="*/ 0 h 668"/>
                <a:gd name="T22" fmla="*/ 0 w 760"/>
                <a:gd name="T23" fmla="*/ 0 h 668"/>
                <a:gd name="T24" fmla="*/ 0 w 760"/>
                <a:gd name="T25" fmla="*/ 0 h 668"/>
                <a:gd name="T26" fmla="*/ 0 w 760"/>
                <a:gd name="T27" fmla="*/ 0 h 668"/>
                <a:gd name="T28" fmla="*/ 0 w 760"/>
                <a:gd name="T29" fmla="*/ 0 h 668"/>
                <a:gd name="T30" fmla="*/ 0 w 760"/>
                <a:gd name="T31" fmla="*/ 0 h 668"/>
                <a:gd name="T32" fmla="*/ 0 w 760"/>
                <a:gd name="T33" fmla="*/ 0 h 668"/>
                <a:gd name="T34" fmla="*/ 0 w 760"/>
                <a:gd name="T35" fmla="*/ 0 h 668"/>
                <a:gd name="T36" fmla="*/ 0 w 760"/>
                <a:gd name="T37" fmla="*/ 0 h 668"/>
                <a:gd name="T38" fmla="*/ 0 w 760"/>
                <a:gd name="T39" fmla="*/ 0 h 668"/>
                <a:gd name="T40" fmla="*/ 0 w 760"/>
                <a:gd name="T41" fmla="*/ 0 h 668"/>
                <a:gd name="T42" fmla="*/ 0 w 760"/>
                <a:gd name="T43" fmla="*/ 0 h 668"/>
                <a:gd name="T44" fmla="*/ 0 w 760"/>
                <a:gd name="T45" fmla="*/ 0 h 668"/>
                <a:gd name="T46" fmla="*/ 0 w 760"/>
                <a:gd name="T47" fmla="*/ 0 h 668"/>
                <a:gd name="T48" fmla="*/ 0 w 760"/>
                <a:gd name="T49" fmla="*/ 0 h 668"/>
                <a:gd name="T50" fmla="*/ 0 w 760"/>
                <a:gd name="T51" fmla="*/ 0 h 668"/>
                <a:gd name="T52" fmla="*/ 0 w 760"/>
                <a:gd name="T53" fmla="*/ 0 h 668"/>
                <a:gd name="T54" fmla="*/ 0 w 760"/>
                <a:gd name="T55" fmla="*/ 0 h 668"/>
                <a:gd name="T56" fmla="*/ 0 w 760"/>
                <a:gd name="T57" fmla="*/ 0 h 668"/>
                <a:gd name="T58" fmla="*/ 0 w 760"/>
                <a:gd name="T59" fmla="*/ 0 h 668"/>
                <a:gd name="T60" fmla="*/ 0 w 760"/>
                <a:gd name="T61" fmla="*/ 0 h 668"/>
                <a:gd name="T62" fmla="*/ 0 w 760"/>
                <a:gd name="T63" fmla="*/ 0 h 668"/>
                <a:gd name="T64" fmla="*/ 0 w 760"/>
                <a:gd name="T65" fmla="*/ 0 h 668"/>
                <a:gd name="T66" fmla="*/ 0 w 760"/>
                <a:gd name="T67" fmla="*/ 0 h 668"/>
                <a:gd name="T68" fmla="*/ 0 w 760"/>
                <a:gd name="T69" fmla="*/ 0 h 668"/>
                <a:gd name="T70" fmla="*/ 0 w 760"/>
                <a:gd name="T71" fmla="*/ 0 h 668"/>
                <a:gd name="T72" fmla="*/ 0 w 760"/>
                <a:gd name="T73" fmla="*/ 0 h 668"/>
                <a:gd name="T74" fmla="*/ 0 w 760"/>
                <a:gd name="T75" fmla="*/ 0 h 668"/>
                <a:gd name="T76" fmla="*/ 0 w 760"/>
                <a:gd name="T77" fmla="*/ 0 h 668"/>
                <a:gd name="T78" fmla="*/ 0 w 760"/>
                <a:gd name="T79" fmla="*/ 0 h 668"/>
                <a:gd name="T80" fmla="*/ 0 w 760"/>
                <a:gd name="T81" fmla="*/ 0 h 668"/>
                <a:gd name="T82" fmla="*/ 0 w 760"/>
                <a:gd name="T83" fmla="*/ 0 h 668"/>
                <a:gd name="T84" fmla="*/ 0 w 760"/>
                <a:gd name="T85" fmla="*/ 0 h 668"/>
                <a:gd name="T86" fmla="*/ 0 w 760"/>
                <a:gd name="T87" fmla="*/ 0 h 668"/>
                <a:gd name="T88" fmla="*/ 0 w 760"/>
                <a:gd name="T89" fmla="*/ 0 h 668"/>
                <a:gd name="T90" fmla="*/ 0 w 760"/>
                <a:gd name="T91" fmla="*/ 0 h 668"/>
                <a:gd name="T92" fmla="*/ 0 w 760"/>
                <a:gd name="T93" fmla="*/ 0 h 668"/>
                <a:gd name="T94" fmla="*/ 0 w 760"/>
                <a:gd name="T95" fmla="*/ 0 h 668"/>
                <a:gd name="T96" fmla="*/ 0 w 760"/>
                <a:gd name="T97" fmla="*/ 0 h 668"/>
                <a:gd name="T98" fmla="*/ 0 w 760"/>
                <a:gd name="T99" fmla="*/ 0 h 668"/>
                <a:gd name="T100" fmla="*/ 0 w 760"/>
                <a:gd name="T101" fmla="*/ 0 h 668"/>
                <a:gd name="T102" fmla="*/ 0 w 760"/>
                <a:gd name="T103" fmla="*/ 0 h 668"/>
                <a:gd name="T104" fmla="*/ 0 w 760"/>
                <a:gd name="T105" fmla="*/ 0 h 668"/>
                <a:gd name="T106" fmla="*/ 0 w 760"/>
                <a:gd name="T107" fmla="*/ 0 h 668"/>
                <a:gd name="T108" fmla="*/ 0 w 760"/>
                <a:gd name="T109" fmla="*/ 0 h 668"/>
                <a:gd name="T110" fmla="*/ 0 w 760"/>
                <a:gd name="T111" fmla="*/ 0 h 668"/>
                <a:gd name="T112" fmla="*/ 0 w 760"/>
                <a:gd name="T113" fmla="*/ 0 h 668"/>
                <a:gd name="T114" fmla="*/ 0 w 760"/>
                <a:gd name="T115" fmla="*/ 0 h 668"/>
                <a:gd name="T116" fmla="*/ 0 w 760"/>
                <a:gd name="T117" fmla="*/ 0 h 668"/>
                <a:gd name="T118" fmla="*/ 0 w 760"/>
                <a:gd name="T119" fmla="*/ 0 h 668"/>
                <a:gd name="T120" fmla="*/ 0 w 760"/>
                <a:gd name="T121" fmla="*/ 0 h 668"/>
                <a:gd name="T122" fmla="*/ 0 w 760"/>
                <a:gd name="T123" fmla="*/ 0 h 66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60"/>
                <a:gd name="T187" fmla="*/ 0 h 668"/>
                <a:gd name="T188" fmla="*/ 760 w 760"/>
                <a:gd name="T189" fmla="*/ 668 h 66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60" h="668">
                  <a:moveTo>
                    <a:pt x="654" y="25"/>
                  </a:moveTo>
                  <a:lnTo>
                    <a:pt x="654" y="27"/>
                  </a:lnTo>
                  <a:lnTo>
                    <a:pt x="691" y="16"/>
                  </a:lnTo>
                  <a:lnTo>
                    <a:pt x="743" y="18"/>
                  </a:lnTo>
                  <a:lnTo>
                    <a:pt x="758" y="35"/>
                  </a:lnTo>
                  <a:lnTo>
                    <a:pt x="760" y="35"/>
                  </a:lnTo>
                  <a:lnTo>
                    <a:pt x="714" y="43"/>
                  </a:lnTo>
                  <a:lnTo>
                    <a:pt x="704" y="39"/>
                  </a:lnTo>
                  <a:lnTo>
                    <a:pt x="660" y="64"/>
                  </a:lnTo>
                  <a:lnTo>
                    <a:pt x="650" y="46"/>
                  </a:lnTo>
                  <a:lnTo>
                    <a:pt x="512" y="66"/>
                  </a:lnTo>
                  <a:lnTo>
                    <a:pt x="508" y="269"/>
                  </a:lnTo>
                  <a:lnTo>
                    <a:pt x="447" y="271"/>
                  </a:lnTo>
                  <a:lnTo>
                    <a:pt x="451" y="442"/>
                  </a:lnTo>
                  <a:lnTo>
                    <a:pt x="447" y="649"/>
                  </a:lnTo>
                  <a:lnTo>
                    <a:pt x="434" y="639"/>
                  </a:lnTo>
                  <a:lnTo>
                    <a:pt x="424" y="655"/>
                  </a:lnTo>
                  <a:lnTo>
                    <a:pt x="401" y="668"/>
                  </a:lnTo>
                  <a:lnTo>
                    <a:pt x="382" y="656"/>
                  </a:lnTo>
                  <a:lnTo>
                    <a:pt x="361" y="662"/>
                  </a:lnTo>
                  <a:lnTo>
                    <a:pt x="324" y="656"/>
                  </a:lnTo>
                  <a:lnTo>
                    <a:pt x="315" y="632"/>
                  </a:lnTo>
                  <a:lnTo>
                    <a:pt x="297" y="609"/>
                  </a:lnTo>
                  <a:lnTo>
                    <a:pt x="286" y="635"/>
                  </a:lnTo>
                  <a:lnTo>
                    <a:pt x="271" y="649"/>
                  </a:lnTo>
                  <a:lnTo>
                    <a:pt x="205" y="576"/>
                  </a:lnTo>
                  <a:lnTo>
                    <a:pt x="188" y="543"/>
                  </a:lnTo>
                  <a:lnTo>
                    <a:pt x="207" y="536"/>
                  </a:lnTo>
                  <a:lnTo>
                    <a:pt x="182" y="509"/>
                  </a:lnTo>
                  <a:lnTo>
                    <a:pt x="184" y="495"/>
                  </a:lnTo>
                  <a:lnTo>
                    <a:pt x="167" y="419"/>
                  </a:lnTo>
                  <a:lnTo>
                    <a:pt x="155" y="325"/>
                  </a:lnTo>
                  <a:lnTo>
                    <a:pt x="148" y="279"/>
                  </a:lnTo>
                  <a:lnTo>
                    <a:pt x="96" y="219"/>
                  </a:lnTo>
                  <a:lnTo>
                    <a:pt x="88" y="186"/>
                  </a:lnTo>
                  <a:lnTo>
                    <a:pt x="75" y="175"/>
                  </a:lnTo>
                  <a:lnTo>
                    <a:pt x="65" y="144"/>
                  </a:lnTo>
                  <a:lnTo>
                    <a:pt x="56" y="133"/>
                  </a:lnTo>
                  <a:lnTo>
                    <a:pt x="35" y="96"/>
                  </a:lnTo>
                  <a:lnTo>
                    <a:pt x="12" y="83"/>
                  </a:lnTo>
                  <a:lnTo>
                    <a:pt x="15" y="71"/>
                  </a:lnTo>
                  <a:lnTo>
                    <a:pt x="0" y="58"/>
                  </a:lnTo>
                  <a:lnTo>
                    <a:pt x="4" y="45"/>
                  </a:lnTo>
                  <a:lnTo>
                    <a:pt x="4" y="20"/>
                  </a:lnTo>
                  <a:lnTo>
                    <a:pt x="25" y="6"/>
                  </a:lnTo>
                  <a:lnTo>
                    <a:pt x="46" y="18"/>
                  </a:lnTo>
                  <a:lnTo>
                    <a:pt x="69" y="2"/>
                  </a:lnTo>
                  <a:lnTo>
                    <a:pt x="96" y="0"/>
                  </a:lnTo>
                  <a:lnTo>
                    <a:pt x="115" y="16"/>
                  </a:lnTo>
                  <a:lnTo>
                    <a:pt x="144" y="18"/>
                  </a:lnTo>
                  <a:lnTo>
                    <a:pt x="372" y="18"/>
                  </a:lnTo>
                  <a:lnTo>
                    <a:pt x="397" y="39"/>
                  </a:lnTo>
                  <a:lnTo>
                    <a:pt x="436" y="46"/>
                  </a:lnTo>
                  <a:lnTo>
                    <a:pt x="472" y="43"/>
                  </a:lnTo>
                  <a:lnTo>
                    <a:pt x="482" y="52"/>
                  </a:lnTo>
                  <a:lnTo>
                    <a:pt x="499" y="48"/>
                  </a:lnTo>
                  <a:lnTo>
                    <a:pt x="533" y="48"/>
                  </a:lnTo>
                  <a:lnTo>
                    <a:pt x="654" y="25"/>
                  </a:lnTo>
                  <a:close/>
                  <a:moveTo>
                    <a:pt x="760" y="37"/>
                  </a:moveTo>
                  <a:lnTo>
                    <a:pt x="760" y="35"/>
                  </a:lnTo>
                  <a:lnTo>
                    <a:pt x="760" y="39"/>
                  </a:lnTo>
                  <a:lnTo>
                    <a:pt x="760" y="37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9" name="Freeform 69"/>
            <p:cNvSpPr>
              <a:spLocks noChangeArrowheads="1"/>
            </p:cNvSpPr>
            <p:nvPr/>
          </p:nvSpPr>
          <p:spPr bwMode="auto">
            <a:xfrm rot="120000">
              <a:off x="2913" y="3443"/>
              <a:ext cx="260" cy="230"/>
            </a:xfrm>
            <a:custGeom>
              <a:avLst/>
              <a:gdLst>
                <a:gd name="T0" fmla="*/ 0 w 866"/>
                <a:gd name="T1" fmla="*/ 0 h 729"/>
                <a:gd name="T2" fmla="*/ 0 w 866"/>
                <a:gd name="T3" fmla="*/ 0 h 729"/>
                <a:gd name="T4" fmla="*/ 0 w 866"/>
                <a:gd name="T5" fmla="*/ 0 h 729"/>
                <a:gd name="T6" fmla="*/ 0 w 866"/>
                <a:gd name="T7" fmla="*/ 0 h 729"/>
                <a:gd name="T8" fmla="*/ 0 w 866"/>
                <a:gd name="T9" fmla="*/ 0 h 729"/>
                <a:gd name="T10" fmla="*/ 0 w 866"/>
                <a:gd name="T11" fmla="*/ 0 h 729"/>
                <a:gd name="T12" fmla="*/ 0 w 866"/>
                <a:gd name="T13" fmla="*/ 0 h 729"/>
                <a:gd name="T14" fmla="*/ 0 w 866"/>
                <a:gd name="T15" fmla="*/ 0 h 729"/>
                <a:gd name="T16" fmla="*/ 0 w 866"/>
                <a:gd name="T17" fmla="*/ 0 h 729"/>
                <a:gd name="T18" fmla="*/ 0 w 866"/>
                <a:gd name="T19" fmla="*/ 0 h 729"/>
                <a:gd name="T20" fmla="*/ 0 w 866"/>
                <a:gd name="T21" fmla="*/ 0 h 729"/>
                <a:gd name="T22" fmla="*/ 0 w 866"/>
                <a:gd name="T23" fmla="*/ 0 h 729"/>
                <a:gd name="T24" fmla="*/ 0 w 866"/>
                <a:gd name="T25" fmla="*/ 0 h 729"/>
                <a:gd name="T26" fmla="*/ 0 w 866"/>
                <a:gd name="T27" fmla="*/ 0 h 729"/>
                <a:gd name="T28" fmla="*/ 0 w 866"/>
                <a:gd name="T29" fmla="*/ 0 h 729"/>
                <a:gd name="T30" fmla="*/ 0 w 866"/>
                <a:gd name="T31" fmla="*/ 0 h 729"/>
                <a:gd name="T32" fmla="*/ 0 w 866"/>
                <a:gd name="T33" fmla="*/ 0 h 729"/>
                <a:gd name="T34" fmla="*/ 0 w 866"/>
                <a:gd name="T35" fmla="*/ 0 h 729"/>
                <a:gd name="T36" fmla="*/ 0 w 866"/>
                <a:gd name="T37" fmla="*/ 0 h 729"/>
                <a:gd name="T38" fmla="*/ 0 w 866"/>
                <a:gd name="T39" fmla="*/ 0 h 729"/>
                <a:gd name="T40" fmla="*/ 0 w 866"/>
                <a:gd name="T41" fmla="*/ 0 h 729"/>
                <a:gd name="T42" fmla="*/ 0 w 866"/>
                <a:gd name="T43" fmla="*/ 0 h 729"/>
                <a:gd name="T44" fmla="*/ 0 w 866"/>
                <a:gd name="T45" fmla="*/ 0 h 729"/>
                <a:gd name="T46" fmla="*/ 0 w 866"/>
                <a:gd name="T47" fmla="*/ 0 h 729"/>
                <a:gd name="T48" fmla="*/ 0 w 866"/>
                <a:gd name="T49" fmla="*/ 0 h 729"/>
                <a:gd name="T50" fmla="*/ 0 w 866"/>
                <a:gd name="T51" fmla="*/ 0 h 729"/>
                <a:gd name="T52" fmla="*/ 0 w 866"/>
                <a:gd name="T53" fmla="*/ 0 h 729"/>
                <a:gd name="T54" fmla="*/ 0 w 866"/>
                <a:gd name="T55" fmla="*/ 0 h 729"/>
                <a:gd name="T56" fmla="*/ 0 w 866"/>
                <a:gd name="T57" fmla="*/ 0 h 729"/>
                <a:gd name="T58" fmla="*/ 0 w 866"/>
                <a:gd name="T59" fmla="*/ 0 h 729"/>
                <a:gd name="T60" fmla="*/ 0 w 866"/>
                <a:gd name="T61" fmla="*/ 0 h 729"/>
                <a:gd name="T62" fmla="*/ 0 w 866"/>
                <a:gd name="T63" fmla="*/ 0 h 729"/>
                <a:gd name="T64" fmla="*/ 0 w 866"/>
                <a:gd name="T65" fmla="*/ 0 h 729"/>
                <a:gd name="T66" fmla="*/ 0 w 866"/>
                <a:gd name="T67" fmla="*/ 0 h 729"/>
                <a:gd name="T68" fmla="*/ 0 w 866"/>
                <a:gd name="T69" fmla="*/ 0 h 729"/>
                <a:gd name="T70" fmla="*/ 0 w 866"/>
                <a:gd name="T71" fmla="*/ 0 h 72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66"/>
                <a:gd name="T109" fmla="*/ 0 h 729"/>
                <a:gd name="T110" fmla="*/ 866 w 866"/>
                <a:gd name="T111" fmla="*/ 729 h 72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66" h="729">
                  <a:moveTo>
                    <a:pt x="866" y="280"/>
                  </a:moveTo>
                  <a:lnTo>
                    <a:pt x="845" y="273"/>
                  </a:lnTo>
                  <a:lnTo>
                    <a:pt x="827" y="280"/>
                  </a:lnTo>
                  <a:lnTo>
                    <a:pt x="812" y="269"/>
                  </a:lnTo>
                  <a:lnTo>
                    <a:pt x="822" y="257"/>
                  </a:lnTo>
                  <a:lnTo>
                    <a:pt x="818" y="210"/>
                  </a:lnTo>
                  <a:lnTo>
                    <a:pt x="827" y="169"/>
                  </a:lnTo>
                  <a:lnTo>
                    <a:pt x="841" y="165"/>
                  </a:lnTo>
                  <a:lnTo>
                    <a:pt x="820" y="60"/>
                  </a:lnTo>
                  <a:lnTo>
                    <a:pt x="822" y="39"/>
                  </a:lnTo>
                  <a:lnTo>
                    <a:pt x="806" y="18"/>
                  </a:lnTo>
                  <a:lnTo>
                    <a:pt x="699" y="2"/>
                  </a:lnTo>
                  <a:lnTo>
                    <a:pt x="697" y="0"/>
                  </a:lnTo>
                  <a:lnTo>
                    <a:pt x="639" y="35"/>
                  </a:lnTo>
                  <a:lnTo>
                    <a:pt x="576" y="81"/>
                  </a:lnTo>
                  <a:lnTo>
                    <a:pt x="566" y="119"/>
                  </a:lnTo>
                  <a:lnTo>
                    <a:pt x="542" y="142"/>
                  </a:lnTo>
                  <a:lnTo>
                    <a:pt x="513" y="150"/>
                  </a:lnTo>
                  <a:lnTo>
                    <a:pt x="509" y="167"/>
                  </a:lnTo>
                  <a:lnTo>
                    <a:pt x="482" y="208"/>
                  </a:lnTo>
                  <a:lnTo>
                    <a:pt x="459" y="196"/>
                  </a:lnTo>
                  <a:lnTo>
                    <a:pt x="436" y="213"/>
                  </a:lnTo>
                  <a:lnTo>
                    <a:pt x="398" y="208"/>
                  </a:lnTo>
                  <a:lnTo>
                    <a:pt x="357" y="177"/>
                  </a:lnTo>
                  <a:lnTo>
                    <a:pt x="340" y="210"/>
                  </a:lnTo>
                  <a:lnTo>
                    <a:pt x="283" y="263"/>
                  </a:lnTo>
                  <a:lnTo>
                    <a:pt x="217" y="269"/>
                  </a:lnTo>
                  <a:lnTo>
                    <a:pt x="219" y="242"/>
                  </a:lnTo>
                  <a:lnTo>
                    <a:pt x="229" y="217"/>
                  </a:lnTo>
                  <a:lnTo>
                    <a:pt x="217" y="185"/>
                  </a:lnTo>
                  <a:lnTo>
                    <a:pt x="179" y="160"/>
                  </a:lnTo>
                  <a:lnTo>
                    <a:pt x="175" y="367"/>
                  </a:lnTo>
                  <a:lnTo>
                    <a:pt x="162" y="357"/>
                  </a:lnTo>
                  <a:lnTo>
                    <a:pt x="152" y="373"/>
                  </a:lnTo>
                  <a:lnTo>
                    <a:pt x="129" y="386"/>
                  </a:lnTo>
                  <a:lnTo>
                    <a:pt x="110" y="374"/>
                  </a:lnTo>
                  <a:lnTo>
                    <a:pt x="89" y="380"/>
                  </a:lnTo>
                  <a:lnTo>
                    <a:pt x="52" y="374"/>
                  </a:lnTo>
                  <a:lnTo>
                    <a:pt x="43" y="350"/>
                  </a:lnTo>
                  <a:lnTo>
                    <a:pt x="25" y="327"/>
                  </a:lnTo>
                  <a:lnTo>
                    <a:pt x="14" y="353"/>
                  </a:lnTo>
                  <a:lnTo>
                    <a:pt x="0" y="365"/>
                  </a:lnTo>
                  <a:lnTo>
                    <a:pt x="2" y="390"/>
                  </a:lnTo>
                  <a:lnTo>
                    <a:pt x="33" y="436"/>
                  </a:lnTo>
                  <a:lnTo>
                    <a:pt x="58" y="501"/>
                  </a:lnTo>
                  <a:lnTo>
                    <a:pt x="60" y="515"/>
                  </a:lnTo>
                  <a:lnTo>
                    <a:pt x="83" y="532"/>
                  </a:lnTo>
                  <a:lnTo>
                    <a:pt x="93" y="587"/>
                  </a:lnTo>
                  <a:lnTo>
                    <a:pt x="77" y="587"/>
                  </a:lnTo>
                  <a:lnTo>
                    <a:pt x="62" y="580"/>
                  </a:lnTo>
                  <a:lnTo>
                    <a:pt x="58" y="593"/>
                  </a:lnTo>
                  <a:lnTo>
                    <a:pt x="70" y="628"/>
                  </a:lnTo>
                  <a:lnTo>
                    <a:pt x="110" y="655"/>
                  </a:lnTo>
                  <a:lnTo>
                    <a:pt x="169" y="703"/>
                  </a:lnTo>
                  <a:lnTo>
                    <a:pt x="200" y="729"/>
                  </a:lnTo>
                  <a:lnTo>
                    <a:pt x="284" y="710"/>
                  </a:lnTo>
                  <a:lnTo>
                    <a:pt x="329" y="708"/>
                  </a:lnTo>
                  <a:lnTo>
                    <a:pt x="346" y="697"/>
                  </a:lnTo>
                  <a:lnTo>
                    <a:pt x="377" y="697"/>
                  </a:lnTo>
                  <a:lnTo>
                    <a:pt x="394" y="681"/>
                  </a:lnTo>
                  <a:lnTo>
                    <a:pt x="438" y="676"/>
                  </a:lnTo>
                  <a:lnTo>
                    <a:pt x="438" y="662"/>
                  </a:lnTo>
                  <a:lnTo>
                    <a:pt x="471" y="651"/>
                  </a:lnTo>
                  <a:lnTo>
                    <a:pt x="538" y="649"/>
                  </a:lnTo>
                  <a:lnTo>
                    <a:pt x="568" y="624"/>
                  </a:lnTo>
                  <a:lnTo>
                    <a:pt x="645" y="557"/>
                  </a:lnTo>
                  <a:lnTo>
                    <a:pt x="697" y="526"/>
                  </a:lnTo>
                  <a:lnTo>
                    <a:pt x="749" y="449"/>
                  </a:lnTo>
                  <a:lnTo>
                    <a:pt x="753" y="424"/>
                  </a:lnTo>
                  <a:lnTo>
                    <a:pt x="766" y="409"/>
                  </a:lnTo>
                  <a:lnTo>
                    <a:pt x="833" y="365"/>
                  </a:lnTo>
                  <a:lnTo>
                    <a:pt x="866" y="28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0" name="Freeform 70"/>
            <p:cNvSpPr>
              <a:spLocks noChangeArrowheads="1"/>
            </p:cNvSpPr>
            <p:nvPr/>
          </p:nvSpPr>
          <p:spPr bwMode="auto">
            <a:xfrm rot="120000">
              <a:off x="3130" y="3514"/>
              <a:ext cx="24" cy="28"/>
            </a:xfrm>
            <a:custGeom>
              <a:avLst/>
              <a:gdLst>
                <a:gd name="T0" fmla="*/ 0 w 83"/>
                <a:gd name="T1" fmla="*/ 0 h 95"/>
                <a:gd name="T2" fmla="*/ 0 w 83"/>
                <a:gd name="T3" fmla="*/ 0 h 95"/>
                <a:gd name="T4" fmla="*/ 0 w 83"/>
                <a:gd name="T5" fmla="*/ 0 h 95"/>
                <a:gd name="T6" fmla="*/ 0 w 83"/>
                <a:gd name="T7" fmla="*/ 0 h 95"/>
                <a:gd name="T8" fmla="*/ 0 w 83"/>
                <a:gd name="T9" fmla="*/ 0 h 95"/>
                <a:gd name="T10" fmla="*/ 0 w 83"/>
                <a:gd name="T11" fmla="*/ 0 h 95"/>
                <a:gd name="T12" fmla="*/ 0 w 83"/>
                <a:gd name="T13" fmla="*/ 0 h 95"/>
                <a:gd name="T14" fmla="*/ 0 w 83"/>
                <a:gd name="T15" fmla="*/ 0 h 95"/>
                <a:gd name="T16" fmla="*/ 0 w 83"/>
                <a:gd name="T17" fmla="*/ 0 h 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3"/>
                <a:gd name="T28" fmla="*/ 0 h 95"/>
                <a:gd name="T29" fmla="*/ 83 w 83"/>
                <a:gd name="T30" fmla="*/ 95 h 9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3" h="95">
                  <a:moveTo>
                    <a:pt x="64" y="7"/>
                  </a:moveTo>
                  <a:lnTo>
                    <a:pt x="83" y="67"/>
                  </a:lnTo>
                  <a:lnTo>
                    <a:pt x="73" y="82"/>
                  </a:lnTo>
                  <a:lnTo>
                    <a:pt x="64" y="95"/>
                  </a:lnTo>
                  <a:lnTo>
                    <a:pt x="16" y="95"/>
                  </a:lnTo>
                  <a:lnTo>
                    <a:pt x="0" y="49"/>
                  </a:lnTo>
                  <a:lnTo>
                    <a:pt x="27" y="0"/>
                  </a:lnTo>
                  <a:lnTo>
                    <a:pt x="54" y="9"/>
                  </a:lnTo>
                  <a:lnTo>
                    <a:pt x="64" y="7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1" name="Freeform 71"/>
            <p:cNvSpPr>
              <a:spLocks noChangeArrowheads="1"/>
            </p:cNvSpPr>
            <p:nvPr/>
          </p:nvSpPr>
          <p:spPr bwMode="auto">
            <a:xfrm rot="120000">
              <a:off x="3081" y="3560"/>
              <a:ext cx="37" cy="32"/>
            </a:xfrm>
            <a:custGeom>
              <a:avLst/>
              <a:gdLst>
                <a:gd name="T0" fmla="*/ 0 w 127"/>
                <a:gd name="T1" fmla="*/ 0 h 107"/>
                <a:gd name="T2" fmla="*/ 0 w 127"/>
                <a:gd name="T3" fmla="*/ 0 h 107"/>
                <a:gd name="T4" fmla="*/ 0 w 127"/>
                <a:gd name="T5" fmla="*/ 0 h 107"/>
                <a:gd name="T6" fmla="*/ 0 w 127"/>
                <a:gd name="T7" fmla="*/ 0 h 107"/>
                <a:gd name="T8" fmla="*/ 0 w 127"/>
                <a:gd name="T9" fmla="*/ 0 h 107"/>
                <a:gd name="T10" fmla="*/ 0 w 127"/>
                <a:gd name="T11" fmla="*/ 0 h 107"/>
                <a:gd name="T12" fmla="*/ 0 w 127"/>
                <a:gd name="T13" fmla="*/ 0 h 107"/>
                <a:gd name="T14" fmla="*/ 0 w 127"/>
                <a:gd name="T15" fmla="*/ 0 h 1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107"/>
                <a:gd name="T26" fmla="*/ 127 w 127"/>
                <a:gd name="T27" fmla="*/ 107 h 10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107">
                  <a:moveTo>
                    <a:pt x="85" y="0"/>
                  </a:moveTo>
                  <a:lnTo>
                    <a:pt x="48" y="11"/>
                  </a:lnTo>
                  <a:lnTo>
                    <a:pt x="0" y="54"/>
                  </a:lnTo>
                  <a:lnTo>
                    <a:pt x="8" y="102"/>
                  </a:lnTo>
                  <a:lnTo>
                    <a:pt x="42" y="107"/>
                  </a:lnTo>
                  <a:lnTo>
                    <a:pt x="102" y="80"/>
                  </a:lnTo>
                  <a:lnTo>
                    <a:pt x="127" y="4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2" name="Freeform 72"/>
            <p:cNvSpPr>
              <a:spLocks noChangeArrowheads="1"/>
            </p:cNvSpPr>
            <p:nvPr/>
          </p:nvSpPr>
          <p:spPr bwMode="auto">
            <a:xfrm rot="120000">
              <a:off x="2841" y="3144"/>
              <a:ext cx="213" cy="219"/>
            </a:xfrm>
            <a:custGeom>
              <a:avLst/>
              <a:gdLst>
                <a:gd name="T0" fmla="*/ 0 w 706"/>
                <a:gd name="T1" fmla="*/ 0 h 694"/>
                <a:gd name="T2" fmla="*/ 0 w 706"/>
                <a:gd name="T3" fmla="*/ 0 h 694"/>
                <a:gd name="T4" fmla="*/ 0 w 706"/>
                <a:gd name="T5" fmla="*/ 0 h 694"/>
                <a:gd name="T6" fmla="*/ 0 w 706"/>
                <a:gd name="T7" fmla="*/ 0 h 694"/>
                <a:gd name="T8" fmla="*/ 0 w 706"/>
                <a:gd name="T9" fmla="*/ 0 h 694"/>
                <a:gd name="T10" fmla="*/ 0 w 706"/>
                <a:gd name="T11" fmla="*/ 0 h 694"/>
                <a:gd name="T12" fmla="*/ 0 w 706"/>
                <a:gd name="T13" fmla="*/ 0 h 694"/>
                <a:gd name="T14" fmla="*/ 0 w 706"/>
                <a:gd name="T15" fmla="*/ 0 h 694"/>
                <a:gd name="T16" fmla="*/ 0 w 706"/>
                <a:gd name="T17" fmla="*/ 0 h 694"/>
                <a:gd name="T18" fmla="*/ 0 w 706"/>
                <a:gd name="T19" fmla="*/ 0 h 694"/>
                <a:gd name="T20" fmla="*/ 0 w 706"/>
                <a:gd name="T21" fmla="*/ 0 h 694"/>
                <a:gd name="T22" fmla="*/ 0 w 706"/>
                <a:gd name="T23" fmla="*/ 0 h 694"/>
                <a:gd name="T24" fmla="*/ 0 w 706"/>
                <a:gd name="T25" fmla="*/ 0 h 694"/>
                <a:gd name="T26" fmla="*/ 0 w 706"/>
                <a:gd name="T27" fmla="*/ 0 h 694"/>
                <a:gd name="T28" fmla="*/ 0 w 706"/>
                <a:gd name="T29" fmla="*/ 0 h 694"/>
                <a:gd name="T30" fmla="*/ 0 w 706"/>
                <a:gd name="T31" fmla="*/ 0 h 694"/>
                <a:gd name="T32" fmla="*/ 0 w 706"/>
                <a:gd name="T33" fmla="*/ 0 h 694"/>
                <a:gd name="T34" fmla="*/ 0 w 706"/>
                <a:gd name="T35" fmla="*/ 0 h 694"/>
                <a:gd name="T36" fmla="*/ 0 w 706"/>
                <a:gd name="T37" fmla="*/ 0 h 694"/>
                <a:gd name="T38" fmla="*/ 0 w 706"/>
                <a:gd name="T39" fmla="*/ 0 h 694"/>
                <a:gd name="T40" fmla="*/ 0 w 706"/>
                <a:gd name="T41" fmla="*/ 0 h 694"/>
                <a:gd name="T42" fmla="*/ 0 w 706"/>
                <a:gd name="T43" fmla="*/ 0 h 694"/>
                <a:gd name="T44" fmla="*/ 0 w 706"/>
                <a:gd name="T45" fmla="*/ 0 h 694"/>
                <a:gd name="T46" fmla="*/ 0 w 706"/>
                <a:gd name="T47" fmla="*/ 0 h 694"/>
                <a:gd name="T48" fmla="*/ 0 w 706"/>
                <a:gd name="T49" fmla="*/ 0 h 694"/>
                <a:gd name="T50" fmla="*/ 0 w 706"/>
                <a:gd name="T51" fmla="*/ 0 h 694"/>
                <a:gd name="T52" fmla="*/ 0 w 706"/>
                <a:gd name="T53" fmla="*/ 0 h 694"/>
                <a:gd name="T54" fmla="*/ 0 w 706"/>
                <a:gd name="T55" fmla="*/ 0 h 694"/>
                <a:gd name="T56" fmla="*/ 0 w 706"/>
                <a:gd name="T57" fmla="*/ 0 h 694"/>
                <a:gd name="T58" fmla="*/ 0 w 706"/>
                <a:gd name="T59" fmla="*/ 0 h 694"/>
                <a:gd name="T60" fmla="*/ 0 w 706"/>
                <a:gd name="T61" fmla="*/ 0 h 694"/>
                <a:gd name="T62" fmla="*/ 0 w 706"/>
                <a:gd name="T63" fmla="*/ 0 h 69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06"/>
                <a:gd name="T97" fmla="*/ 0 h 694"/>
                <a:gd name="T98" fmla="*/ 706 w 706"/>
                <a:gd name="T99" fmla="*/ 694 h 69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06" h="694">
                  <a:moveTo>
                    <a:pt x="8" y="662"/>
                  </a:moveTo>
                  <a:lnTo>
                    <a:pt x="27" y="648"/>
                  </a:lnTo>
                  <a:lnTo>
                    <a:pt x="48" y="660"/>
                  </a:lnTo>
                  <a:lnTo>
                    <a:pt x="71" y="644"/>
                  </a:lnTo>
                  <a:lnTo>
                    <a:pt x="98" y="642"/>
                  </a:lnTo>
                  <a:lnTo>
                    <a:pt x="117" y="658"/>
                  </a:lnTo>
                  <a:lnTo>
                    <a:pt x="146" y="660"/>
                  </a:lnTo>
                  <a:lnTo>
                    <a:pt x="374" y="660"/>
                  </a:lnTo>
                  <a:lnTo>
                    <a:pt x="399" y="681"/>
                  </a:lnTo>
                  <a:lnTo>
                    <a:pt x="438" y="688"/>
                  </a:lnTo>
                  <a:lnTo>
                    <a:pt x="474" y="685"/>
                  </a:lnTo>
                  <a:lnTo>
                    <a:pt x="484" y="694"/>
                  </a:lnTo>
                  <a:lnTo>
                    <a:pt x="501" y="690"/>
                  </a:lnTo>
                  <a:lnTo>
                    <a:pt x="535" y="690"/>
                  </a:lnTo>
                  <a:lnTo>
                    <a:pt x="656" y="667"/>
                  </a:lnTo>
                  <a:lnTo>
                    <a:pt x="614" y="629"/>
                  </a:lnTo>
                  <a:lnTo>
                    <a:pt x="589" y="612"/>
                  </a:lnTo>
                  <a:lnTo>
                    <a:pt x="581" y="594"/>
                  </a:lnTo>
                  <a:lnTo>
                    <a:pt x="583" y="416"/>
                  </a:lnTo>
                  <a:lnTo>
                    <a:pt x="691" y="418"/>
                  </a:lnTo>
                  <a:lnTo>
                    <a:pt x="700" y="412"/>
                  </a:lnTo>
                  <a:lnTo>
                    <a:pt x="693" y="401"/>
                  </a:lnTo>
                  <a:lnTo>
                    <a:pt x="700" y="355"/>
                  </a:lnTo>
                  <a:lnTo>
                    <a:pt x="697" y="343"/>
                  </a:lnTo>
                  <a:lnTo>
                    <a:pt x="706" y="328"/>
                  </a:lnTo>
                  <a:lnTo>
                    <a:pt x="697" y="299"/>
                  </a:lnTo>
                  <a:lnTo>
                    <a:pt x="627" y="299"/>
                  </a:lnTo>
                  <a:lnTo>
                    <a:pt x="603" y="316"/>
                  </a:lnTo>
                  <a:lnTo>
                    <a:pt x="601" y="247"/>
                  </a:lnTo>
                  <a:lnTo>
                    <a:pt x="578" y="213"/>
                  </a:lnTo>
                  <a:lnTo>
                    <a:pt x="585" y="149"/>
                  </a:lnTo>
                  <a:lnTo>
                    <a:pt x="570" y="113"/>
                  </a:lnTo>
                  <a:lnTo>
                    <a:pt x="580" y="84"/>
                  </a:lnTo>
                  <a:lnTo>
                    <a:pt x="509" y="82"/>
                  </a:lnTo>
                  <a:lnTo>
                    <a:pt x="520" y="65"/>
                  </a:lnTo>
                  <a:lnTo>
                    <a:pt x="449" y="65"/>
                  </a:lnTo>
                  <a:lnTo>
                    <a:pt x="447" y="101"/>
                  </a:lnTo>
                  <a:lnTo>
                    <a:pt x="438" y="105"/>
                  </a:lnTo>
                  <a:lnTo>
                    <a:pt x="430" y="126"/>
                  </a:lnTo>
                  <a:lnTo>
                    <a:pt x="386" y="119"/>
                  </a:lnTo>
                  <a:lnTo>
                    <a:pt x="334" y="126"/>
                  </a:lnTo>
                  <a:lnTo>
                    <a:pt x="273" y="0"/>
                  </a:lnTo>
                  <a:lnTo>
                    <a:pt x="77" y="2"/>
                  </a:lnTo>
                  <a:lnTo>
                    <a:pt x="25" y="19"/>
                  </a:lnTo>
                  <a:lnTo>
                    <a:pt x="61" y="69"/>
                  </a:lnTo>
                  <a:lnTo>
                    <a:pt x="58" y="82"/>
                  </a:lnTo>
                  <a:lnTo>
                    <a:pt x="94" y="149"/>
                  </a:lnTo>
                  <a:lnTo>
                    <a:pt x="79" y="165"/>
                  </a:lnTo>
                  <a:lnTo>
                    <a:pt x="71" y="167"/>
                  </a:lnTo>
                  <a:lnTo>
                    <a:pt x="71" y="182"/>
                  </a:lnTo>
                  <a:lnTo>
                    <a:pt x="85" y="199"/>
                  </a:lnTo>
                  <a:lnTo>
                    <a:pt x="83" y="211"/>
                  </a:lnTo>
                  <a:lnTo>
                    <a:pt x="104" y="272"/>
                  </a:lnTo>
                  <a:lnTo>
                    <a:pt x="115" y="284"/>
                  </a:lnTo>
                  <a:lnTo>
                    <a:pt x="119" y="347"/>
                  </a:lnTo>
                  <a:lnTo>
                    <a:pt x="48" y="435"/>
                  </a:lnTo>
                  <a:lnTo>
                    <a:pt x="35" y="470"/>
                  </a:lnTo>
                  <a:lnTo>
                    <a:pt x="31" y="498"/>
                  </a:lnTo>
                  <a:lnTo>
                    <a:pt x="17" y="535"/>
                  </a:lnTo>
                  <a:lnTo>
                    <a:pt x="25" y="546"/>
                  </a:lnTo>
                  <a:lnTo>
                    <a:pt x="2" y="579"/>
                  </a:lnTo>
                  <a:lnTo>
                    <a:pt x="8" y="631"/>
                  </a:lnTo>
                  <a:lnTo>
                    <a:pt x="0" y="650"/>
                  </a:lnTo>
                  <a:lnTo>
                    <a:pt x="8" y="662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3" name="Freeform 73"/>
            <p:cNvSpPr>
              <a:spLocks noChangeArrowheads="1"/>
            </p:cNvSpPr>
            <p:nvPr/>
          </p:nvSpPr>
          <p:spPr bwMode="auto">
            <a:xfrm rot="120000">
              <a:off x="2877" y="2945"/>
              <a:ext cx="310" cy="341"/>
            </a:xfrm>
            <a:custGeom>
              <a:avLst/>
              <a:gdLst>
                <a:gd name="T0" fmla="*/ 0 w 1024"/>
                <a:gd name="T1" fmla="*/ 0 h 1072"/>
                <a:gd name="T2" fmla="*/ 0 w 1024"/>
                <a:gd name="T3" fmla="*/ 0 h 1072"/>
                <a:gd name="T4" fmla="*/ 0 w 1024"/>
                <a:gd name="T5" fmla="*/ 0 h 1072"/>
                <a:gd name="T6" fmla="*/ 0 w 1024"/>
                <a:gd name="T7" fmla="*/ 0 h 1072"/>
                <a:gd name="T8" fmla="*/ 0 w 1024"/>
                <a:gd name="T9" fmla="*/ 0 h 1072"/>
                <a:gd name="T10" fmla="*/ 0 w 1024"/>
                <a:gd name="T11" fmla="*/ 0 h 1072"/>
                <a:gd name="T12" fmla="*/ 0 w 1024"/>
                <a:gd name="T13" fmla="*/ 0 h 1072"/>
                <a:gd name="T14" fmla="*/ 0 w 1024"/>
                <a:gd name="T15" fmla="*/ 0 h 1072"/>
                <a:gd name="T16" fmla="*/ 0 w 1024"/>
                <a:gd name="T17" fmla="*/ 0 h 1072"/>
                <a:gd name="T18" fmla="*/ 0 w 1024"/>
                <a:gd name="T19" fmla="*/ 0 h 1072"/>
                <a:gd name="T20" fmla="*/ 0 w 1024"/>
                <a:gd name="T21" fmla="*/ 0 h 1072"/>
                <a:gd name="T22" fmla="*/ 0 w 1024"/>
                <a:gd name="T23" fmla="*/ 0 h 1072"/>
                <a:gd name="T24" fmla="*/ 0 w 1024"/>
                <a:gd name="T25" fmla="*/ 0 h 1072"/>
                <a:gd name="T26" fmla="*/ 0 w 1024"/>
                <a:gd name="T27" fmla="*/ 0 h 1072"/>
                <a:gd name="T28" fmla="*/ 0 w 1024"/>
                <a:gd name="T29" fmla="*/ 0 h 1072"/>
                <a:gd name="T30" fmla="*/ 0 w 1024"/>
                <a:gd name="T31" fmla="*/ 0 h 1072"/>
                <a:gd name="T32" fmla="*/ 0 w 1024"/>
                <a:gd name="T33" fmla="*/ 0 h 1072"/>
                <a:gd name="T34" fmla="*/ 0 w 1024"/>
                <a:gd name="T35" fmla="*/ 0 h 1072"/>
                <a:gd name="T36" fmla="*/ 0 w 1024"/>
                <a:gd name="T37" fmla="*/ 0 h 1072"/>
                <a:gd name="T38" fmla="*/ 0 w 1024"/>
                <a:gd name="T39" fmla="*/ 0 h 1072"/>
                <a:gd name="T40" fmla="*/ 0 w 1024"/>
                <a:gd name="T41" fmla="*/ 0 h 1072"/>
                <a:gd name="T42" fmla="*/ 0 w 1024"/>
                <a:gd name="T43" fmla="*/ 0 h 1072"/>
                <a:gd name="T44" fmla="*/ 0 w 1024"/>
                <a:gd name="T45" fmla="*/ 0 h 1072"/>
                <a:gd name="T46" fmla="*/ 0 w 1024"/>
                <a:gd name="T47" fmla="*/ 0 h 1072"/>
                <a:gd name="T48" fmla="*/ 0 w 1024"/>
                <a:gd name="T49" fmla="*/ 0 h 1072"/>
                <a:gd name="T50" fmla="*/ 0 w 1024"/>
                <a:gd name="T51" fmla="*/ 0 h 1072"/>
                <a:gd name="T52" fmla="*/ 0 w 1024"/>
                <a:gd name="T53" fmla="*/ 0 h 1072"/>
                <a:gd name="T54" fmla="*/ 0 w 1024"/>
                <a:gd name="T55" fmla="*/ 0 h 1072"/>
                <a:gd name="T56" fmla="*/ 0 w 1024"/>
                <a:gd name="T57" fmla="*/ 0 h 1072"/>
                <a:gd name="T58" fmla="*/ 0 w 1024"/>
                <a:gd name="T59" fmla="*/ 0 h 1072"/>
                <a:gd name="T60" fmla="*/ 0 w 1024"/>
                <a:gd name="T61" fmla="*/ 0 h 1072"/>
                <a:gd name="T62" fmla="*/ 0 w 1024"/>
                <a:gd name="T63" fmla="*/ 0 h 1072"/>
                <a:gd name="T64" fmla="*/ 0 w 1024"/>
                <a:gd name="T65" fmla="*/ 0 h 1072"/>
                <a:gd name="T66" fmla="*/ 0 w 1024"/>
                <a:gd name="T67" fmla="*/ 0 h 1072"/>
                <a:gd name="T68" fmla="*/ 0 w 1024"/>
                <a:gd name="T69" fmla="*/ 0 h 1072"/>
                <a:gd name="T70" fmla="*/ 0 w 1024"/>
                <a:gd name="T71" fmla="*/ 0 h 1072"/>
                <a:gd name="T72" fmla="*/ 0 w 1024"/>
                <a:gd name="T73" fmla="*/ 0 h 1072"/>
                <a:gd name="T74" fmla="*/ 0 w 1024"/>
                <a:gd name="T75" fmla="*/ 0 h 1072"/>
                <a:gd name="T76" fmla="*/ 0 w 1024"/>
                <a:gd name="T77" fmla="*/ 0 h 1072"/>
                <a:gd name="T78" fmla="*/ 0 w 1024"/>
                <a:gd name="T79" fmla="*/ 0 h 1072"/>
                <a:gd name="T80" fmla="*/ 0 w 1024"/>
                <a:gd name="T81" fmla="*/ 0 h 1072"/>
                <a:gd name="T82" fmla="*/ 0 w 1024"/>
                <a:gd name="T83" fmla="*/ 0 h 1072"/>
                <a:gd name="T84" fmla="*/ 0 w 1024"/>
                <a:gd name="T85" fmla="*/ 0 h 1072"/>
                <a:gd name="T86" fmla="*/ 0 w 1024"/>
                <a:gd name="T87" fmla="*/ 0 h 1072"/>
                <a:gd name="T88" fmla="*/ 0 w 1024"/>
                <a:gd name="T89" fmla="*/ 0 h 1072"/>
                <a:gd name="T90" fmla="*/ 0 w 1024"/>
                <a:gd name="T91" fmla="*/ 0 h 1072"/>
                <a:gd name="T92" fmla="*/ 0 w 1024"/>
                <a:gd name="T93" fmla="*/ 0 h 1072"/>
                <a:gd name="T94" fmla="*/ 0 w 1024"/>
                <a:gd name="T95" fmla="*/ 0 h 1072"/>
                <a:gd name="T96" fmla="*/ 0 w 1024"/>
                <a:gd name="T97" fmla="*/ 0 h 1072"/>
                <a:gd name="T98" fmla="*/ 0 w 1024"/>
                <a:gd name="T99" fmla="*/ 0 h 1072"/>
                <a:gd name="T100" fmla="*/ 0 w 1024"/>
                <a:gd name="T101" fmla="*/ 0 h 1072"/>
                <a:gd name="T102" fmla="*/ 0 w 1024"/>
                <a:gd name="T103" fmla="*/ 0 h 1072"/>
                <a:gd name="T104" fmla="*/ 0 w 1024"/>
                <a:gd name="T105" fmla="*/ 0 h 1072"/>
                <a:gd name="T106" fmla="*/ 0 w 1024"/>
                <a:gd name="T107" fmla="*/ 0 h 1072"/>
                <a:gd name="T108" fmla="*/ 0 w 1024"/>
                <a:gd name="T109" fmla="*/ 0 h 1072"/>
                <a:gd name="T110" fmla="*/ 0 w 1024"/>
                <a:gd name="T111" fmla="*/ 0 h 10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24"/>
                <a:gd name="T169" fmla="*/ 0 h 1072"/>
                <a:gd name="T170" fmla="*/ 1024 w 1024"/>
                <a:gd name="T171" fmla="*/ 1072 h 107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24" h="1072">
                  <a:moveTo>
                    <a:pt x="794" y="3"/>
                  </a:moveTo>
                  <a:lnTo>
                    <a:pt x="794" y="5"/>
                  </a:lnTo>
                  <a:lnTo>
                    <a:pt x="852" y="46"/>
                  </a:lnTo>
                  <a:lnTo>
                    <a:pt x="898" y="46"/>
                  </a:lnTo>
                  <a:lnTo>
                    <a:pt x="921" y="34"/>
                  </a:lnTo>
                  <a:lnTo>
                    <a:pt x="953" y="59"/>
                  </a:lnTo>
                  <a:lnTo>
                    <a:pt x="996" y="99"/>
                  </a:lnTo>
                  <a:lnTo>
                    <a:pt x="1001" y="92"/>
                  </a:lnTo>
                  <a:lnTo>
                    <a:pt x="1005" y="103"/>
                  </a:lnTo>
                  <a:lnTo>
                    <a:pt x="994" y="115"/>
                  </a:lnTo>
                  <a:lnTo>
                    <a:pt x="1001" y="126"/>
                  </a:lnTo>
                  <a:lnTo>
                    <a:pt x="994" y="151"/>
                  </a:lnTo>
                  <a:lnTo>
                    <a:pt x="1024" y="165"/>
                  </a:lnTo>
                  <a:lnTo>
                    <a:pt x="978" y="228"/>
                  </a:lnTo>
                  <a:lnTo>
                    <a:pt x="948" y="247"/>
                  </a:lnTo>
                  <a:lnTo>
                    <a:pt x="950" y="274"/>
                  </a:lnTo>
                  <a:lnTo>
                    <a:pt x="930" y="307"/>
                  </a:lnTo>
                  <a:lnTo>
                    <a:pt x="921" y="376"/>
                  </a:lnTo>
                  <a:lnTo>
                    <a:pt x="905" y="389"/>
                  </a:lnTo>
                  <a:lnTo>
                    <a:pt x="900" y="418"/>
                  </a:lnTo>
                  <a:lnTo>
                    <a:pt x="879" y="433"/>
                  </a:lnTo>
                  <a:lnTo>
                    <a:pt x="905" y="475"/>
                  </a:lnTo>
                  <a:lnTo>
                    <a:pt x="904" y="491"/>
                  </a:lnTo>
                  <a:lnTo>
                    <a:pt x="915" y="512"/>
                  </a:lnTo>
                  <a:lnTo>
                    <a:pt x="904" y="521"/>
                  </a:lnTo>
                  <a:lnTo>
                    <a:pt x="915" y="552"/>
                  </a:lnTo>
                  <a:lnTo>
                    <a:pt x="915" y="554"/>
                  </a:lnTo>
                  <a:lnTo>
                    <a:pt x="917" y="590"/>
                  </a:lnTo>
                  <a:lnTo>
                    <a:pt x="927" y="629"/>
                  </a:lnTo>
                  <a:lnTo>
                    <a:pt x="921" y="640"/>
                  </a:lnTo>
                  <a:lnTo>
                    <a:pt x="927" y="671"/>
                  </a:lnTo>
                  <a:lnTo>
                    <a:pt x="957" y="694"/>
                  </a:lnTo>
                  <a:lnTo>
                    <a:pt x="988" y="771"/>
                  </a:lnTo>
                  <a:lnTo>
                    <a:pt x="888" y="788"/>
                  </a:lnTo>
                  <a:lnTo>
                    <a:pt x="865" y="825"/>
                  </a:lnTo>
                  <a:lnTo>
                    <a:pt x="854" y="830"/>
                  </a:lnTo>
                  <a:lnTo>
                    <a:pt x="867" y="848"/>
                  </a:lnTo>
                  <a:lnTo>
                    <a:pt x="867" y="915"/>
                  </a:lnTo>
                  <a:lnTo>
                    <a:pt x="858" y="934"/>
                  </a:lnTo>
                  <a:lnTo>
                    <a:pt x="852" y="974"/>
                  </a:lnTo>
                  <a:lnTo>
                    <a:pt x="902" y="1013"/>
                  </a:lnTo>
                  <a:lnTo>
                    <a:pt x="905" y="1001"/>
                  </a:lnTo>
                  <a:lnTo>
                    <a:pt x="929" y="997"/>
                  </a:lnTo>
                  <a:lnTo>
                    <a:pt x="927" y="1070"/>
                  </a:lnTo>
                  <a:lnTo>
                    <a:pt x="907" y="1059"/>
                  </a:lnTo>
                  <a:lnTo>
                    <a:pt x="886" y="1072"/>
                  </a:lnTo>
                  <a:lnTo>
                    <a:pt x="871" y="1049"/>
                  </a:lnTo>
                  <a:lnTo>
                    <a:pt x="859" y="1036"/>
                  </a:lnTo>
                  <a:lnTo>
                    <a:pt x="852" y="1016"/>
                  </a:lnTo>
                  <a:lnTo>
                    <a:pt x="827" y="1007"/>
                  </a:lnTo>
                  <a:lnTo>
                    <a:pt x="817" y="997"/>
                  </a:lnTo>
                  <a:lnTo>
                    <a:pt x="796" y="1003"/>
                  </a:lnTo>
                  <a:lnTo>
                    <a:pt x="792" y="978"/>
                  </a:lnTo>
                  <a:lnTo>
                    <a:pt x="802" y="968"/>
                  </a:lnTo>
                  <a:lnTo>
                    <a:pt x="777" y="965"/>
                  </a:lnTo>
                  <a:lnTo>
                    <a:pt x="754" y="993"/>
                  </a:lnTo>
                  <a:lnTo>
                    <a:pt x="723" y="978"/>
                  </a:lnTo>
                  <a:lnTo>
                    <a:pt x="679" y="970"/>
                  </a:lnTo>
                  <a:lnTo>
                    <a:pt x="669" y="943"/>
                  </a:lnTo>
                  <a:lnTo>
                    <a:pt x="654" y="943"/>
                  </a:lnTo>
                  <a:lnTo>
                    <a:pt x="631" y="961"/>
                  </a:lnTo>
                  <a:lnTo>
                    <a:pt x="620" y="951"/>
                  </a:lnTo>
                  <a:lnTo>
                    <a:pt x="625" y="940"/>
                  </a:lnTo>
                  <a:lnTo>
                    <a:pt x="604" y="919"/>
                  </a:lnTo>
                  <a:lnTo>
                    <a:pt x="595" y="930"/>
                  </a:lnTo>
                  <a:lnTo>
                    <a:pt x="597" y="932"/>
                  </a:lnTo>
                  <a:lnTo>
                    <a:pt x="527" y="932"/>
                  </a:lnTo>
                  <a:lnTo>
                    <a:pt x="503" y="949"/>
                  </a:lnTo>
                  <a:lnTo>
                    <a:pt x="501" y="880"/>
                  </a:lnTo>
                  <a:lnTo>
                    <a:pt x="478" y="846"/>
                  </a:lnTo>
                  <a:lnTo>
                    <a:pt x="485" y="782"/>
                  </a:lnTo>
                  <a:lnTo>
                    <a:pt x="470" y="746"/>
                  </a:lnTo>
                  <a:lnTo>
                    <a:pt x="480" y="717"/>
                  </a:lnTo>
                  <a:lnTo>
                    <a:pt x="409" y="715"/>
                  </a:lnTo>
                  <a:lnTo>
                    <a:pt x="420" y="698"/>
                  </a:lnTo>
                  <a:lnTo>
                    <a:pt x="349" y="698"/>
                  </a:lnTo>
                  <a:lnTo>
                    <a:pt x="347" y="734"/>
                  </a:lnTo>
                  <a:lnTo>
                    <a:pt x="338" y="738"/>
                  </a:lnTo>
                  <a:lnTo>
                    <a:pt x="330" y="759"/>
                  </a:lnTo>
                  <a:lnTo>
                    <a:pt x="286" y="752"/>
                  </a:lnTo>
                  <a:lnTo>
                    <a:pt x="234" y="759"/>
                  </a:lnTo>
                  <a:lnTo>
                    <a:pt x="173" y="633"/>
                  </a:lnTo>
                  <a:lnTo>
                    <a:pt x="2" y="635"/>
                  </a:lnTo>
                  <a:lnTo>
                    <a:pt x="0" y="633"/>
                  </a:lnTo>
                  <a:lnTo>
                    <a:pt x="0" y="619"/>
                  </a:lnTo>
                  <a:lnTo>
                    <a:pt x="15" y="612"/>
                  </a:lnTo>
                  <a:lnTo>
                    <a:pt x="38" y="600"/>
                  </a:lnTo>
                  <a:lnTo>
                    <a:pt x="36" y="590"/>
                  </a:lnTo>
                  <a:lnTo>
                    <a:pt x="54" y="583"/>
                  </a:lnTo>
                  <a:lnTo>
                    <a:pt x="79" y="579"/>
                  </a:lnTo>
                  <a:lnTo>
                    <a:pt x="130" y="539"/>
                  </a:lnTo>
                  <a:lnTo>
                    <a:pt x="163" y="491"/>
                  </a:lnTo>
                  <a:lnTo>
                    <a:pt x="155" y="475"/>
                  </a:lnTo>
                  <a:lnTo>
                    <a:pt x="167" y="466"/>
                  </a:lnTo>
                  <a:lnTo>
                    <a:pt x="157" y="427"/>
                  </a:lnTo>
                  <a:lnTo>
                    <a:pt x="217" y="368"/>
                  </a:lnTo>
                  <a:lnTo>
                    <a:pt x="244" y="347"/>
                  </a:lnTo>
                  <a:lnTo>
                    <a:pt x="278" y="157"/>
                  </a:lnTo>
                  <a:lnTo>
                    <a:pt x="303" y="119"/>
                  </a:lnTo>
                  <a:lnTo>
                    <a:pt x="293" y="86"/>
                  </a:lnTo>
                  <a:lnTo>
                    <a:pt x="322" y="32"/>
                  </a:lnTo>
                  <a:lnTo>
                    <a:pt x="345" y="13"/>
                  </a:lnTo>
                  <a:lnTo>
                    <a:pt x="382" y="25"/>
                  </a:lnTo>
                  <a:lnTo>
                    <a:pt x="409" y="46"/>
                  </a:lnTo>
                  <a:lnTo>
                    <a:pt x="518" y="59"/>
                  </a:lnTo>
                  <a:lnTo>
                    <a:pt x="539" y="23"/>
                  </a:lnTo>
                  <a:lnTo>
                    <a:pt x="570" y="36"/>
                  </a:lnTo>
                  <a:lnTo>
                    <a:pt x="616" y="9"/>
                  </a:lnTo>
                  <a:lnTo>
                    <a:pt x="643" y="19"/>
                  </a:lnTo>
                  <a:lnTo>
                    <a:pt x="677" y="11"/>
                  </a:lnTo>
                  <a:lnTo>
                    <a:pt x="683" y="0"/>
                  </a:lnTo>
                  <a:lnTo>
                    <a:pt x="762" y="11"/>
                  </a:lnTo>
                  <a:lnTo>
                    <a:pt x="794" y="3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4" name="Freeform 74"/>
            <p:cNvSpPr>
              <a:spLocks noChangeArrowheads="1"/>
            </p:cNvSpPr>
            <p:nvPr/>
          </p:nvSpPr>
          <p:spPr bwMode="auto">
            <a:xfrm rot="120000">
              <a:off x="3147" y="3062"/>
              <a:ext cx="36" cy="31"/>
            </a:xfrm>
            <a:custGeom>
              <a:avLst/>
              <a:gdLst>
                <a:gd name="T0" fmla="*/ 0 w 120"/>
                <a:gd name="T1" fmla="*/ 0 h 104"/>
                <a:gd name="T2" fmla="*/ 0 w 120"/>
                <a:gd name="T3" fmla="*/ 0 h 104"/>
                <a:gd name="T4" fmla="*/ 0 w 120"/>
                <a:gd name="T5" fmla="*/ 0 h 104"/>
                <a:gd name="T6" fmla="*/ 0 w 120"/>
                <a:gd name="T7" fmla="*/ 0 h 104"/>
                <a:gd name="T8" fmla="*/ 0 w 120"/>
                <a:gd name="T9" fmla="*/ 0 h 104"/>
                <a:gd name="T10" fmla="*/ 0 w 120"/>
                <a:gd name="T11" fmla="*/ 0 h 104"/>
                <a:gd name="T12" fmla="*/ 0 w 120"/>
                <a:gd name="T13" fmla="*/ 0 h 104"/>
                <a:gd name="T14" fmla="*/ 0 w 120"/>
                <a:gd name="T15" fmla="*/ 0 h 104"/>
                <a:gd name="T16" fmla="*/ 0 w 120"/>
                <a:gd name="T17" fmla="*/ 0 h 104"/>
                <a:gd name="T18" fmla="*/ 0 w 120"/>
                <a:gd name="T19" fmla="*/ 0 h 104"/>
                <a:gd name="T20" fmla="*/ 0 w 120"/>
                <a:gd name="T21" fmla="*/ 0 h 104"/>
                <a:gd name="T22" fmla="*/ 0 w 120"/>
                <a:gd name="T23" fmla="*/ 0 h 104"/>
                <a:gd name="T24" fmla="*/ 0 w 120"/>
                <a:gd name="T25" fmla="*/ 0 h 104"/>
                <a:gd name="T26" fmla="*/ 0 w 120"/>
                <a:gd name="T27" fmla="*/ 0 h 10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0"/>
                <a:gd name="T43" fmla="*/ 0 h 104"/>
                <a:gd name="T44" fmla="*/ 120 w 120"/>
                <a:gd name="T45" fmla="*/ 104 h 10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0" h="104">
                  <a:moveTo>
                    <a:pt x="42" y="10"/>
                  </a:moveTo>
                  <a:lnTo>
                    <a:pt x="42" y="18"/>
                  </a:lnTo>
                  <a:lnTo>
                    <a:pt x="26" y="31"/>
                  </a:lnTo>
                  <a:lnTo>
                    <a:pt x="21" y="60"/>
                  </a:lnTo>
                  <a:lnTo>
                    <a:pt x="0" y="75"/>
                  </a:lnTo>
                  <a:lnTo>
                    <a:pt x="19" y="104"/>
                  </a:lnTo>
                  <a:lnTo>
                    <a:pt x="65" y="102"/>
                  </a:lnTo>
                  <a:lnTo>
                    <a:pt x="65" y="100"/>
                  </a:lnTo>
                  <a:lnTo>
                    <a:pt x="67" y="85"/>
                  </a:lnTo>
                  <a:lnTo>
                    <a:pt x="113" y="83"/>
                  </a:lnTo>
                  <a:lnTo>
                    <a:pt x="120" y="27"/>
                  </a:lnTo>
                  <a:lnTo>
                    <a:pt x="96" y="0"/>
                  </a:lnTo>
                  <a:lnTo>
                    <a:pt x="65" y="16"/>
                  </a:lnTo>
                  <a:lnTo>
                    <a:pt x="42" y="1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5" name="Freeform 75"/>
            <p:cNvSpPr>
              <a:spLocks noChangeArrowheads="1"/>
            </p:cNvSpPr>
            <p:nvPr/>
          </p:nvSpPr>
          <p:spPr bwMode="auto">
            <a:xfrm rot="120000">
              <a:off x="3153" y="3094"/>
              <a:ext cx="29" cy="32"/>
            </a:xfrm>
            <a:custGeom>
              <a:avLst/>
              <a:gdLst>
                <a:gd name="T0" fmla="*/ 0 w 103"/>
                <a:gd name="T1" fmla="*/ 0 h 107"/>
                <a:gd name="T2" fmla="*/ 0 w 103"/>
                <a:gd name="T3" fmla="*/ 0 h 107"/>
                <a:gd name="T4" fmla="*/ 0 w 103"/>
                <a:gd name="T5" fmla="*/ 0 h 107"/>
                <a:gd name="T6" fmla="*/ 0 w 103"/>
                <a:gd name="T7" fmla="*/ 0 h 107"/>
                <a:gd name="T8" fmla="*/ 0 w 103"/>
                <a:gd name="T9" fmla="*/ 0 h 107"/>
                <a:gd name="T10" fmla="*/ 0 w 103"/>
                <a:gd name="T11" fmla="*/ 0 h 107"/>
                <a:gd name="T12" fmla="*/ 0 w 103"/>
                <a:gd name="T13" fmla="*/ 0 h 107"/>
                <a:gd name="T14" fmla="*/ 0 w 103"/>
                <a:gd name="T15" fmla="*/ 0 h 107"/>
                <a:gd name="T16" fmla="*/ 0 w 103"/>
                <a:gd name="T17" fmla="*/ 0 h 107"/>
                <a:gd name="T18" fmla="*/ 0 w 103"/>
                <a:gd name="T19" fmla="*/ 0 h 107"/>
                <a:gd name="T20" fmla="*/ 0 w 103"/>
                <a:gd name="T21" fmla="*/ 0 h 107"/>
                <a:gd name="T22" fmla="*/ 0 w 103"/>
                <a:gd name="T23" fmla="*/ 0 h 107"/>
                <a:gd name="T24" fmla="*/ 0 w 103"/>
                <a:gd name="T25" fmla="*/ 0 h 107"/>
                <a:gd name="T26" fmla="*/ 0 w 103"/>
                <a:gd name="T27" fmla="*/ 0 h 107"/>
                <a:gd name="T28" fmla="*/ 0 w 103"/>
                <a:gd name="T29" fmla="*/ 0 h 10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3"/>
                <a:gd name="T46" fmla="*/ 0 h 107"/>
                <a:gd name="T47" fmla="*/ 103 w 103"/>
                <a:gd name="T48" fmla="*/ 107 h 10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3" h="107">
                  <a:moveTo>
                    <a:pt x="7" y="26"/>
                  </a:moveTo>
                  <a:lnTo>
                    <a:pt x="6" y="42"/>
                  </a:lnTo>
                  <a:lnTo>
                    <a:pt x="17" y="63"/>
                  </a:lnTo>
                  <a:lnTo>
                    <a:pt x="6" y="72"/>
                  </a:lnTo>
                  <a:lnTo>
                    <a:pt x="17" y="105"/>
                  </a:lnTo>
                  <a:lnTo>
                    <a:pt x="42" y="107"/>
                  </a:lnTo>
                  <a:lnTo>
                    <a:pt x="63" y="86"/>
                  </a:lnTo>
                  <a:lnTo>
                    <a:pt x="88" y="55"/>
                  </a:lnTo>
                  <a:lnTo>
                    <a:pt x="103" y="44"/>
                  </a:lnTo>
                  <a:lnTo>
                    <a:pt x="103" y="30"/>
                  </a:lnTo>
                  <a:lnTo>
                    <a:pt x="78" y="9"/>
                  </a:lnTo>
                  <a:lnTo>
                    <a:pt x="78" y="0"/>
                  </a:lnTo>
                  <a:lnTo>
                    <a:pt x="46" y="11"/>
                  </a:lnTo>
                  <a:lnTo>
                    <a:pt x="0" y="13"/>
                  </a:lnTo>
                  <a:lnTo>
                    <a:pt x="7" y="26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6" name="Freeform 76"/>
            <p:cNvSpPr>
              <a:spLocks noChangeArrowheads="1"/>
            </p:cNvSpPr>
            <p:nvPr/>
          </p:nvSpPr>
          <p:spPr bwMode="auto">
            <a:xfrm rot="120000">
              <a:off x="3164" y="2968"/>
              <a:ext cx="92" cy="99"/>
            </a:xfrm>
            <a:custGeom>
              <a:avLst/>
              <a:gdLst>
                <a:gd name="T0" fmla="*/ 0 w 307"/>
                <a:gd name="T1" fmla="*/ 0 h 317"/>
                <a:gd name="T2" fmla="*/ 0 w 307"/>
                <a:gd name="T3" fmla="*/ 0 h 317"/>
                <a:gd name="T4" fmla="*/ 0 w 307"/>
                <a:gd name="T5" fmla="*/ 0 h 317"/>
                <a:gd name="T6" fmla="*/ 0 w 307"/>
                <a:gd name="T7" fmla="*/ 0 h 317"/>
                <a:gd name="T8" fmla="*/ 0 w 307"/>
                <a:gd name="T9" fmla="*/ 0 h 317"/>
                <a:gd name="T10" fmla="*/ 0 w 307"/>
                <a:gd name="T11" fmla="*/ 0 h 317"/>
                <a:gd name="T12" fmla="*/ 0 w 307"/>
                <a:gd name="T13" fmla="*/ 0 h 317"/>
                <a:gd name="T14" fmla="*/ 0 w 307"/>
                <a:gd name="T15" fmla="*/ 0 h 317"/>
                <a:gd name="T16" fmla="*/ 0 w 307"/>
                <a:gd name="T17" fmla="*/ 0 h 317"/>
                <a:gd name="T18" fmla="*/ 0 w 307"/>
                <a:gd name="T19" fmla="*/ 0 h 317"/>
                <a:gd name="T20" fmla="*/ 0 w 307"/>
                <a:gd name="T21" fmla="*/ 0 h 317"/>
                <a:gd name="T22" fmla="*/ 0 w 307"/>
                <a:gd name="T23" fmla="*/ 0 h 317"/>
                <a:gd name="T24" fmla="*/ 0 w 307"/>
                <a:gd name="T25" fmla="*/ 0 h 317"/>
                <a:gd name="T26" fmla="*/ 0 w 307"/>
                <a:gd name="T27" fmla="*/ 0 h 317"/>
                <a:gd name="T28" fmla="*/ 0 w 307"/>
                <a:gd name="T29" fmla="*/ 0 h 317"/>
                <a:gd name="T30" fmla="*/ 0 w 307"/>
                <a:gd name="T31" fmla="*/ 0 h 317"/>
                <a:gd name="T32" fmla="*/ 0 w 307"/>
                <a:gd name="T33" fmla="*/ 0 h 317"/>
                <a:gd name="T34" fmla="*/ 0 w 307"/>
                <a:gd name="T35" fmla="*/ 0 h 317"/>
                <a:gd name="T36" fmla="*/ 0 w 307"/>
                <a:gd name="T37" fmla="*/ 0 h 317"/>
                <a:gd name="T38" fmla="*/ 0 w 307"/>
                <a:gd name="T39" fmla="*/ 0 h 317"/>
                <a:gd name="T40" fmla="*/ 0 w 307"/>
                <a:gd name="T41" fmla="*/ 0 h 317"/>
                <a:gd name="T42" fmla="*/ 0 w 307"/>
                <a:gd name="T43" fmla="*/ 0 h 317"/>
                <a:gd name="T44" fmla="*/ 0 w 307"/>
                <a:gd name="T45" fmla="*/ 0 h 317"/>
                <a:gd name="T46" fmla="*/ 0 w 307"/>
                <a:gd name="T47" fmla="*/ 0 h 317"/>
                <a:gd name="T48" fmla="*/ 0 w 307"/>
                <a:gd name="T49" fmla="*/ 0 h 317"/>
                <a:gd name="T50" fmla="*/ 0 w 307"/>
                <a:gd name="T51" fmla="*/ 0 h 317"/>
                <a:gd name="T52" fmla="*/ 0 w 307"/>
                <a:gd name="T53" fmla="*/ 0 h 317"/>
                <a:gd name="T54" fmla="*/ 0 w 307"/>
                <a:gd name="T55" fmla="*/ 0 h 317"/>
                <a:gd name="T56" fmla="*/ 0 w 307"/>
                <a:gd name="T57" fmla="*/ 0 h 317"/>
                <a:gd name="T58" fmla="*/ 0 w 307"/>
                <a:gd name="T59" fmla="*/ 0 h 317"/>
                <a:gd name="T60" fmla="*/ 0 w 307"/>
                <a:gd name="T61" fmla="*/ 0 h 31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07"/>
                <a:gd name="T94" fmla="*/ 0 h 317"/>
                <a:gd name="T95" fmla="*/ 307 w 307"/>
                <a:gd name="T96" fmla="*/ 317 h 31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07" h="317">
                  <a:moveTo>
                    <a:pt x="82" y="35"/>
                  </a:moveTo>
                  <a:lnTo>
                    <a:pt x="88" y="25"/>
                  </a:lnTo>
                  <a:lnTo>
                    <a:pt x="128" y="25"/>
                  </a:lnTo>
                  <a:lnTo>
                    <a:pt x="144" y="42"/>
                  </a:lnTo>
                  <a:lnTo>
                    <a:pt x="173" y="17"/>
                  </a:lnTo>
                  <a:lnTo>
                    <a:pt x="232" y="21"/>
                  </a:lnTo>
                  <a:lnTo>
                    <a:pt x="247" y="0"/>
                  </a:lnTo>
                  <a:lnTo>
                    <a:pt x="276" y="23"/>
                  </a:lnTo>
                  <a:lnTo>
                    <a:pt x="282" y="58"/>
                  </a:lnTo>
                  <a:lnTo>
                    <a:pt x="301" y="77"/>
                  </a:lnTo>
                  <a:lnTo>
                    <a:pt x="307" y="102"/>
                  </a:lnTo>
                  <a:lnTo>
                    <a:pt x="307" y="144"/>
                  </a:lnTo>
                  <a:lnTo>
                    <a:pt x="284" y="159"/>
                  </a:lnTo>
                  <a:lnTo>
                    <a:pt x="265" y="198"/>
                  </a:lnTo>
                  <a:lnTo>
                    <a:pt x="242" y="228"/>
                  </a:lnTo>
                  <a:lnTo>
                    <a:pt x="249" y="246"/>
                  </a:lnTo>
                  <a:lnTo>
                    <a:pt x="247" y="292"/>
                  </a:lnTo>
                  <a:lnTo>
                    <a:pt x="63" y="294"/>
                  </a:lnTo>
                  <a:lnTo>
                    <a:pt x="54" y="301"/>
                  </a:lnTo>
                  <a:lnTo>
                    <a:pt x="23" y="317"/>
                  </a:lnTo>
                  <a:lnTo>
                    <a:pt x="0" y="311"/>
                  </a:lnTo>
                  <a:lnTo>
                    <a:pt x="9" y="250"/>
                  </a:lnTo>
                  <a:lnTo>
                    <a:pt x="29" y="217"/>
                  </a:lnTo>
                  <a:lnTo>
                    <a:pt x="27" y="190"/>
                  </a:lnTo>
                  <a:lnTo>
                    <a:pt x="57" y="171"/>
                  </a:lnTo>
                  <a:lnTo>
                    <a:pt x="103" y="108"/>
                  </a:lnTo>
                  <a:lnTo>
                    <a:pt x="73" y="94"/>
                  </a:lnTo>
                  <a:lnTo>
                    <a:pt x="80" y="69"/>
                  </a:lnTo>
                  <a:lnTo>
                    <a:pt x="73" y="58"/>
                  </a:lnTo>
                  <a:lnTo>
                    <a:pt x="84" y="46"/>
                  </a:lnTo>
                  <a:lnTo>
                    <a:pt x="82" y="35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7" name="Freeform 77"/>
            <p:cNvSpPr>
              <a:spLocks noChangeArrowheads="1"/>
            </p:cNvSpPr>
            <p:nvPr/>
          </p:nvSpPr>
          <p:spPr bwMode="auto">
            <a:xfrm rot="120000">
              <a:off x="2858" y="3115"/>
              <a:ext cx="36" cy="30"/>
            </a:xfrm>
            <a:custGeom>
              <a:avLst/>
              <a:gdLst>
                <a:gd name="T0" fmla="*/ 0 w 126"/>
                <a:gd name="T1" fmla="*/ 0 h 96"/>
                <a:gd name="T2" fmla="*/ 0 w 126"/>
                <a:gd name="T3" fmla="*/ 0 h 96"/>
                <a:gd name="T4" fmla="*/ 0 w 126"/>
                <a:gd name="T5" fmla="*/ 0 h 96"/>
                <a:gd name="T6" fmla="*/ 0 w 126"/>
                <a:gd name="T7" fmla="*/ 0 h 96"/>
                <a:gd name="T8" fmla="*/ 0 w 126"/>
                <a:gd name="T9" fmla="*/ 0 h 96"/>
                <a:gd name="T10" fmla="*/ 0 w 126"/>
                <a:gd name="T11" fmla="*/ 0 h 96"/>
                <a:gd name="T12" fmla="*/ 0 w 126"/>
                <a:gd name="T13" fmla="*/ 0 h 96"/>
                <a:gd name="T14" fmla="*/ 0 w 126"/>
                <a:gd name="T15" fmla="*/ 0 h 96"/>
                <a:gd name="T16" fmla="*/ 0 w 126"/>
                <a:gd name="T17" fmla="*/ 0 h 96"/>
                <a:gd name="T18" fmla="*/ 0 w 126"/>
                <a:gd name="T19" fmla="*/ 0 h 96"/>
                <a:gd name="T20" fmla="*/ 0 w 126"/>
                <a:gd name="T21" fmla="*/ 0 h 96"/>
                <a:gd name="T22" fmla="*/ 0 w 126"/>
                <a:gd name="T23" fmla="*/ 0 h 96"/>
                <a:gd name="T24" fmla="*/ 0 w 126"/>
                <a:gd name="T25" fmla="*/ 0 h 96"/>
                <a:gd name="T26" fmla="*/ 0 w 126"/>
                <a:gd name="T27" fmla="*/ 0 h 96"/>
                <a:gd name="T28" fmla="*/ 0 w 126"/>
                <a:gd name="T29" fmla="*/ 0 h 96"/>
                <a:gd name="T30" fmla="*/ 0 w 126"/>
                <a:gd name="T31" fmla="*/ 0 h 96"/>
                <a:gd name="T32" fmla="*/ 0 w 126"/>
                <a:gd name="T33" fmla="*/ 0 h 96"/>
                <a:gd name="T34" fmla="*/ 0 w 126"/>
                <a:gd name="T35" fmla="*/ 0 h 96"/>
                <a:gd name="T36" fmla="*/ 0 w 126"/>
                <a:gd name="T37" fmla="*/ 0 h 96"/>
                <a:gd name="T38" fmla="*/ 0 w 126"/>
                <a:gd name="T39" fmla="*/ 0 h 9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6"/>
                <a:gd name="T61" fmla="*/ 0 h 96"/>
                <a:gd name="T62" fmla="*/ 126 w 126"/>
                <a:gd name="T63" fmla="*/ 96 h 9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6" h="96">
                  <a:moveTo>
                    <a:pt x="46" y="83"/>
                  </a:moveTo>
                  <a:lnTo>
                    <a:pt x="4" y="96"/>
                  </a:lnTo>
                  <a:lnTo>
                    <a:pt x="0" y="88"/>
                  </a:lnTo>
                  <a:lnTo>
                    <a:pt x="17" y="69"/>
                  </a:lnTo>
                  <a:lnTo>
                    <a:pt x="11" y="44"/>
                  </a:lnTo>
                  <a:lnTo>
                    <a:pt x="27" y="29"/>
                  </a:lnTo>
                  <a:lnTo>
                    <a:pt x="52" y="23"/>
                  </a:lnTo>
                  <a:lnTo>
                    <a:pt x="67" y="38"/>
                  </a:lnTo>
                  <a:lnTo>
                    <a:pt x="84" y="17"/>
                  </a:lnTo>
                  <a:lnTo>
                    <a:pt x="121" y="0"/>
                  </a:lnTo>
                  <a:lnTo>
                    <a:pt x="126" y="8"/>
                  </a:lnTo>
                  <a:lnTo>
                    <a:pt x="115" y="17"/>
                  </a:lnTo>
                  <a:lnTo>
                    <a:pt x="121" y="31"/>
                  </a:lnTo>
                  <a:lnTo>
                    <a:pt x="105" y="38"/>
                  </a:lnTo>
                  <a:lnTo>
                    <a:pt x="107" y="48"/>
                  </a:lnTo>
                  <a:lnTo>
                    <a:pt x="84" y="60"/>
                  </a:lnTo>
                  <a:lnTo>
                    <a:pt x="69" y="67"/>
                  </a:lnTo>
                  <a:lnTo>
                    <a:pt x="69" y="81"/>
                  </a:lnTo>
                  <a:lnTo>
                    <a:pt x="71" y="83"/>
                  </a:lnTo>
                  <a:lnTo>
                    <a:pt x="46" y="83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8" name="Freeform 78"/>
            <p:cNvSpPr>
              <a:spLocks noChangeArrowheads="1"/>
            </p:cNvSpPr>
            <p:nvPr/>
          </p:nvSpPr>
          <p:spPr bwMode="auto">
            <a:xfrm rot="120000">
              <a:off x="2853" y="3116"/>
              <a:ext cx="16" cy="25"/>
            </a:xfrm>
            <a:custGeom>
              <a:avLst/>
              <a:gdLst>
                <a:gd name="T0" fmla="*/ 0 w 63"/>
                <a:gd name="T1" fmla="*/ 0 h 85"/>
                <a:gd name="T2" fmla="*/ 0 w 63"/>
                <a:gd name="T3" fmla="*/ 0 h 85"/>
                <a:gd name="T4" fmla="*/ 0 w 63"/>
                <a:gd name="T5" fmla="*/ 0 h 85"/>
                <a:gd name="T6" fmla="*/ 0 w 63"/>
                <a:gd name="T7" fmla="*/ 0 h 85"/>
                <a:gd name="T8" fmla="*/ 0 w 63"/>
                <a:gd name="T9" fmla="*/ 0 h 85"/>
                <a:gd name="T10" fmla="*/ 0 w 63"/>
                <a:gd name="T11" fmla="*/ 0 h 85"/>
                <a:gd name="T12" fmla="*/ 0 w 63"/>
                <a:gd name="T13" fmla="*/ 0 h 85"/>
                <a:gd name="T14" fmla="*/ 0 w 63"/>
                <a:gd name="T15" fmla="*/ 0 h 85"/>
                <a:gd name="T16" fmla="*/ 0 w 63"/>
                <a:gd name="T17" fmla="*/ 0 h 85"/>
                <a:gd name="T18" fmla="*/ 0 w 63"/>
                <a:gd name="T19" fmla="*/ 0 h 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85"/>
                <a:gd name="T32" fmla="*/ 63 w 63"/>
                <a:gd name="T33" fmla="*/ 85 h 8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85">
                  <a:moveTo>
                    <a:pt x="21" y="85"/>
                  </a:moveTo>
                  <a:lnTo>
                    <a:pt x="34" y="69"/>
                  </a:lnTo>
                  <a:lnTo>
                    <a:pt x="28" y="44"/>
                  </a:lnTo>
                  <a:lnTo>
                    <a:pt x="44" y="29"/>
                  </a:lnTo>
                  <a:lnTo>
                    <a:pt x="63" y="23"/>
                  </a:lnTo>
                  <a:lnTo>
                    <a:pt x="55" y="0"/>
                  </a:lnTo>
                  <a:lnTo>
                    <a:pt x="13" y="25"/>
                  </a:lnTo>
                  <a:lnTo>
                    <a:pt x="0" y="44"/>
                  </a:lnTo>
                  <a:lnTo>
                    <a:pt x="7" y="83"/>
                  </a:lnTo>
                  <a:lnTo>
                    <a:pt x="21" y="85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9" name="Freeform 79"/>
            <p:cNvSpPr>
              <a:spLocks noChangeArrowheads="1"/>
            </p:cNvSpPr>
            <p:nvPr/>
          </p:nvSpPr>
          <p:spPr bwMode="auto">
            <a:xfrm rot="120000">
              <a:off x="2839" y="2965"/>
              <a:ext cx="133" cy="162"/>
            </a:xfrm>
            <a:custGeom>
              <a:avLst/>
              <a:gdLst>
                <a:gd name="T0" fmla="*/ 0 w 441"/>
                <a:gd name="T1" fmla="*/ 0 h 514"/>
                <a:gd name="T2" fmla="*/ 0 w 441"/>
                <a:gd name="T3" fmla="*/ 0 h 514"/>
                <a:gd name="T4" fmla="*/ 0 w 441"/>
                <a:gd name="T5" fmla="*/ 0 h 514"/>
                <a:gd name="T6" fmla="*/ 0 w 441"/>
                <a:gd name="T7" fmla="*/ 0 h 514"/>
                <a:gd name="T8" fmla="*/ 0 w 441"/>
                <a:gd name="T9" fmla="*/ 0 h 514"/>
                <a:gd name="T10" fmla="*/ 0 w 441"/>
                <a:gd name="T11" fmla="*/ 0 h 514"/>
                <a:gd name="T12" fmla="*/ 0 w 441"/>
                <a:gd name="T13" fmla="*/ 0 h 514"/>
                <a:gd name="T14" fmla="*/ 0 w 441"/>
                <a:gd name="T15" fmla="*/ 0 h 514"/>
                <a:gd name="T16" fmla="*/ 0 w 441"/>
                <a:gd name="T17" fmla="*/ 0 h 514"/>
                <a:gd name="T18" fmla="*/ 0 w 441"/>
                <a:gd name="T19" fmla="*/ 0 h 514"/>
                <a:gd name="T20" fmla="*/ 0 w 441"/>
                <a:gd name="T21" fmla="*/ 0 h 514"/>
                <a:gd name="T22" fmla="*/ 0 w 441"/>
                <a:gd name="T23" fmla="*/ 0 h 514"/>
                <a:gd name="T24" fmla="*/ 0 w 441"/>
                <a:gd name="T25" fmla="*/ 0 h 514"/>
                <a:gd name="T26" fmla="*/ 0 w 441"/>
                <a:gd name="T27" fmla="*/ 0 h 514"/>
                <a:gd name="T28" fmla="*/ 0 w 441"/>
                <a:gd name="T29" fmla="*/ 0 h 514"/>
                <a:gd name="T30" fmla="*/ 0 w 441"/>
                <a:gd name="T31" fmla="*/ 0 h 514"/>
                <a:gd name="T32" fmla="*/ 0 w 441"/>
                <a:gd name="T33" fmla="*/ 0 h 514"/>
                <a:gd name="T34" fmla="*/ 0 w 441"/>
                <a:gd name="T35" fmla="*/ 0 h 514"/>
                <a:gd name="T36" fmla="*/ 0 w 441"/>
                <a:gd name="T37" fmla="*/ 0 h 514"/>
                <a:gd name="T38" fmla="*/ 0 w 441"/>
                <a:gd name="T39" fmla="*/ 0 h 514"/>
                <a:gd name="T40" fmla="*/ 0 w 441"/>
                <a:gd name="T41" fmla="*/ 0 h 514"/>
                <a:gd name="T42" fmla="*/ 0 w 441"/>
                <a:gd name="T43" fmla="*/ 0 h 514"/>
                <a:gd name="T44" fmla="*/ 0 w 441"/>
                <a:gd name="T45" fmla="*/ 0 h 514"/>
                <a:gd name="T46" fmla="*/ 0 w 441"/>
                <a:gd name="T47" fmla="*/ 0 h 514"/>
                <a:gd name="T48" fmla="*/ 0 w 441"/>
                <a:gd name="T49" fmla="*/ 0 h 514"/>
                <a:gd name="T50" fmla="*/ 0 w 441"/>
                <a:gd name="T51" fmla="*/ 0 h 514"/>
                <a:gd name="T52" fmla="*/ 0 w 441"/>
                <a:gd name="T53" fmla="*/ 0 h 514"/>
                <a:gd name="T54" fmla="*/ 0 w 441"/>
                <a:gd name="T55" fmla="*/ 0 h 514"/>
                <a:gd name="T56" fmla="*/ 0 w 441"/>
                <a:gd name="T57" fmla="*/ 0 h 514"/>
                <a:gd name="T58" fmla="*/ 0 w 441"/>
                <a:gd name="T59" fmla="*/ 0 h 514"/>
                <a:gd name="T60" fmla="*/ 0 w 441"/>
                <a:gd name="T61" fmla="*/ 0 h 514"/>
                <a:gd name="T62" fmla="*/ 0 w 441"/>
                <a:gd name="T63" fmla="*/ 0 h 514"/>
                <a:gd name="T64" fmla="*/ 0 w 441"/>
                <a:gd name="T65" fmla="*/ 0 h 514"/>
                <a:gd name="T66" fmla="*/ 0 w 441"/>
                <a:gd name="T67" fmla="*/ 0 h 514"/>
                <a:gd name="T68" fmla="*/ 0 w 441"/>
                <a:gd name="T69" fmla="*/ 0 h 514"/>
                <a:gd name="T70" fmla="*/ 0 w 441"/>
                <a:gd name="T71" fmla="*/ 0 h 514"/>
                <a:gd name="T72" fmla="*/ 0 w 441"/>
                <a:gd name="T73" fmla="*/ 0 h 514"/>
                <a:gd name="T74" fmla="*/ 0 w 441"/>
                <a:gd name="T75" fmla="*/ 0 h 514"/>
                <a:gd name="T76" fmla="*/ 0 w 441"/>
                <a:gd name="T77" fmla="*/ 0 h 514"/>
                <a:gd name="T78" fmla="*/ 0 w 441"/>
                <a:gd name="T79" fmla="*/ 0 h 514"/>
                <a:gd name="T80" fmla="*/ 0 w 441"/>
                <a:gd name="T81" fmla="*/ 0 h 514"/>
                <a:gd name="T82" fmla="*/ 0 w 441"/>
                <a:gd name="T83" fmla="*/ 0 h 514"/>
                <a:gd name="T84" fmla="*/ 0 w 441"/>
                <a:gd name="T85" fmla="*/ 0 h 514"/>
                <a:gd name="T86" fmla="*/ 0 w 441"/>
                <a:gd name="T87" fmla="*/ 0 h 514"/>
                <a:gd name="T88" fmla="*/ 0 w 441"/>
                <a:gd name="T89" fmla="*/ 0 h 514"/>
                <a:gd name="T90" fmla="*/ 0 w 441"/>
                <a:gd name="T91" fmla="*/ 0 h 514"/>
                <a:gd name="T92" fmla="*/ 0 w 441"/>
                <a:gd name="T93" fmla="*/ 0 h 514"/>
                <a:gd name="T94" fmla="*/ 0 w 441"/>
                <a:gd name="T95" fmla="*/ 0 h 514"/>
                <a:gd name="T96" fmla="*/ 0 w 441"/>
                <a:gd name="T97" fmla="*/ 0 h 514"/>
                <a:gd name="T98" fmla="*/ 0 w 441"/>
                <a:gd name="T99" fmla="*/ 0 h 514"/>
                <a:gd name="T100" fmla="*/ 0 w 441"/>
                <a:gd name="T101" fmla="*/ 0 h 514"/>
                <a:gd name="T102" fmla="*/ 0 w 441"/>
                <a:gd name="T103" fmla="*/ 0 h 514"/>
                <a:gd name="T104" fmla="*/ 0 w 441"/>
                <a:gd name="T105" fmla="*/ 0 h 514"/>
                <a:gd name="T106" fmla="*/ 0 w 441"/>
                <a:gd name="T107" fmla="*/ 0 h 514"/>
                <a:gd name="T108" fmla="*/ 0 w 441"/>
                <a:gd name="T109" fmla="*/ 0 h 514"/>
                <a:gd name="T110" fmla="*/ 0 w 441"/>
                <a:gd name="T111" fmla="*/ 0 h 514"/>
                <a:gd name="T112" fmla="*/ 0 w 441"/>
                <a:gd name="T113" fmla="*/ 0 h 514"/>
                <a:gd name="T114" fmla="*/ 0 w 441"/>
                <a:gd name="T115" fmla="*/ 0 h 5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41"/>
                <a:gd name="T175" fmla="*/ 0 h 514"/>
                <a:gd name="T176" fmla="*/ 441 w 441"/>
                <a:gd name="T177" fmla="*/ 514 h 5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41" h="514">
                  <a:moveTo>
                    <a:pt x="115" y="499"/>
                  </a:moveTo>
                  <a:lnTo>
                    <a:pt x="107" y="476"/>
                  </a:lnTo>
                  <a:lnTo>
                    <a:pt x="65" y="501"/>
                  </a:lnTo>
                  <a:lnTo>
                    <a:pt x="61" y="507"/>
                  </a:lnTo>
                  <a:lnTo>
                    <a:pt x="44" y="511"/>
                  </a:lnTo>
                  <a:lnTo>
                    <a:pt x="28" y="476"/>
                  </a:lnTo>
                  <a:lnTo>
                    <a:pt x="0" y="451"/>
                  </a:lnTo>
                  <a:lnTo>
                    <a:pt x="21" y="426"/>
                  </a:lnTo>
                  <a:lnTo>
                    <a:pt x="42" y="438"/>
                  </a:lnTo>
                  <a:lnTo>
                    <a:pt x="53" y="426"/>
                  </a:lnTo>
                  <a:lnTo>
                    <a:pt x="42" y="420"/>
                  </a:lnTo>
                  <a:lnTo>
                    <a:pt x="23" y="384"/>
                  </a:lnTo>
                  <a:lnTo>
                    <a:pt x="32" y="378"/>
                  </a:lnTo>
                  <a:lnTo>
                    <a:pt x="23" y="353"/>
                  </a:lnTo>
                  <a:lnTo>
                    <a:pt x="75" y="355"/>
                  </a:lnTo>
                  <a:lnTo>
                    <a:pt x="80" y="325"/>
                  </a:lnTo>
                  <a:lnTo>
                    <a:pt x="99" y="326"/>
                  </a:lnTo>
                  <a:lnTo>
                    <a:pt x="123" y="363"/>
                  </a:lnTo>
                  <a:lnTo>
                    <a:pt x="149" y="344"/>
                  </a:lnTo>
                  <a:lnTo>
                    <a:pt x="167" y="359"/>
                  </a:lnTo>
                  <a:lnTo>
                    <a:pt x="188" y="309"/>
                  </a:lnTo>
                  <a:lnTo>
                    <a:pt x="184" y="292"/>
                  </a:lnTo>
                  <a:lnTo>
                    <a:pt x="195" y="261"/>
                  </a:lnTo>
                  <a:lnTo>
                    <a:pt x="169" y="244"/>
                  </a:lnTo>
                  <a:lnTo>
                    <a:pt x="159" y="202"/>
                  </a:lnTo>
                  <a:lnTo>
                    <a:pt x="188" y="167"/>
                  </a:lnTo>
                  <a:lnTo>
                    <a:pt x="178" y="152"/>
                  </a:lnTo>
                  <a:lnTo>
                    <a:pt x="157" y="146"/>
                  </a:lnTo>
                  <a:lnTo>
                    <a:pt x="121" y="160"/>
                  </a:lnTo>
                  <a:lnTo>
                    <a:pt x="124" y="140"/>
                  </a:lnTo>
                  <a:lnTo>
                    <a:pt x="113" y="121"/>
                  </a:lnTo>
                  <a:lnTo>
                    <a:pt x="128" y="108"/>
                  </a:lnTo>
                  <a:lnTo>
                    <a:pt x="205" y="106"/>
                  </a:lnTo>
                  <a:lnTo>
                    <a:pt x="241" y="129"/>
                  </a:lnTo>
                  <a:lnTo>
                    <a:pt x="266" y="77"/>
                  </a:lnTo>
                  <a:lnTo>
                    <a:pt x="288" y="23"/>
                  </a:lnTo>
                  <a:lnTo>
                    <a:pt x="311" y="12"/>
                  </a:lnTo>
                  <a:lnTo>
                    <a:pt x="330" y="0"/>
                  </a:lnTo>
                  <a:lnTo>
                    <a:pt x="431" y="8"/>
                  </a:lnTo>
                  <a:lnTo>
                    <a:pt x="441" y="43"/>
                  </a:lnTo>
                  <a:lnTo>
                    <a:pt x="416" y="81"/>
                  </a:lnTo>
                  <a:lnTo>
                    <a:pt x="382" y="271"/>
                  </a:lnTo>
                  <a:lnTo>
                    <a:pt x="355" y="292"/>
                  </a:lnTo>
                  <a:lnTo>
                    <a:pt x="295" y="351"/>
                  </a:lnTo>
                  <a:lnTo>
                    <a:pt x="305" y="390"/>
                  </a:lnTo>
                  <a:lnTo>
                    <a:pt x="293" y="399"/>
                  </a:lnTo>
                  <a:lnTo>
                    <a:pt x="301" y="415"/>
                  </a:lnTo>
                  <a:lnTo>
                    <a:pt x="268" y="463"/>
                  </a:lnTo>
                  <a:lnTo>
                    <a:pt x="217" y="503"/>
                  </a:lnTo>
                  <a:lnTo>
                    <a:pt x="192" y="507"/>
                  </a:lnTo>
                  <a:lnTo>
                    <a:pt x="190" y="507"/>
                  </a:lnTo>
                  <a:lnTo>
                    <a:pt x="184" y="493"/>
                  </a:lnTo>
                  <a:lnTo>
                    <a:pt x="195" y="484"/>
                  </a:lnTo>
                  <a:lnTo>
                    <a:pt x="190" y="476"/>
                  </a:lnTo>
                  <a:lnTo>
                    <a:pt x="153" y="493"/>
                  </a:lnTo>
                  <a:lnTo>
                    <a:pt x="136" y="514"/>
                  </a:lnTo>
                  <a:lnTo>
                    <a:pt x="121" y="499"/>
                  </a:lnTo>
                  <a:lnTo>
                    <a:pt x="115" y="499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0" name="Freeform 80"/>
            <p:cNvSpPr>
              <a:spLocks noChangeArrowheads="1"/>
            </p:cNvSpPr>
            <p:nvPr/>
          </p:nvSpPr>
          <p:spPr bwMode="auto">
            <a:xfrm rot="120000">
              <a:off x="2796" y="2993"/>
              <a:ext cx="101" cy="110"/>
            </a:xfrm>
            <a:custGeom>
              <a:avLst/>
              <a:gdLst>
                <a:gd name="T0" fmla="*/ 0 w 335"/>
                <a:gd name="T1" fmla="*/ 0 h 353"/>
                <a:gd name="T2" fmla="*/ 0 w 335"/>
                <a:gd name="T3" fmla="*/ 0 h 353"/>
                <a:gd name="T4" fmla="*/ 0 w 335"/>
                <a:gd name="T5" fmla="*/ 0 h 353"/>
                <a:gd name="T6" fmla="*/ 0 w 335"/>
                <a:gd name="T7" fmla="*/ 0 h 353"/>
                <a:gd name="T8" fmla="*/ 0 w 335"/>
                <a:gd name="T9" fmla="*/ 0 h 353"/>
                <a:gd name="T10" fmla="*/ 0 w 335"/>
                <a:gd name="T11" fmla="*/ 0 h 353"/>
                <a:gd name="T12" fmla="*/ 0 w 335"/>
                <a:gd name="T13" fmla="*/ 0 h 353"/>
                <a:gd name="T14" fmla="*/ 0 w 335"/>
                <a:gd name="T15" fmla="*/ 0 h 353"/>
                <a:gd name="T16" fmla="*/ 0 w 335"/>
                <a:gd name="T17" fmla="*/ 0 h 353"/>
                <a:gd name="T18" fmla="*/ 0 w 335"/>
                <a:gd name="T19" fmla="*/ 0 h 353"/>
                <a:gd name="T20" fmla="*/ 0 w 335"/>
                <a:gd name="T21" fmla="*/ 0 h 353"/>
                <a:gd name="T22" fmla="*/ 0 w 335"/>
                <a:gd name="T23" fmla="*/ 0 h 353"/>
                <a:gd name="T24" fmla="*/ 0 w 335"/>
                <a:gd name="T25" fmla="*/ 0 h 353"/>
                <a:gd name="T26" fmla="*/ 0 w 335"/>
                <a:gd name="T27" fmla="*/ 0 h 353"/>
                <a:gd name="T28" fmla="*/ 0 w 335"/>
                <a:gd name="T29" fmla="*/ 0 h 353"/>
                <a:gd name="T30" fmla="*/ 0 w 335"/>
                <a:gd name="T31" fmla="*/ 0 h 353"/>
                <a:gd name="T32" fmla="*/ 0 w 335"/>
                <a:gd name="T33" fmla="*/ 0 h 353"/>
                <a:gd name="T34" fmla="*/ 0 w 335"/>
                <a:gd name="T35" fmla="*/ 0 h 353"/>
                <a:gd name="T36" fmla="*/ 0 w 335"/>
                <a:gd name="T37" fmla="*/ 0 h 353"/>
                <a:gd name="T38" fmla="*/ 0 w 335"/>
                <a:gd name="T39" fmla="*/ 0 h 353"/>
                <a:gd name="T40" fmla="*/ 0 w 335"/>
                <a:gd name="T41" fmla="*/ 0 h 353"/>
                <a:gd name="T42" fmla="*/ 0 w 335"/>
                <a:gd name="T43" fmla="*/ 0 h 353"/>
                <a:gd name="T44" fmla="*/ 0 w 335"/>
                <a:gd name="T45" fmla="*/ 0 h 353"/>
                <a:gd name="T46" fmla="*/ 0 w 335"/>
                <a:gd name="T47" fmla="*/ 0 h 353"/>
                <a:gd name="T48" fmla="*/ 0 w 335"/>
                <a:gd name="T49" fmla="*/ 0 h 353"/>
                <a:gd name="T50" fmla="*/ 0 w 335"/>
                <a:gd name="T51" fmla="*/ 0 h 353"/>
                <a:gd name="T52" fmla="*/ 0 w 335"/>
                <a:gd name="T53" fmla="*/ 0 h 353"/>
                <a:gd name="T54" fmla="*/ 0 w 335"/>
                <a:gd name="T55" fmla="*/ 0 h 353"/>
                <a:gd name="T56" fmla="*/ 0 w 335"/>
                <a:gd name="T57" fmla="*/ 0 h 353"/>
                <a:gd name="T58" fmla="*/ 0 w 335"/>
                <a:gd name="T59" fmla="*/ 0 h 353"/>
                <a:gd name="T60" fmla="*/ 0 w 335"/>
                <a:gd name="T61" fmla="*/ 0 h 353"/>
                <a:gd name="T62" fmla="*/ 0 w 335"/>
                <a:gd name="T63" fmla="*/ 0 h 353"/>
                <a:gd name="T64" fmla="*/ 0 w 335"/>
                <a:gd name="T65" fmla="*/ 0 h 353"/>
                <a:gd name="T66" fmla="*/ 0 w 335"/>
                <a:gd name="T67" fmla="*/ 0 h 353"/>
                <a:gd name="T68" fmla="*/ 0 w 335"/>
                <a:gd name="T69" fmla="*/ 0 h 353"/>
                <a:gd name="T70" fmla="*/ 0 w 335"/>
                <a:gd name="T71" fmla="*/ 0 h 353"/>
                <a:gd name="T72" fmla="*/ 0 w 335"/>
                <a:gd name="T73" fmla="*/ 0 h 353"/>
                <a:gd name="T74" fmla="*/ 0 w 335"/>
                <a:gd name="T75" fmla="*/ 0 h 353"/>
                <a:gd name="T76" fmla="*/ 0 w 335"/>
                <a:gd name="T77" fmla="*/ 0 h 353"/>
                <a:gd name="T78" fmla="*/ 0 w 335"/>
                <a:gd name="T79" fmla="*/ 0 h 353"/>
                <a:gd name="T80" fmla="*/ 0 w 335"/>
                <a:gd name="T81" fmla="*/ 0 h 353"/>
                <a:gd name="T82" fmla="*/ 0 w 335"/>
                <a:gd name="T83" fmla="*/ 0 h 353"/>
                <a:gd name="T84" fmla="*/ 0 w 335"/>
                <a:gd name="T85" fmla="*/ 0 h 35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35"/>
                <a:gd name="T130" fmla="*/ 0 h 353"/>
                <a:gd name="T131" fmla="*/ 335 w 335"/>
                <a:gd name="T132" fmla="*/ 353 h 35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35" h="353">
                  <a:moveTo>
                    <a:pt x="140" y="353"/>
                  </a:moveTo>
                  <a:lnTo>
                    <a:pt x="161" y="328"/>
                  </a:lnTo>
                  <a:lnTo>
                    <a:pt x="182" y="340"/>
                  </a:lnTo>
                  <a:lnTo>
                    <a:pt x="193" y="328"/>
                  </a:lnTo>
                  <a:lnTo>
                    <a:pt x="182" y="322"/>
                  </a:lnTo>
                  <a:lnTo>
                    <a:pt x="163" y="286"/>
                  </a:lnTo>
                  <a:lnTo>
                    <a:pt x="172" y="280"/>
                  </a:lnTo>
                  <a:lnTo>
                    <a:pt x="163" y="255"/>
                  </a:lnTo>
                  <a:lnTo>
                    <a:pt x="215" y="257"/>
                  </a:lnTo>
                  <a:lnTo>
                    <a:pt x="220" y="227"/>
                  </a:lnTo>
                  <a:lnTo>
                    <a:pt x="239" y="228"/>
                  </a:lnTo>
                  <a:lnTo>
                    <a:pt x="263" y="265"/>
                  </a:lnTo>
                  <a:lnTo>
                    <a:pt x="289" y="246"/>
                  </a:lnTo>
                  <a:lnTo>
                    <a:pt x="307" y="261"/>
                  </a:lnTo>
                  <a:lnTo>
                    <a:pt x="328" y="211"/>
                  </a:lnTo>
                  <a:lnTo>
                    <a:pt x="324" y="194"/>
                  </a:lnTo>
                  <a:lnTo>
                    <a:pt x="335" y="163"/>
                  </a:lnTo>
                  <a:lnTo>
                    <a:pt x="309" y="146"/>
                  </a:lnTo>
                  <a:lnTo>
                    <a:pt x="299" y="104"/>
                  </a:lnTo>
                  <a:lnTo>
                    <a:pt x="328" y="69"/>
                  </a:lnTo>
                  <a:lnTo>
                    <a:pt x="318" y="54"/>
                  </a:lnTo>
                  <a:lnTo>
                    <a:pt x="297" y="48"/>
                  </a:lnTo>
                  <a:lnTo>
                    <a:pt x="261" y="62"/>
                  </a:lnTo>
                  <a:lnTo>
                    <a:pt x="264" y="42"/>
                  </a:lnTo>
                  <a:lnTo>
                    <a:pt x="253" y="23"/>
                  </a:lnTo>
                  <a:lnTo>
                    <a:pt x="268" y="10"/>
                  </a:lnTo>
                  <a:lnTo>
                    <a:pt x="280" y="10"/>
                  </a:lnTo>
                  <a:lnTo>
                    <a:pt x="266" y="2"/>
                  </a:lnTo>
                  <a:lnTo>
                    <a:pt x="218" y="0"/>
                  </a:lnTo>
                  <a:lnTo>
                    <a:pt x="157" y="6"/>
                  </a:lnTo>
                  <a:lnTo>
                    <a:pt x="159" y="64"/>
                  </a:lnTo>
                  <a:lnTo>
                    <a:pt x="57" y="64"/>
                  </a:lnTo>
                  <a:lnTo>
                    <a:pt x="50" y="111"/>
                  </a:lnTo>
                  <a:lnTo>
                    <a:pt x="55" y="125"/>
                  </a:lnTo>
                  <a:lnTo>
                    <a:pt x="36" y="131"/>
                  </a:lnTo>
                  <a:lnTo>
                    <a:pt x="36" y="148"/>
                  </a:lnTo>
                  <a:lnTo>
                    <a:pt x="21" y="167"/>
                  </a:lnTo>
                  <a:lnTo>
                    <a:pt x="0" y="156"/>
                  </a:lnTo>
                  <a:lnTo>
                    <a:pt x="30" y="219"/>
                  </a:lnTo>
                  <a:lnTo>
                    <a:pt x="84" y="294"/>
                  </a:lnTo>
                  <a:lnTo>
                    <a:pt x="103" y="307"/>
                  </a:lnTo>
                  <a:lnTo>
                    <a:pt x="138" y="353"/>
                  </a:lnTo>
                  <a:lnTo>
                    <a:pt x="140" y="353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1" name="Freeform 81"/>
            <p:cNvSpPr>
              <a:spLocks noChangeArrowheads="1"/>
            </p:cNvSpPr>
            <p:nvPr/>
          </p:nvSpPr>
          <p:spPr bwMode="auto">
            <a:xfrm rot="120000">
              <a:off x="2809" y="2993"/>
              <a:ext cx="35" cy="19"/>
            </a:xfrm>
            <a:custGeom>
              <a:avLst/>
              <a:gdLst>
                <a:gd name="T0" fmla="*/ 0 w 121"/>
                <a:gd name="T1" fmla="*/ 0 h 65"/>
                <a:gd name="T2" fmla="*/ 0 w 121"/>
                <a:gd name="T3" fmla="*/ 0 h 65"/>
                <a:gd name="T4" fmla="*/ 0 w 121"/>
                <a:gd name="T5" fmla="*/ 0 h 65"/>
                <a:gd name="T6" fmla="*/ 0 w 121"/>
                <a:gd name="T7" fmla="*/ 0 h 65"/>
                <a:gd name="T8" fmla="*/ 0 w 121"/>
                <a:gd name="T9" fmla="*/ 0 h 65"/>
                <a:gd name="T10" fmla="*/ 0 w 121"/>
                <a:gd name="T11" fmla="*/ 0 h 65"/>
                <a:gd name="T12" fmla="*/ 0 w 121"/>
                <a:gd name="T13" fmla="*/ 0 h 65"/>
                <a:gd name="T14" fmla="*/ 0 w 121"/>
                <a:gd name="T15" fmla="*/ 0 h 65"/>
                <a:gd name="T16" fmla="*/ 0 w 121"/>
                <a:gd name="T17" fmla="*/ 0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1"/>
                <a:gd name="T28" fmla="*/ 0 h 65"/>
                <a:gd name="T29" fmla="*/ 121 w 121"/>
                <a:gd name="T30" fmla="*/ 65 h 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1" h="65">
                  <a:moveTo>
                    <a:pt x="121" y="6"/>
                  </a:moveTo>
                  <a:lnTo>
                    <a:pt x="119" y="6"/>
                  </a:lnTo>
                  <a:lnTo>
                    <a:pt x="121" y="64"/>
                  </a:lnTo>
                  <a:lnTo>
                    <a:pt x="19" y="64"/>
                  </a:lnTo>
                  <a:lnTo>
                    <a:pt x="0" y="65"/>
                  </a:lnTo>
                  <a:lnTo>
                    <a:pt x="21" y="29"/>
                  </a:lnTo>
                  <a:lnTo>
                    <a:pt x="23" y="0"/>
                  </a:lnTo>
                  <a:lnTo>
                    <a:pt x="113" y="2"/>
                  </a:lnTo>
                  <a:lnTo>
                    <a:pt x="121" y="6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2" name="Freeform 82"/>
            <p:cNvSpPr>
              <a:spLocks noChangeArrowheads="1"/>
            </p:cNvSpPr>
            <p:nvPr/>
          </p:nvSpPr>
          <p:spPr bwMode="auto">
            <a:xfrm rot="120000">
              <a:off x="2804" y="2795"/>
              <a:ext cx="122" cy="208"/>
            </a:xfrm>
            <a:custGeom>
              <a:avLst/>
              <a:gdLst>
                <a:gd name="T0" fmla="*/ 0 w 410"/>
                <a:gd name="T1" fmla="*/ 0 h 658"/>
                <a:gd name="T2" fmla="*/ 0 w 410"/>
                <a:gd name="T3" fmla="*/ 0 h 658"/>
                <a:gd name="T4" fmla="*/ 0 w 410"/>
                <a:gd name="T5" fmla="*/ 0 h 658"/>
                <a:gd name="T6" fmla="*/ 0 w 410"/>
                <a:gd name="T7" fmla="*/ 0 h 658"/>
                <a:gd name="T8" fmla="*/ 0 w 410"/>
                <a:gd name="T9" fmla="*/ 0 h 658"/>
                <a:gd name="T10" fmla="*/ 0 w 410"/>
                <a:gd name="T11" fmla="*/ 0 h 658"/>
                <a:gd name="T12" fmla="*/ 0 w 410"/>
                <a:gd name="T13" fmla="*/ 0 h 658"/>
                <a:gd name="T14" fmla="*/ 0 w 410"/>
                <a:gd name="T15" fmla="*/ 0 h 658"/>
                <a:gd name="T16" fmla="*/ 0 w 410"/>
                <a:gd name="T17" fmla="*/ 0 h 658"/>
                <a:gd name="T18" fmla="*/ 0 w 410"/>
                <a:gd name="T19" fmla="*/ 0 h 658"/>
                <a:gd name="T20" fmla="*/ 0 w 410"/>
                <a:gd name="T21" fmla="*/ 0 h 658"/>
                <a:gd name="T22" fmla="*/ 0 w 410"/>
                <a:gd name="T23" fmla="*/ 0 h 658"/>
                <a:gd name="T24" fmla="*/ 0 w 410"/>
                <a:gd name="T25" fmla="*/ 0 h 658"/>
                <a:gd name="T26" fmla="*/ 0 w 410"/>
                <a:gd name="T27" fmla="*/ 0 h 658"/>
                <a:gd name="T28" fmla="*/ 0 w 410"/>
                <a:gd name="T29" fmla="*/ 0 h 658"/>
                <a:gd name="T30" fmla="*/ 0 w 410"/>
                <a:gd name="T31" fmla="*/ 0 h 658"/>
                <a:gd name="T32" fmla="*/ 0 w 410"/>
                <a:gd name="T33" fmla="*/ 0 h 658"/>
                <a:gd name="T34" fmla="*/ 0 w 410"/>
                <a:gd name="T35" fmla="*/ 0 h 658"/>
                <a:gd name="T36" fmla="*/ 0 w 410"/>
                <a:gd name="T37" fmla="*/ 0 h 658"/>
                <a:gd name="T38" fmla="*/ 0 w 410"/>
                <a:gd name="T39" fmla="*/ 0 h 658"/>
                <a:gd name="T40" fmla="*/ 0 w 410"/>
                <a:gd name="T41" fmla="*/ 0 h 658"/>
                <a:gd name="T42" fmla="*/ 0 w 410"/>
                <a:gd name="T43" fmla="*/ 0 h 658"/>
                <a:gd name="T44" fmla="*/ 0 w 410"/>
                <a:gd name="T45" fmla="*/ 0 h 658"/>
                <a:gd name="T46" fmla="*/ 0 w 410"/>
                <a:gd name="T47" fmla="*/ 0 h 658"/>
                <a:gd name="T48" fmla="*/ 0 w 410"/>
                <a:gd name="T49" fmla="*/ 0 h 658"/>
                <a:gd name="T50" fmla="*/ 0 w 410"/>
                <a:gd name="T51" fmla="*/ 0 h 658"/>
                <a:gd name="T52" fmla="*/ 0 w 410"/>
                <a:gd name="T53" fmla="*/ 0 h 658"/>
                <a:gd name="T54" fmla="*/ 0 w 410"/>
                <a:gd name="T55" fmla="*/ 0 h 658"/>
                <a:gd name="T56" fmla="*/ 0 w 410"/>
                <a:gd name="T57" fmla="*/ 0 h 658"/>
                <a:gd name="T58" fmla="*/ 0 w 410"/>
                <a:gd name="T59" fmla="*/ 0 h 658"/>
                <a:gd name="T60" fmla="*/ 0 w 410"/>
                <a:gd name="T61" fmla="*/ 0 h 658"/>
                <a:gd name="T62" fmla="*/ 0 w 410"/>
                <a:gd name="T63" fmla="*/ 0 h 65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0"/>
                <a:gd name="T97" fmla="*/ 0 h 658"/>
                <a:gd name="T98" fmla="*/ 410 w 410"/>
                <a:gd name="T99" fmla="*/ 658 h 65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0" h="658">
                  <a:moveTo>
                    <a:pt x="0" y="474"/>
                  </a:moveTo>
                  <a:lnTo>
                    <a:pt x="2" y="474"/>
                  </a:lnTo>
                  <a:lnTo>
                    <a:pt x="17" y="439"/>
                  </a:lnTo>
                  <a:lnTo>
                    <a:pt x="25" y="408"/>
                  </a:lnTo>
                  <a:lnTo>
                    <a:pt x="90" y="345"/>
                  </a:lnTo>
                  <a:lnTo>
                    <a:pt x="107" y="361"/>
                  </a:lnTo>
                  <a:lnTo>
                    <a:pt x="117" y="339"/>
                  </a:lnTo>
                  <a:lnTo>
                    <a:pt x="165" y="380"/>
                  </a:lnTo>
                  <a:lnTo>
                    <a:pt x="213" y="295"/>
                  </a:lnTo>
                  <a:lnTo>
                    <a:pt x="211" y="270"/>
                  </a:lnTo>
                  <a:lnTo>
                    <a:pt x="247" y="244"/>
                  </a:lnTo>
                  <a:lnTo>
                    <a:pt x="247" y="222"/>
                  </a:lnTo>
                  <a:lnTo>
                    <a:pt x="309" y="123"/>
                  </a:lnTo>
                  <a:lnTo>
                    <a:pt x="313" y="105"/>
                  </a:lnTo>
                  <a:lnTo>
                    <a:pt x="347" y="96"/>
                  </a:lnTo>
                  <a:lnTo>
                    <a:pt x="347" y="57"/>
                  </a:lnTo>
                  <a:lnTo>
                    <a:pt x="324" y="48"/>
                  </a:lnTo>
                  <a:lnTo>
                    <a:pt x="322" y="0"/>
                  </a:lnTo>
                  <a:lnTo>
                    <a:pt x="351" y="8"/>
                  </a:lnTo>
                  <a:lnTo>
                    <a:pt x="370" y="59"/>
                  </a:lnTo>
                  <a:lnTo>
                    <a:pt x="384" y="75"/>
                  </a:lnTo>
                  <a:lnTo>
                    <a:pt x="376" y="96"/>
                  </a:lnTo>
                  <a:lnTo>
                    <a:pt x="376" y="125"/>
                  </a:lnTo>
                  <a:lnTo>
                    <a:pt x="391" y="142"/>
                  </a:lnTo>
                  <a:lnTo>
                    <a:pt x="410" y="203"/>
                  </a:lnTo>
                  <a:lnTo>
                    <a:pt x="368" y="213"/>
                  </a:lnTo>
                  <a:lnTo>
                    <a:pt x="316" y="213"/>
                  </a:lnTo>
                  <a:lnTo>
                    <a:pt x="307" y="224"/>
                  </a:lnTo>
                  <a:lnTo>
                    <a:pt x="316" y="255"/>
                  </a:lnTo>
                  <a:lnTo>
                    <a:pt x="376" y="291"/>
                  </a:lnTo>
                  <a:lnTo>
                    <a:pt x="389" y="320"/>
                  </a:lnTo>
                  <a:lnTo>
                    <a:pt x="395" y="347"/>
                  </a:lnTo>
                  <a:lnTo>
                    <a:pt x="362" y="393"/>
                  </a:lnTo>
                  <a:lnTo>
                    <a:pt x="355" y="426"/>
                  </a:lnTo>
                  <a:lnTo>
                    <a:pt x="341" y="432"/>
                  </a:lnTo>
                  <a:lnTo>
                    <a:pt x="355" y="445"/>
                  </a:lnTo>
                  <a:lnTo>
                    <a:pt x="345" y="462"/>
                  </a:lnTo>
                  <a:lnTo>
                    <a:pt x="359" y="487"/>
                  </a:lnTo>
                  <a:lnTo>
                    <a:pt x="380" y="502"/>
                  </a:lnTo>
                  <a:lnTo>
                    <a:pt x="361" y="524"/>
                  </a:lnTo>
                  <a:lnTo>
                    <a:pt x="401" y="572"/>
                  </a:lnTo>
                  <a:lnTo>
                    <a:pt x="410" y="604"/>
                  </a:lnTo>
                  <a:lnTo>
                    <a:pt x="410" y="606"/>
                  </a:lnTo>
                  <a:lnTo>
                    <a:pt x="385" y="658"/>
                  </a:lnTo>
                  <a:lnTo>
                    <a:pt x="349" y="635"/>
                  </a:lnTo>
                  <a:lnTo>
                    <a:pt x="272" y="637"/>
                  </a:lnTo>
                  <a:lnTo>
                    <a:pt x="284" y="637"/>
                  </a:lnTo>
                  <a:lnTo>
                    <a:pt x="270" y="629"/>
                  </a:lnTo>
                  <a:lnTo>
                    <a:pt x="222" y="627"/>
                  </a:lnTo>
                  <a:lnTo>
                    <a:pt x="161" y="633"/>
                  </a:lnTo>
                  <a:lnTo>
                    <a:pt x="163" y="633"/>
                  </a:lnTo>
                  <a:lnTo>
                    <a:pt x="155" y="629"/>
                  </a:lnTo>
                  <a:lnTo>
                    <a:pt x="65" y="627"/>
                  </a:lnTo>
                  <a:lnTo>
                    <a:pt x="65" y="625"/>
                  </a:lnTo>
                  <a:lnTo>
                    <a:pt x="77" y="583"/>
                  </a:lnTo>
                  <a:lnTo>
                    <a:pt x="73" y="562"/>
                  </a:lnTo>
                  <a:lnTo>
                    <a:pt x="77" y="552"/>
                  </a:lnTo>
                  <a:lnTo>
                    <a:pt x="57" y="541"/>
                  </a:lnTo>
                  <a:lnTo>
                    <a:pt x="71" y="510"/>
                  </a:lnTo>
                  <a:lnTo>
                    <a:pt x="42" y="526"/>
                  </a:lnTo>
                  <a:lnTo>
                    <a:pt x="21" y="512"/>
                  </a:lnTo>
                  <a:lnTo>
                    <a:pt x="17" y="493"/>
                  </a:lnTo>
                  <a:lnTo>
                    <a:pt x="15" y="479"/>
                  </a:lnTo>
                  <a:lnTo>
                    <a:pt x="4" y="493"/>
                  </a:lnTo>
                  <a:lnTo>
                    <a:pt x="0" y="474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3" name="Freeform 83"/>
            <p:cNvSpPr>
              <a:spLocks noChangeArrowheads="1"/>
            </p:cNvSpPr>
            <p:nvPr/>
          </p:nvSpPr>
          <p:spPr bwMode="auto">
            <a:xfrm rot="120000">
              <a:off x="2671" y="2604"/>
              <a:ext cx="266" cy="213"/>
            </a:xfrm>
            <a:custGeom>
              <a:avLst/>
              <a:gdLst>
                <a:gd name="T0" fmla="*/ 0 w 879"/>
                <a:gd name="T1" fmla="*/ 0 h 675"/>
                <a:gd name="T2" fmla="*/ 0 w 879"/>
                <a:gd name="T3" fmla="*/ 0 h 675"/>
                <a:gd name="T4" fmla="*/ 0 w 879"/>
                <a:gd name="T5" fmla="*/ 0 h 675"/>
                <a:gd name="T6" fmla="*/ 0 w 879"/>
                <a:gd name="T7" fmla="*/ 0 h 675"/>
                <a:gd name="T8" fmla="*/ 0 w 879"/>
                <a:gd name="T9" fmla="*/ 0 h 675"/>
                <a:gd name="T10" fmla="*/ 0 w 879"/>
                <a:gd name="T11" fmla="*/ 0 h 675"/>
                <a:gd name="T12" fmla="*/ 0 w 879"/>
                <a:gd name="T13" fmla="*/ 0 h 675"/>
                <a:gd name="T14" fmla="*/ 0 w 879"/>
                <a:gd name="T15" fmla="*/ 0 h 675"/>
                <a:gd name="T16" fmla="*/ 0 w 879"/>
                <a:gd name="T17" fmla="*/ 0 h 675"/>
                <a:gd name="T18" fmla="*/ 0 w 879"/>
                <a:gd name="T19" fmla="*/ 0 h 675"/>
                <a:gd name="T20" fmla="*/ 0 w 879"/>
                <a:gd name="T21" fmla="*/ 0 h 675"/>
                <a:gd name="T22" fmla="*/ 0 w 879"/>
                <a:gd name="T23" fmla="*/ 0 h 675"/>
                <a:gd name="T24" fmla="*/ 0 w 879"/>
                <a:gd name="T25" fmla="*/ 0 h 675"/>
                <a:gd name="T26" fmla="*/ 0 w 879"/>
                <a:gd name="T27" fmla="*/ 0 h 675"/>
                <a:gd name="T28" fmla="*/ 0 w 879"/>
                <a:gd name="T29" fmla="*/ 0 h 675"/>
                <a:gd name="T30" fmla="*/ 0 w 879"/>
                <a:gd name="T31" fmla="*/ 0 h 675"/>
                <a:gd name="T32" fmla="*/ 0 w 879"/>
                <a:gd name="T33" fmla="*/ 0 h 675"/>
                <a:gd name="T34" fmla="*/ 0 w 879"/>
                <a:gd name="T35" fmla="*/ 0 h 675"/>
                <a:gd name="T36" fmla="*/ 0 w 879"/>
                <a:gd name="T37" fmla="*/ 0 h 675"/>
                <a:gd name="T38" fmla="*/ 0 w 879"/>
                <a:gd name="T39" fmla="*/ 0 h 675"/>
                <a:gd name="T40" fmla="*/ 0 w 879"/>
                <a:gd name="T41" fmla="*/ 0 h 675"/>
                <a:gd name="T42" fmla="*/ 0 w 879"/>
                <a:gd name="T43" fmla="*/ 0 h 675"/>
                <a:gd name="T44" fmla="*/ 0 w 879"/>
                <a:gd name="T45" fmla="*/ 0 h 675"/>
                <a:gd name="T46" fmla="*/ 0 w 879"/>
                <a:gd name="T47" fmla="*/ 0 h 675"/>
                <a:gd name="T48" fmla="*/ 0 w 879"/>
                <a:gd name="T49" fmla="*/ 0 h 675"/>
                <a:gd name="T50" fmla="*/ 0 w 879"/>
                <a:gd name="T51" fmla="*/ 0 h 675"/>
                <a:gd name="T52" fmla="*/ 0 w 879"/>
                <a:gd name="T53" fmla="*/ 0 h 675"/>
                <a:gd name="T54" fmla="*/ 0 w 879"/>
                <a:gd name="T55" fmla="*/ 0 h 675"/>
                <a:gd name="T56" fmla="*/ 0 w 879"/>
                <a:gd name="T57" fmla="*/ 0 h 675"/>
                <a:gd name="T58" fmla="*/ 0 w 879"/>
                <a:gd name="T59" fmla="*/ 0 h 675"/>
                <a:gd name="T60" fmla="*/ 0 w 879"/>
                <a:gd name="T61" fmla="*/ 0 h 675"/>
                <a:gd name="T62" fmla="*/ 0 w 879"/>
                <a:gd name="T63" fmla="*/ 0 h 675"/>
                <a:gd name="T64" fmla="*/ 0 w 879"/>
                <a:gd name="T65" fmla="*/ 0 h 675"/>
                <a:gd name="T66" fmla="*/ 0 w 879"/>
                <a:gd name="T67" fmla="*/ 0 h 675"/>
                <a:gd name="T68" fmla="*/ 0 w 879"/>
                <a:gd name="T69" fmla="*/ 0 h 675"/>
                <a:gd name="T70" fmla="*/ 0 w 879"/>
                <a:gd name="T71" fmla="*/ 0 h 675"/>
                <a:gd name="T72" fmla="*/ 0 w 879"/>
                <a:gd name="T73" fmla="*/ 0 h 675"/>
                <a:gd name="T74" fmla="*/ 0 w 879"/>
                <a:gd name="T75" fmla="*/ 0 h 675"/>
                <a:gd name="T76" fmla="*/ 0 w 879"/>
                <a:gd name="T77" fmla="*/ 0 h 675"/>
                <a:gd name="T78" fmla="*/ 0 w 879"/>
                <a:gd name="T79" fmla="*/ 0 h 675"/>
                <a:gd name="T80" fmla="*/ 0 w 879"/>
                <a:gd name="T81" fmla="*/ 0 h 675"/>
                <a:gd name="T82" fmla="*/ 0 w 879"/>
                <a:gd name="T83" fmla="*/ 0 h 675"/>
                <a:gd name="T84" fmla="*/ 0 w 879"/>
                <a:gd name="T85" fmla="*/ 0 h 675"/>
                <a:gd name="T86" fmla="*/ 0 w 879"/>
                <a:gd name="T87" fmla="*/ 0 h 675"/>
                <a:gd name="T88" fmla="*/ 0 w 879"/>
                <a:gd name="T89" fmla="*/ 0 h 675"/>
                <a:gd name="T90" fmla="*/ 0 w 879"/>
                <a:gd name="T91" fmla="*/ 0 h 675"/>
                <a:gd name="T92" fmla="*/ 0 w 879"/>
                <a:gd name="T93" fmla="*/ 0 h 675"/>
                <a:gd name="T94" fmla="*/ 0 w 879"/>
                <a:gd name="T95" fmla="*/ 0 h 675"/>
                <a:gd name="T96" fmla="*/ 0 w 879"/>
                <a:gd name="T97" fmla="*/ 0 h 675"/>
                <a:gd name="T98" fmla="*/ 0 w 879"/>
                <a:gd name="T99" fmla="*/ 0 h 675"/>
                <a:gd name="T100" fmla="*/ 0 w 879"/>
                <a:gd name="T101" fmla="*/ 0 h 675"/>
                <a:gd name="T102" fmla="*/ 0 w 879"/>
                <a:gd name="T103" fmla="*/ 0 h 675"/>
                <a:gd name="T104" fmla="*/ 0 w 879"/>
                <a:gd name="T105" fmla="*/ 0 h 675"/>
                <a:gd name="T106" fmla="*/ 0 w 879"/>
                <a:gd name="T107" fmla="*/ 0 h 675"/>
                <a:gd name="T108" fmla="*/ 0 w 879"/>
                <a:gd name="T109" fmla="*/ 0 h 675"/>
                <a:gd name="T110" fmla="*/ 0 w 879"/>
                <a:gd name="T111" fmla="*/ 0 h 675"/>
                <a:gd name="T112" fmla="*/ 0 w 879"/>
                <a:gd name="T113" fmla="*/ 0 h 675"/>
                <a:gd name="T114" fmla="*/ 0 w 879"/>
                <a:gd name="T115" fmla="*/ 0 h 675"/>
                <a:gd name="T116" fmla="*/ 0 w 879"/>
                <a:gd name="T117" fmla="*/ 0 h 67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879"/>
                <a:gd name="T178" fmla="*/ 0 h 675"/>
                <a:gd name="T179" fmla="*/ 879 w 879"/>
                <a:gd name="T180" fmla="*/ 675 h 67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879" h="675">
                  <a:moveTo>
                    <a:pt x="681" y="0"/>
                  </a:moveTo>
                  <a:lnTo>
                    <a:pt x="681" y="2"/>
                  </a:lnTo>
                  <a:lnTo>
                    <a:pt x="555" y="69"/>
                  </a:lnTo>
                  <a:lnTo>
                    <a:pt x="397" y="173"/>
                  </a:lnTo>
                  <a:lnTo>
                    <a:pt x="322" y="234"/>
                  </a:lnTo>
                  <a:lnTo>
                    <a:pt x="240" y="240"/>
                  </a:lnTo>
                  <a:lnTo>
                    <a:pt x="240" y="242"/>
                  </a:lnTo>
                  <a:lnTo>
                    <a:pt x="242" y="240"/>
                  </a:lnTo>
                  <a:lnTo>
                    <a:pt x="230" y="382"/>
                  </a:lnTo>
                  <a:lnTo>
                    <a:pt x="217" y="420"/>
                  </a:lnTo>
                  <a:lnTo>
                    <a:pt x="223" y="432"/>
                  </a:lnTo>
                  <a:lnTo>
                    <a:pt x="194" y="456"/>
                  </a:lnTo>
                  <a:lnTo>
                    <a:pt x="132" y="458"/>
                  </a:lnTo>
                  <a:lnTo>
                    <a:pt x="119" y="453"/>
                  </a:lnTo>
                  <a:lnTo>
                    <a:pt x="48" y="474"/>
                  </a:lnTo>
                  <a:lnTo>
                    <a:pt x="10" y="462"/>
                  </a:lnTo>
                  <a:lnTo>
                    <a:pt x="8" y="483"/>
                  </a:lnTo>
                  <a:lnTo>
                    <a:pt x="0" y="495"/>
                  </a:lnTo>
                  <a:lnTo>
                    <a:pt x="8" y="503"/>
                  </a:lnTo>
                  <a:lnTo>
                    <a:pt x="25" y="541"/>
                  </a:lnTo>
                  <a:lnTo>
                    <a:pt x="54" y="550"/>
                  </a:lnTo>
                  <a:lnTo>
                    <a:pt x="63" y="568"/>
                  </a:lnTo>
                  <a:lnTo>
                    <a:pt x="48" y="574"/>
                  </a:lnTo>
                  <a:lnTo>
                    <a:pt x="79" y="606"/>
                  </a:lnTo>
                  <a:lnTo>
                    <a:pt x="106" y="608"/>
                  </a:lnTo>
                  <a:lnTo>
                    <a:pt x="100" y="633"/>
                  </a:lnTo>
                  <a:lnTo>
                    <a:pt x="127" y="625"/>
                  </a:lnTo>
                  <a:lnTo>
                    <a:pt x="150" y="623"/>
                  </a:lnTo>
                  <a:lnTo>
                    <a:pt x="190" y="675"/>
                  </a:lnTo>
                  <a:lnTo>
                    <a:pt x="196" y="614"/>
                  </a:lnTo>
                  <a:lnTo>
                    <a:pt x="225" y="566"/>
                  </a:lnTo>
                  <a:lnTo>
                    <a:pt x="246" y="550"/>
                  </a:lnTo>
                  <a:lnTo>
                    <a:pt x="276" y="556"/>
                  </a:lnTo>
                  <a:lnTo>
                    <a:pt x="288" y="539"/>
                  </a:lnTo>
                  <a:lnTo>
                    <a:pt x="345" y="554"/>
                  </a:lnTo>
                  <a:lnTo>
                    <a:pt x="376" y="597"/>
                  </a:lnTo>
                  <a:lnTo>
                    <a:pt x="426" y="574"/>
                  </a:lnTo>
                  <a:lnTo>
                    <a:pt x="518" y="614"/>
                  </a:lnTo>
                  <a:lnTo>
                    <a:pt x="551" y="587"/>
                  </a:lnTo>
                  <a:lnTo>
                    <a:pt x="585" y="574"/>
                  </a:lnTo>
                  <a:lnTo>
                    <a:pt x="681" y="593"/>
                  </a:lnTo>
                  <a:lnTo>
                    <a:pt x="750" y="560"/>
                  </a:lnTo>
                  <a:lnTo>
                    <a:pt x="752" y="562"/>
                  </a:lnTo>
                  <a:lnTo>
                    <a:pt x="754" y="554"/>
                  </a:lnTo>
                  <a:lnTo>
                    <a:pt x="743" y="512"/>
                  </a:lnTo>
                  <a:lnTo>
                    <a:pt x="764" y="506"/>
                  </a:lnTo>
                  <a:lnTo>
                    <a:pt x="773" y="466"/>
                  </a:lnTo>
                  <a:lnTo>
                    <a:pt x="846" y="378"/>
                  </a:lnTo>
                  <a:lnTo>
                    <a:pt x="863" y="236"/>
                  </a:lnTo>
                  <a:lnTo>
                    <a:pt x="879" y="182"/>
                  </a:lnTo>
                  <a:lnTo>
                    <a:pt x="862" y="132"/>
                  </a:lnTo>
                  <a:lnTo>
                    <a:pt x="835" y="23"/>
                  </a:lnTo>
                  <a:lnTo>
                    <a:pt x="787" y="52"/>
                  </a:lnTo>
                  <a:lnTo>
                    <a:pt x="746" y="23"/>
                  </a:lnTo>
                  <a:lnTo>
                    <a:pt x="716" y="13"/>
                  </a:lnTo>
                  <a:lnTo>
                    <a:pt x="681" y="0"/>
                  </a:lnTo>
                  <a:close/>
                  <a:moveTo>
                    <a:pt x="8" y="462"/>
                  </a:moveTo>
                  <a:lnTo>
                    <a:pt x="8" y="462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4" name="Freeform 84"/>
            <p:cNvSpPr>
              <a:spLocks noChangeArrowheads="1"/>
            </p:cNvSpPr>
            <p:nvPr/>
          </p:nvSpPr>
          <p:spPr bwMode="auto">
            <a:xfrm rot="120000">
              <a:off x="2907" y="2841"/>
              <a:ext cx="221" cy="149"/>
            </a:xfrm>
            <a:custGeom>
              <a:avLst/>
              <a:gdLst>
                <a:gd name="T0" fmla="*/ 0 w 735"/>
                <a:gd name="T1" fmla="*/ 0 h 474"/>
                <a:gd name="T2" fmla="*/ 0 w 735"/>
                <a:gd name="T3" fmla="*/ 0 h 474"/>
                <a:gd name="T4" fmla="*/ 0 w 735"/>
                <a:gd name="T5" fmla="*/ 0 h 474"/>
                <a:gd name="T6" fmla="*/ 0 w 735"/>
                <a:gd name="T7" fmla="*/ 0 h 474"/>
                <a:gd name="T8" fmla="*/ 0 w 735"/>
                <a:gd name="T9" fmla="*/ 0 h 474"/>
                <a:gd name="T10" fmla="*/ 0 w 735"/>
                <a:gd name="T11" fmla="*/ 0 h 474"/>
                <a:gd name="T12" fmla="*/ 0 w 735"/>
                <a:gd name="T13" fmla="*/ 0 h 474"/>
                <a:gd name="T14" fmla="*/ 0 w 735"/>
                <a:gd name="T15" fmla="*/ 0 h 474"/>
                <a:gd name="T16" fmla="*/ 0 w 735"/>
                <a:gd name="T17" fmla="*/ 0 h 474"/>
                <a:gd name="T18" fmla="*/ 0 w 735"/>
                <a:gd name="T19" fmla="*/ 0 h 474"/>
                <a:gd name="T20" fmla="*/ 0 w 735"/>
                <a:gd name="T21" fmla="*/ 0 h 474"/>
                <a:gd name="T22" fmla="*/ 0 w 735"/>
                <a:gd name="T23" fmla="*/ 0 h 474"/>
                <a:gd name="T24" fmla="*/ 0 w 735"/>
                <a:gd name="T25" fmla="*/ 0 h 474"/>
                <a:gd name="T26" fmla="*/ 0 w 735"/>
                <a:gd name="T27" fmla="*/ 0 h 474"/>
                <a:gd name="T28" fmla="*/ 0 w 735"/>
                <a:gd name="T29" fmla="*/ 0 h 474"/>
                <a:gd name="T30" fmla="*/ 0 w 735"/>
                <a:gd name="T31" fmla="*/ 0 h 474"/>
                <a:gd name="T32" fmla="*/ 0 w 735"/>
                <a:gd name="T33" fmla="*/ 0 h 474"/>
                <a:gd name="T34" fmla="*/ 0 w 735"/>
                <a:gd name="T35" fmla="*/ 0 h 474"/>
                <a:gd name="T36" fmla="*/ 0 w 735"/>
                <a:gd name="T37" fmla="*/ 0 h 474"/>
                <a:gd name="T38" fmla="*/ 0 w 735"/>
                <a:gd name="T39" fmla="*/ 0 h 474"/>
                <a:gd name="T40" fmla="*/ 0 w 735"/>
                <a:gd name="T41" fmla="*/ 0 h 474"/>
                <a:gd name="T42" fmla="*/ 0 w 735"/>
                <a:gd name="T43" fmla="*/ 0 h 474"/>
                <a:gd name="T44" fmla="*/ 0 w 735"/>
                <a:gd name="T45" fmla="*/ 0 h 474"/>
                <a:gd name="T46" fmla="*/ 0 w 735"/>
                <a:gd name="T47" fmla="*/ 0 h 474"/>
                <a:gd name="T48" fmla="*/ 0 w 735"/>
                <a:gd name="T49" fmla="*/ 0 h 474"/>
                <a:gd name="T50" fmla="*/ 0 w 735"/>
                <a:gd name="T51" fmla="*/ 0 h 474"/>
                <a:gd name="T52" fmla="*/ 0 w 735"/>
                <a:gd name="T53" fmla="*/ 0 h 474"/>
                <a:gd name="T54" fmla="*/ 0 w 735"/>
                <a:gd name="T55" fmla="*/ 0 h 474"/>
                <a:gd name="T56" fmla="*/ 0 w 735"/>
                <a:gd name="T57" fmla="*/ 0 h 474"/>
                <a:gd name="T58" fmla="*/ 0 w 735"/>
                <a:gd name="T59" fmla="*/ 0 h 474"/>
                <a:gd name="T60" fmla="*/ 0 w 735"/>
                <a:gd name="T61" fmla="*/ 0 h 474"/>
                <a:gd name="T62" fmla="*/ 0 w 735"/>
                <a:gd name="T63" fmla="*/ 0 h 474"/>
                <a:gd name="T64" fmla="*/ 0 w 735"/>
                <a:gd name="T65" fmla="*/ 0 h 474"/>
                <a:gd name="T66" fmla="*/ 0 w 735"/>
                <a:gd name="T67" fmla="*/ 0 h 474"/>
                <a:gd name="T68" fmla="*/ 0 w 735"/>
                <a:gd name="T69" fmla="*/ 0 h 474"/>
                <a:gd name="T70" fmla="*/ 0 w 735"/>
                <a:gd name="T71" fmla="*/ 0 h 474"/>
                <a:gd name="T72" fmla="*/ 0 w 735"/>
                <a:gd name="T73" fmla="*/ 0 h 474"/>
                <a:gd name="T74" fmla="*/ 0 w 735"/>
                <a:gd name="T75" fmla="*/ 0 h 474"/>
                <a:gd name="T76" fmla="*/ 0 w 735"/>
                <a:gd name="T77" fmla="*/ 0 h 474"/>
                <a:gd name="T78" fmla="*/ 0 w 735"/>
                <a:gd name="T79" fmla="*/ 0 h 474"/>
                <a:gd name="T80" fmla="*/ 0 w 735"/>
                <a:gd name="T81" fmla="*/ 0 h 474"/>
                <a:gd name="T82" fmla="*/ 0 w 735"/>
                <a:gd name="T83" fmla="*/ 0 h 474"/>
                <a:gd name="T84" fmla="*/ 0 w 735"/>
                <a:gd name="T85" fmla="*/ 0 h 474"/>
                <a:gd name="T86" fmla="*/ 0 w 735"/>
                <a:gd name="T87" fmla="*/ 0 h 474"/>
                <a:gd name="T88" fmla="*/ 0 w 735"/>
                <a:gd name="T89" fmla="*/ 0 h 474"/>
                <a:gd name="T90" fmla="*/ 0 w 735"/>
                <a:gd name="T91" fmla="*/ 0 h 474"/>
                <a:gd name="T92" fmla="*/ 0 w 735"/>
                <a:gd name="T93" fmla="*/ 0 h 474"/>
                <a:gd name="T94" fmla="*/ 0 w 735"/>
                <a:gd name="T95" fmla="*/ 0 h 474"/>
                <a:gd name="T96" fmla="*/ 0 w 735"/>
                <a:gd name="T97" fmla="*/ 0 h 474"/>
                <a:gd name="T98" fmla="*/ 0 w 735"/>
                <a:gd name="T99" fmla="*/ 0 h 47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35"/>
                <a:gd name="T151" fmla="*/ 0 h 474"/>
                <a:gd name="T152" fmla="*/ 735 w 735"/>
                <a:gd name="T153" fmla="*/ 474 h 47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35" h="474">
                  <a:moveTo>
                    <a:pt x="52" y="213"/>
                  </a:moveTo>
                  <a:lnTo>
                    <a:pt x="54" y="217"/>
                  </a:lnTo>
                  <a:lnTo>
                    <a:pt x="21" y="263"/>
                  </a:lnTo>
                  <a:lnTo>
                    <a:pt x="14" y="296"/>
                  </a:lnTo>
                  <a:lnTo>
                    <a:pt x="0" y="302"/>
                  </a:lnTo>
                  <a:lnTo>
                    <a:pt x="14" y="315"/>
                  </a:lnTo>
                  <a:lnTo>
                    <a:pt x="4" y="332"/>
                  </a:lnTo>
                  <a:lnTo>
                    <a:pt x="18" y="357"/>
                  </a:lnTo>
                  <a:lnTo>
                    <a:pt x="39" y="372"/>
                  </a:lnTo>
                  <a:lnTo>
                    <a:pt x="20" y="394"/>
                  </a:lnTo>
                  <a:lnTo>
                    <a:pt x="60" y="442"/>
                  </a:lnTo>
                  <a:lnTo>
                    <a:pt x="69" y="474"/>
                  </a:lnTo>
                  <a:lnTo>
                    <a:pt x="91" y="422"/>
                  </a:lnTo>
                  <a:lnTo>
                    <a:pt x="114" y="411"/>
                  </a:lnTo>
                  <a:lnTo>
                    <a:pt x="133" y="399"/>
                  </a:lnTo>
                  <a:lnTo>
                    <a:pt x="234" y="407"/>
                  </a:lnTo>
                  <a:lnTo>
                    <a:pt x="263" y="355"/>
                  </a:lnTo>
                  <a:lnTo>
                    <a:pt x="286" y="336"/>
                  </a:lnTo>
                  <a:lnTo>
                    <a:pt x="323" y="348"/>
                  </a:lnTo>
                  <a:lnTo>
                    <a:pt x="350" y="369"/>
                  </a:lnTo>
                  <a:lnTo>
                    <a:pt x="459" y="382"/>
                  </a:lnTo>
                  <a:lnTo>
                    <a:pt x="480" y="346"/>
                  </a:lnTo>
                  <a:lnTo>
                    <a:pt x="511" y="359"/>
                  </a:lnTo>
                  <a:lnTo>
                    <a:pt x="557" y="332"/>
                  </a:lnTo>
                  <a:lnTo>
                    <a:pt x="584" y="342"/>
                  </a:lnTo>
                  <a:lnTo>
                    <a:pt x="618" y="334"/>
                  </a:lnTo>
                  <a:lnTo>
                    <a:pt x="624" y="323"/>
                  </a:lnTo>
                  <a:lnTo>
                    <a:pt x="703" y="334"/>
                  </a:lnTo>
                  <a:lnTo>
                    <a:pt x="735" y="326"/>
                  </a:lnTo>
                  <a:lnTo>
                    <a:pt x="716" y="273"/>
                  </a:lnTo>
                  <a:lnTo>
                    <a:pt x="674" y="252"/>
                  </a:lnTo>
                  <a:lnTo>
                    <a:pt x="678" y="234"/>
                  </a:lnTo>
                  <a:lnTo>
                    <a:pt x="624" y="198"/>
                  </a:lnTo>
                  <a:lnTo>
                    <a:pt x="614" y="171"/>
                  </a:lnTo>
                  <a:lnTo>
                    <a:pt x="563" y="146"/>
                  </a:lnTo>
                  <a:lnTo>
                    <a:pt x="561" y="127"/>
                  </a:lnTo>
                  <a:lnTo>
                    <a:pt x="526" y="117"/>
                  </a:lnTo>
                  <a:lnTo>
                    <a:pt x="522" y="52"/>
                  </a:lnTo>
                  <a:lnTo>
                    <a:pt x="480" y="0"/>
                  </a:lnTo>
                  <a:lnTo>
                    <a:pt x="444" y="6"/>
                  </a:lnTo>
                  <a:lnTo>
                    <a:pt x="401" y="48"/>
                  </a:lnTo>
                  <a:lnTo>
                    <a:pt x="409" y="67"/>
                  </a:lnTo>
                  <a:lnTo>
                    <a:pt x="371" y="89"/>
                  </a:lnTo>
                  <a:lnTo>
                    <a:pt x="269" y="110"/>
                  </a:lnTo>
                  <a:lnTo>
                    <a:pt x="273" y="137"/>
                  </a:lnTo>
                  <a:lnTo>
                    <a:pt x="240" y="173"/>
                  </a:lnTo>
                  <a:lnTo>
                    <a:pt x="156" y="183"/>
                  </a:lnTo>
                  <a:lnTo>
                    <a:pt x="133" y="209"/>
                  </a:lnTo>
                  <a:lnTo>
                    <a:pt x="106" y="190"/>
                  </a:lnTo>
                  <a:lnTo>
                    <a:pt x="52" y="213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5" name="Freeform 85"/>
            <p:cNvSpPr>
              <a:spLocks noChangeArrowheads="1"/>
            </p:cNvSpPr>
            <p:nvPr/>
          </p:nvSpPr>
          <p:spPr bwMode="auto">
            <a:xfrm rot="120000">
              <a:off x="2896" y="2609"/>
              <a:ext cx="178" cy="298"/>
            </a:xfrm>
            <a:custGeom>
              <a:avLst/>
              <a:gdLst>
                <a:gd name="T0" fmla="*/ 0 w 592"/>
                <a:gd name="T1" fmla="*/ 0 h 940"/>
                <a:gd name="T2" fmla="*/ 0 w 592"/>
                <a:gd name="T3" fmla="*/ 0 h 940"/>
                <a:gd name="T4" fmla="*/ 0 w 592"/>
                <a:gd name="T5" fmla="*/ 0 h 940"/>
                <a:gd name="T6" fmla="*/ 0 w 592"/>
                <a:gd name="T7" fmla="*/ 0 h 940"/>
                <a:gd name="T8" fmla="*/ 0 w 592"/>
                <a:gd name="T9" fmla="*/ 0 h 940"/>
                <a:gd name="T10" fmla="*/ 0 w 592"/>
                <a:gd name="T11" fmla="*/ 0 h 940"/>
                <a:gd name="T12" fmla="*/ 0 w 592"/>
                <a:gd name="T13" fmla="*/ 0 h 940"/>
                <a:gd name="T14" fmla="*/ 0 w 592"/>
                <a:gd name="T15" fmla="*/ 0 h 940"/>
                <a:gd name="T16" fmla="*/ 0 w 592"/>
                <a:gd name="T17" fmla="*/ 0 h 940"/>
                <a:gd name="T18" fmla="*/ 0 w 592"/>
                <a:gd name="T19" fmla="*/ 0 h 940"/>
                <a:gd name="T20" fmla="*/ 0 w 592"/>
                <a:gd name="T21" fmla="*/ 0 h 940"/>
                <a:gd name="T22" fmla="*/ 0 w 592"/>
                <a:gd name="T23" fmla="*/ 0 h 940"/>
                <a:gd name="T24" fmla="*/ 0 w 592"/>
                <a:gd name="T25" fmla="*/ 0 h 940"/>
                <a:gd name="T26" fmla="*/ 0 w 592"/>
                <a:gd name="T27" fmla="*/ 0 h 940"/>
                <a:gd name="T28" fmla="*/ 0 w 592"/>
                <a:gd name="T29" fmla="*/ 0 h 940"/>
                <a:gd name="T30" fmla="*/ 0 w 592"/>
                <a:gd name="T31" fmla="*/ 0 h 940"/>
                <a:gd name="T32" fmla="*/ 0 w 592"/>
                <a:gd name="T33" fmla="*/ 0 h 940"/>
                <a:gd name="T34" fmla="*/ 0 w 592"/>
                <a:gd name="T35" fmla="*/ 0 h 940"/>
                <a:gd name="T36" fmla="*/ 0 w 592"/>
                <a:gd name="T37" fmla="*/ 0 h 940"/>
                <a:gd name="T38" fmla="*/ 0 w 592"/>
                <a:gd name="T39" fmla="*/ 0 h 940"/>
                <a:gd name="T40" fmla="*/ 0 w 592"/>
                <a:gd name="T41" fmla="*/ 0 h 940"/>
                <a:gd name="T42" fmla="*/ 0 w 592"/>
                <a:gd name="T43" fmla="*/ 0 h 940"/>
                <a:gd name="T44" fmla="*/ 0 w 592"/>
                <a:gd name="T45" fmla="*/ 0 h 940"/>
                <a:gd name="T46" fmla="*/ 0 w 592"/>
                <a:gd name="T47" fmla="*/ 0 h 940"/>
                <a:gd name="T48" fmla="*/ 0 w 592"/>
                <a:gd name="T49" fmla="*/ 0 h 940"/>
                <a:gd name="T50" fmla="*/ 0 w 592"/>
                <a:gd name="T51" fmla="*/ 0 h 940"/>
                <a:gd name="T52" fmla="*/ 0 w 592"/>
                <a:gd name="T53" fmla="*/ 0 h 940"/>
                <a:gd name="T54" fmla="*/ 0 w 592"/>
                <a:gd name="T55" fmla="*/ 0 h 940"/>
                <a:gd name="T56" fmla="*/ 0 w 592"/>
                <a:gd name="T57" fmla="*/ 0 h 940"/>
                <a:gd name="T58" fmla="*/ 0 w 592"/>
                <a:gd name="T59" fmla="*/ 0 h 940"/>
                <a:gd name="T60" fmla="*/ 0 w 592"/>
                <a:gd name="T61" fmla="*/ 0 h 940"/>
                <a:gd name="T62" fmla="*/ 0 w 592"/>
                <a:gd name="T63" fmla="*/ 0 h 940"/>
                <a:gd name="T64" fmla="*/ 0 w 592"/>
                <a:gd name="T65" fmla="*/ 0 h 940"/>
                <a:gd name="T66" fmla="*/ 0 w 592"/>
                <a:gd name="T67" fmla="*/ 0 h 940"/>
                <a:gd name="T68" fmla="*/ 0 w 592"/>
                <a:gd name="T69" fmla="*/ 0 h 940"/>
                <a:gd name="T70" fmla="*/ 0 w 592"/>
                <a:gd name="T71" fmla="*/ 0 h 940"/>
                <a:gd name="T72" fmla="*/ 0 w 592"/>
                <a:gd name="T73" fmla="*/ 0 h 940"/>
                <a:gd name="T74" fmla="*/ 0 w 592"/>
                <a:gd name="T75" fmla="*/ 0 h 940"/>
                <a:gd name="T76" fmla="*/ 0 w 592"/>
                <a:gd name="T77" fmla="*/ 0 h 940"/>
                <a:gd name="T78" fmla="*/ 0 w 592"/>
                <a:gd name="T79" fmla="*/ 0 h 940"/>
                <a:gd name="T80" fmla="*/ 0 w 592"/>
                <a:gd name="T81" fmla="*/ 0 h 940"/>
                <a:gd name="T82" fmla="*/ 0 w 592"/>
                <a:gd name="T83" fmla="*/ 0 h 940"/>
                <a:gd name="T84" fmla="*/ 0 w 592"/>
                <a:gd name="T85" fmla="*/ 0 h 940"/>
                <a:gd name="T86" fmla="*/ 0 w 592"/>
                <a:gd name="T87" fmla="*/ 0 h 940"/>
                <a:gd name="T88" fmla="*/ 0 w 592"/>
                <a:gd name="T89" fmla="*/ 0 h 940"/>
                <a:gd name="T90" fmla="*/ 0 w 592"/>
                <a:gd name="T91" fmla="*/ 0 h 940"/>
                <a:gd name="T92" fmla="*/ 0 w 592"/>
                <a:gd name="T93" fmla="*/ 0 h 940"/>
                <a:gd name="T94" fmla="*/ 0 w 592"/>
                <a:gd name="T95" fmla="*/ 0 h 940"/>
                <a:gd name="T96" fmla="*/ 0 w 592"/>
                <a:gd name="T97" fmla="*/ 0 h 940"/>
                <a:gd name="T98" fmla="*/ 0 w 592"/>
                <a:gd name="T99" fmla="*/ 0 h 940"/>
                <a:gd name="T100" fmla="*/ 0 w 592"/>
                <a:gd name="T101" fmla="*/ 0 h 940"/>
                <a:gd name="T102" fmla="*/ 0 w 592"/>
                <a:gd name="T103" fmla="*/ 0 h 940"/>
                <a:gd name="T104" fmla="*/ 0 w 592"/>
                <a:gd name="T105" fmla="*/ 0 h 940"/>
                <a:gd name="T106" fmla="*/ 0 w 592"/>
                <a:gd name="T107" fmla="*/ 0 h 940"/>
                <a:gd name="T108" fmla="*/ 0 w 592"/>
                <a:gd name="T109" fmla="*/ 0 h 940"/>
                <a:gd name="T110" fmla="*/ 0 w 592"/>
                <a:gd name="T111" fmla="*/ 0 h 940"/>
                <a:gd name="T112" fmla="*/ 0 w 592"/>
                <a:gd name="T113" fmla="*/ 0 h 9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92"/>
                <a:gd name="T172" fmla="*/ 0 h 940"/>
                <a:gd name="T173" fmla="*/ 592 w 592"/>
                <a:gd name="T174" fmla="*/ 940 h 94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92" h="940">
                  <a:moveTo>
                    <a:pt x="7" y="564"/>
                  </a:moveTo>
                  <a:lnTo>
                    <a:pt x="9" y="566"/>
                  </a:lnTo>
                  <a:lnTo>
                    <a:pt x="11" y="558"/>
                  </a:lnTo>
                  <a:lnTo>
                    <a:pt x="0" y="516"/>
                  </a:lnTo>
                  <a:lnTo>
                    <a:pt x="21" y="510"/>
                  </a:lnTo>
                  <a:lnTo>
                    <a:pt x="30" y="470"/>
                  </a:lnTo>
                  <a:lnTo>
                    <a:pt x="103" y="382"/>
                  </a:lnTo>
                  <a:lnTo>
                    <a:pt x="120" y="240"/>
                  </a:lnTo>
                  <a:lnTo>
                    <a:pt x="136" y="186"/>
                  </a:lnTo>
                  <a:lnTo>
                    <a:pt x="119" y="136"/>
                  </a:lnTo>
                  <a:lnTo>
                    <a:pt x="92" y="27"/>
                  </a:lnTo>
                  <a:lnTo>
                    <a:pt x="82" y="33"/>
                  </a:lnTo>
                  <a:lnTo>
                    <a:pt x="140" y="0"/>
                  </a:lnTo>
                  <a:lnTo>
                    <a:pt x="577" y="221"/>
                  </a:lnTo>
                  <a:lnTo>
                    <a:pt x="577" y="213"/>
                  </a:lnTo>
                  <a:lnTo>
                    <a:pt x="579" y="217"/>
                  </a:lnTo>
                  <a:lnTo>
                    <a:pt x="592" y="449"/>
                  </a:lnTo>
                  <a:lnTo>
                    <a:pt x="569" y="443"/>
                  </a:lnTo>
                  <a:lnTo>
                    <a:pt x="558" y="460"/>
                  </a:lnTo>
                  <a:lnTo>
                    <a:pt x="539" y="451"/>
                  </a:lnTo>
                  <a:lnTo>
                    <a:pt x="518" y="516"/>
                  </a:lnTo>
                  <a:lnTo>
                    <a:pt x="527" y="533"/>
                  </a:lnTo>
                  <a:lnTo>
                    <a:pt x="493" y="553"/>
                  </a:lnTo>
                  <a:lnTo>
                    <a:pt x="497" y="581"/>
                  </a:lnTo>
                  <a:lnTo>
                    <a:pt x="477" y="608"/>
                  </a:lnTo>
                  <a:lnTo>
                    <a:pt x="502" y="606"/>
                  </a:lnTo>
                  <a:lnTo>
                    <a:pt x="520" y="650"/>
                  </a:lnTo>
                  <a:lnTo>
                    <a:pt x="516" y="681"/>
                  </a:lnTo>
                  <a:lnTo>
                    <a:pt x="541" y="698"/>
                  </a:lnTo>
                  <a:lnTo>
                    <a:pt x="533" y="723"/>
                  </a:lnTo>
                  <a:lnTo>
                    <a:pt x="497" y="729"/>
                  </a:lnTo>
                  <a:lnTo>
                    <a:pt x="454" y="771"/>
                  </a:lnTo>
                  <a:lnTo>
                    <a:pt x="462" y="790"/>
                  </a:lnTo>
                  <a:lnTo>
                    <a:pt x="424" y="812"/>
                  </a:lnTo>
                  <a:lnTo>
                    <a:pt x="322" y="833"/>
                  </a:lnTo>
                  <a:lnTo>
                    <a:pt x="326" y="860"/>
                  </a:lnTo>
                  <a:lnTo>
                    <a:pt x="293" y="896"/>
                  </a:lnTo>
                  <a:lnTo>
                    <a:pt x="209" y="906"/>
                  </a:lnTo>
                  <a:lnTo>
                    <a:pt x="186" y="932"/>
                  </a:lnTo>
                  <a:lnTo>
                    <a:pt x="159" y="913"/>
                  </a:lnTo>
                  <a:lnTo>
                    <a:pt x="105" y="936"/>
                  </a:lnTo>
                  <a:lnTo>
                    <a:pt x="107" y="940"/>
                  </a:lnTo>
                  <a:lnTo>
                    <a:pt x="101" y="913"/>
                  </a:lnTo>
                  <a:lnTo>
                    <a:pt x="88" y="884"/>
                  </a:lnTo>
                  <a:lnTo>
                    <a:pt x="28" y="848"/>
                  </a:lnTo>
                  <a:lnTo>
                    <a:pt x="19" y="817"/>
                  </a:lnTo>
                  <a:lnTo>
                    <a:pt x="28" y="806"/>
                  </a:lnTo>
                  <a:lnTo>
                    <a:pt x="80" y="806"/>
                  </a:lnTo>
                  <a:lnTo>
                    <a:pt x="122" y="796"/>
                  </a:lnTo>
                  <a:lnTo>
                    <a:pt x="103" y="735"/>
                  </a:lnTo>
                  <a:lnTo>
                    <a:pt x="88" y="718"/>
                  </a:lnTo>
                  <a:lnTo>
                    <a:pt x="88" y="689"/>
                  </a:lnTo>
                  <a:lnTo>
                    <a:pt x="96" y="668"/>
                  </a:lnTo>
                  <a:lnTo>
                    <a:pt x="82" y="652"/>
                  </a:lnTo>
                  <a:lnTo>
                    <a:pt x="63" y="601"/>
                  </a:lnTo>
                  <a:lnTo>
                    <a:pt x="34" y="593"/>
                  </a:lnTo>
                  <a:lnTo>
                    <a:pt x="7" y="564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6" name="Freeform 86"/>
            <p:cNvSpPr>
              <a:spLocks noChangeArrowheads="1"/>
            </p:cNvSpPr>
            <p:nvPr/>
          </p:nvSpPr>
          <p:spPr bwMode="auto">
            <a:xfrm rot="120000">
              <a:off x="3374" y="2809"/>
              <a:ext cx="22" cy="30"/>
            </a:xfrm>
            <a:custGeom>
              <a:avLst/>
              <a:gdLst>
                <a:gd name="T0" fmla="*/ 0 w 80"/>
                <a:gd name="T1" fmla="*/ 0 h 102"/>
                <a:gd name="T2" fmla="*/ 0 w 80"/>
                <a:gd name="T3" fmla="*/ 0 h 102"/>
                <a:gd name="T4" fmla="*/ 0 w 80"/>
                <a:gd name="T5" fmla="*/ 0 h 102"/>
                <a:gd name="T6" fmla="*/ 0 w 80"/>
                <a:gd name="T7" fmla="*/ 0 h 102"/>
                <a:gd name="T8" fmla="*/ 0 w 80"/>
                <a:gd name="T9" fmla="*/ 0 h 102"/>
                <a:gd name="T10" fmla="*/ 0 w 80"/>
                <a:gd name="T11" fmla="*/ 0 h 102"/>
                <a:gd name="T12" fmla="*/ 0 w 80"/>
                <a:gd name="T13" fmla="*/ 0 h 102"/>
                <a:gd name="T14" fmla="*/ 0 w 80"/>
                <a:gd name="T15" fmla="*/ 0 h 102"/>
                <a:gd name="T16" fmla="*/ 0 w 80"/>
                <a:gd name="T17" fmla="*/ 0 h 102"/>
                <a:gd name="T18" fmla="*/ 0 w 80"/>
                <a:gd name="T19" fmla="*/ 0 h 102"/>
                <a:gd name="T20" fmla="*/ 0 w 80"/>
                <a:gd name="T21" fmla="*/ 0 h 102"/>
                <a:gd name="T22" fmla="*/ 0 w 80"/>
                <a:gd name="T23" fmla="*/ 0 h 102"/>
                <a:gd name="T24" fmla="*/ 0 w 80"/>
                <a:gd name="T25" fmla="*/ 0 h 102"/>
                <a:gd name="T26" fmla="*/ 0 w 80"/>
                <a:gd name="T27" fmla="*/ 0 h 102"/>
                <a:gd name="T28" fmla="*/ 0 w 80"/>
                <a:gd name="T29" fmla="*/ 0 h 102"/>
                <a:gd name="T30" fmla="*/ 0 w 80"/>
                <a:gd name="T31" fmla="*/ 0 h 1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0"/>
                <a:gd name="T49" fmla="*/ 0 h 102"/>
                <a:gd name="T50" fmla="*/ 80 w 80"/>
                <a:gd name="T51" fmla="*/ 102 h 10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0" h="102">
                  <a:moveTo>
                    <a:pt x="51" y="0"/>
                  </a:moveTo>
                  <a:lnTo>
                    <a:pt x="28" y="16"/>
                  </a:lnTo>
                  <a:lnTo>
                    <a:pt x="5" y="67"/>
                  </a:lnTo>
                  <a:lnTo>
                    <a:pt x="0" y="92"/>
                  </a:lnTo>
                  <a:lnTo>
                    <a:pt x="38" y="102"/>
                  </a:lnTo>
                  <a:lnTo>
                    <a:pt x="63" y="100"/>
                  </a:lnTo>
                  <a:lnTo>
                    <a:pt x="65" y="102"/>
                  </a:lnTo>
                  <a:lnTo>
                    <a:pt x="65" y="98"/>
                  </a:lnTo>
                  <a:lnTo>
                    <a:pt x="80" y="75"/>
                  </a:lnTo>
                  <a:lnTo>
                    <a:pt x="71" y="52"/>
                  </a:lnTo>
                  <a:lnTo>
                    <a:pt x="46" y="69"/>
                  </a:lnTo>
                  <a:lnTo>
                    <a:pt x="36" y="62"/>
                  </a:lnTo>
                  <a:lnTo>
                    <a:pt x="42" y="40"/>
                  </a:lnTo>
                  <a:lnTo>
                    <a:pt x="61" y="44"/>
                  </a:lnTo>
                  <a:lnTo>
                    <a:pt x="76" y="21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7" name="Freeform 87"/>
            <p:cNvSpPr>
              <a:spLocks noChangeArrowheads="1"/>
            </p:cNvSpPr>
            <p:nvPr/>
          </p:nvSpPr>
          <p:spPr bwMode="auto">
            <a:xfrm rot="120000">
              <a:off x="3547" y="2585"/>
              <a:ext cx="106" cy="137"/>
            </a:xfrm>
            <a:custGeom>
              <a:avLst/>
              <a:gdLst>
                <a:gd name="T0" fmla="*/ 0 w 356"/>
                <a:gd name="T1" fmla="*/ 0 h 437"/>
                <a:gd name="T2" fmla="*/ 0 w 356"/>
                <a:gd name="T3" fmla="*/ 0 h 437"/>
                <a:gd name="T4" fmla="*/ 0 w 356"/>
                <a:gd name="T5" fmla="*/ 0 h 437"/>
                <a:gd name="T6" fmla="*/ 0 w 356"/>
                <a:gd name="T7" fmla="*/ 0 h 437"/>
                <a:gd name="T8" fmla="*/ 0 w 356"/>
                <a:gd name="T9" fmla="*/ 0 h 437"/>
                <a:gd name="T10" fmla="*/ 0 w 356"/>
                <a:gd name="T11" fmla="*/ 0 h 437"/>
                <a:gd name="T12" fmla="*/ 0 w 356"/>
                <a:gd name="T13" fmla="*/ 0 h 437"/>
                <a:gd name="T14" fmla="*/ 0 w 356"/>
                <a:gd name="T15" fmla="*/ 0 h 437"/>
                <a:gd name="T16" fmla="*/ 0 w 356"/>
                <a:gd name="T17" fmla="*/ 0 h 437"/>
                <a:gd name="T18" fmla="*/ 0 w 356"/>
                <a:gd name="T19" fmla="*/ 0 h 437"/>
                <a:gd name="T20" fmla="*/ 0 w 356"/>
                <a:gd name="T21" fmla="*/ 0 h 437"/>
                <a:gd name="T22" fmla="*/ 0 w 356"/>
                <a:gd name="T23" fmla="*/ 0 h 437"/>
                <a:gd name="T24" fmla="*/ 0 w 356"/>
                <a:gd name="T25" fmla="*/ 0 h 437"/>
                <a:gd name="T26" fmla="*/ 0 w 356"/>
                <a:gd name="T27" fmla="*/ 0 h 437"/>
                <a:gd name="T28" fmla="*/ 0 w 356"/>
                <a:gd name="T29" fmla="*/ 0 h 437"/>
                <a:gd name="T30" fmla="*/ 0 w 356"/>
                <a:gd name="T31" fmla="*/ 0 h 437"/>
                <a:gd name="T32" fmla="*/ 0 w 356"/>
                <a:gd name="T33" fmla="*/ 0 h 4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56"/>
                <a:gd name="T52" fmla="*/ 0 h 437"/>
                <a:gd name="T53" fmla="*/ 356 w 356"/>
                <a:gd name="T54" fmla="*/ 437 h 4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56" h="437">
                  <a:moveTo>
                    <a:pt x="356" y="82"/>
                  </a:moveTo>
                  <a:lnTo>
                    <a:pt x="314" y="167"/>
                  </a:lnTo>
                  <a:lnTo>
                    <a:pt x="316" y="178"/>
                  </a:lnTo>
                  <a:lnTo>
                    <a:pt x="285" y="220"/>
                  </a:lnTo>
                  <a:lnTo>
                    <a:pt x="241" y="293"/>
                  </a:lnTo>
                  <a:lnTo>
                    <a:pt x="197" y="341"/>
                  </a:lnTo>
                  <a:lnTo>
                    <a:pt x="118" y="399"/>
                  </a:lnTo>
                  <a:lnTo>
                    <a:pt x="103" y="412"/>
                  </a:lnTo>
                  <a:lnTo>
                    <a:pt x="86" y="412"/>
                  </a:lnTo>
                  <a:lnTo>
                    <a:pt x="82" y="428"/>
                  </a:lnTo>
                  <a:lnTo>
                    <a:pt x="63" y="437"/>
                  </a:lnTo>
                  <a:lnTo>
                    <a:pt x="0" y="318"/>
                  </a:lnTo>
                  <a:lnTo>
                    <a:pt x="186" y="117"/>
                  </a:lnTo>
                  <a:lnTo>
                    <a:pt x="172" y="54"/>
                  </a:lnTo>
                  <a:lnTo>
                    <a:pt x="276" y="0"/>
                  </a:lnTo>
                  <a:lnTo>
                    <a:pt x="283" y="31"/>
                  </a:lnTo>
                  <a:lnTo>
                    <a:pt x="356" y="82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8" name="Freeform 88"/>
            <p:cNvSpPr>
              <a:spLocks noChangeArrowheads="1"/>
            </p:cNvSpPr>
            <p:nvPr/>
          </p:nvSpPr>
          <p:spPr bwMode="auto">
            <a:xfrm rot="120000">
              <a:off x="3415" y="2684"/>
              <a:ext cx="145" cy="126"/>
            </a:xfrm>
            <a:custGeom>
              <a:avLst/>
              <a:gdLst>
                <a:gd name="T0" fmla="*/ 0 w 484"/>
                <a:gd name="T1" fmla="*/ 0 h 401"/>
                <a:gd name="T2" fmla="*/ 0 w 484"/>
                <a:gd name="T3" fmla="*/ 0 h 401"/>
                <a:gd name="T4" fmla="*/ 0 w 484"/>
                <a:gd name="T5" fmla="*/ 0 h 401"/>
                <a:gd name="T6" fmla="*/ 0 w 484"/>
                <a:gd name="T7" fmla="*/ 0 h 401"/>
                <a:gd name="T8" fmla="*/ 0 w 484"/>
                <a:gd name="T9" fmla="*/ 0 h 401"/>
                <a:gd name="T10" fmla="*/ 0 w 484"/>
                <a:gd name="T11" fmla="*/ 0 h 401"/>
                <a:gd name="T12" fmla="*/ 0 w 484"/>
                <a:gd name="T13" fmla="*/ 0 h 401"/>
                <a:gd name="T14" fmla="*/ 0 w 484"/>
                <a:gd name="T15" fmla="*/ 0 h 401"/>
                <a:gd name="T16" fmla="*/ 0 w 484"/>
                <a:gd name="T17" fmla="*/ 0 h 401"/>
                <a:gd name="T18" fmla="*/ 0 w 484"/>
                <a:gd name="T19" fmla="*/ 0 h 401"/>
                <a:gd name="T20" fmla="*/ 0 w 484"/>
                <a:gd name="T21" fmla="*/ 0 h 401"/>
                <a:gd name="T22" fmla="*/ 0 w 484"/>
                <a:gd name="T23" fmla="*/ 0 h 401"/>
                <a:gd name="T24" fmla="*/ 0 w 484"/>
                <a:gd name="T25" fmla="*/ 0 h 401"/>
                <a:gd name="T26" fmla="*/ 0 w 484"/>
                <a:gd name="T27" fmla="*/ 0 h 401"/>
                <a:gd name="T28" fmla="*/ 0 w 484"/>
                <a:gd name="T29" fmla="*/ 0 h 401"/>
                <a:gd name="T30" fmla="*/ 0 w 484"/>
                <a:gd name="T31" fmla="*/ 0 h 401"/>
                <a:gd name="T32" fmla="*/ 0 w 484"/>
                <a:gd name="T33" fmla="*/ 0 h 401"/>
                <a:gd name="T34" fmla="*/ 0 w 484"/>
                <a:gd name="T35" fmla="*/ 0 h 401"/>
                <a:gd name="T36" fmla="*/ 0 w 484"/>
                <a:gd name="T37" fmla="*/ 0 h 40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84"/>
                <a:gd name="T58" fmla="*/ 0 h 401"/>
                <a:gd name="T59" fmla="*/ 484 w 484"/>
                <a:gd name="T60" fmla="*/ 401 h 40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84" h="401">
                  <a:moveTo>
                    <a:pt x="424" y="0"/>
                  </a:moveTo>
                  <a:lnTo>
                    <a:pt x="484" y="113"/>
                  </a:lnTo>
                  <a:lnTo>
                    <a:pt x="378" y="205"/>
                  </a:lnTo>
                  <a:lnTo>
                    <a:pt x="330" y="240"/>
                  </a:lnTo>
                  <a:lnTo>
                    <a:pt x="242" y="267"/>
                  </a:lnTo>
                  <a:lnTo>
                    <a:pt x="219" y="296"/>
                  </a:lnTo>
                  <a:lnTo>
                    <a:pt x="171" y="347"/>
                  </a:lnTo>
                  <a:lnTo>
                    <a:pt x="58" y="388"/>
                  </a:lnTo>
                  <a:lnTo>
                    <a:pt x="35" y="388"/>
                  </a:lnTo>
                  <a:lnTo>
                    <a:pt x="21" y="401"/>
                  </a:lnTo>
                  <a:lnTo>
                    <a:pt x="0" y="392"/>
                  </a:lnTo>
                  <a:lnTo>
                    <a:pt x="25" y="372"/>
                  </a:lnTo>
                  <a:lnTo>
                    <a:pt x="50" y="368"/>
                  </a:lnTo>
                  <a:lnTo>
                    <a:pt x="39" y="347"/>
                  </a:lnTo>
                  <a:lnTo>
                    <a:pt x="66" y="319"/>
                  </a:lnTo>
                  <a:lnTo>
                    <a:pt x="89" y="307"/>
                  </a:lnTo>
                  <a:lnTo>
                    <a:pt x="91" y="232"/>
                  </a:lnTo>
                  <a:lnTo>
                    <a:pt x="185" y="88"/>
                  </a:lnTo>
                  <a:lnTo>
                    <a:pt x="424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9" name="Freeform 89"/>
            <p:cNvSpPr>
              <a:spLocks noChangeArrowheads="1"/>
            </p:cNvSpPr>
            <p:nvPr/>
          </p:nvSpPr>
          <p:spPr bwMode="auto">
            <a:xfrm rot="120000">
              <a:off x="3384" y="2723"/>
              <a:ext cx="57" cy="82"/>
            </a:xfrm>
            <a:custGeom>
              <a:avLst/>
              <a:gdLst>
                <a:gd name="T0" fmla="*/ 0 w 192"/>
                <a:gd name="T1" fmla="*/ 0 h 265"/>
                <a:gd name="T2" fmla="*/ 0 w 192"/>
                <a:gd name="T3" fmla="*/ 0 h 265"/>
                <a:gd name="T4" fmla="*/ 0 w 192"/>
                <a:gd name="T5" fmla="*/ 0 h 265"/>
                <a:gd name="T6" fmla="*/ 0 w 192"/>
                <a:gd name="T7" fmla="*/ 0 h 265"/>
                <a:gd name="T8" fmla="*/ 0 w 192"/>
                <a:gd name="T9" fmla="*/ 0 h 265"/>
                <a:gd name="T10" fmla="*/ 0 w 192"/>
                <a:gd name="T11" fmla="*/ 0 h 265"/>
                <a:gd name="T12" fmla="*/ 0 w 192"/>
                <a:gd name="T13" fmla="*/ 0 h 265"/>
                <a:gd name="T14" fmla="*/ 0 w 192"/>
                <a:gd name="T15" fmla="*/ 0 h 265"/>
                <a:gd name="T16" fmla="*/ 0 w 192"/>
                <a:gd name="T17" fmla="*/ 0 h 265"/>
                <a:gd name="T18" fmla="*/ 0 w 192"/>
                <a:gd name="T19" fmla="*/ 0 h 265"/>
                <a:gd name="T20" fmla="*/ 0 w 192"/>
                <a:gd name="T21" fmla="*/ 0 h 265"/>
                <a:gd name="T22" fmla="*/ 0 w 192"/>
                <a:gd name="T23" fmla="*/ 0 h 265"/>
                <a:gd name="T24" fmla="*/ 0 w 192"/>
                <a:gd name="T25" fmla="*/ 0 h 265"/>
                <a:gd name="T26" fmla="*/ 0 w 192"/>
                <a:gd name="T27" fmla="*/ 0 h 265"/>
                <a:gd name="T28" fmla="*/ 0 w 192"/>
                <a:gd name="T29" fmla="*/ 0 h 265"/>
                <a:gd name="T30" fmla="*/ 0 w 192"/>
                <a:gd name="T31" fmla="*/ 0 h 265"/>
                <a:gd name="T32" fmla="*/ 0 w 192"/>
                <a:gd name="T33" fmla="*/ 0 h 265"/>
                <a:gd name="T34" fmla="*/ 0 w 192"/>
                <a:gd name="T35" fmla="*/ 0 h 265"/>
                <a:gd name="T36" fmla="*/ 0 w 192"/>
                <a:gd name="T37" fmla="*/ 0 h 265"/>
                <a:gd name="T38" fmla="*/ 0 w 192"/>
                <a:gd name="T39" fmla="*/ 0 h 265"/>
                <a:gd name="T40" fmla="*/ 0 w 192"/>
                <a:gd name="T41" fmla="*/ 0 h 265"/>
                <a:gd name="T42" fmla="*/ 0 w 192"/>
                <a:gd name="T43" fmla="*/ 0 h 26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92"/>
                <a:gd name="T67" fmla="*/ 0 h 265"/>
                <a:gd name="T68" fmla="*/ 192 w 192"/>
                <a:gd name="T69" fmla="*/ 265 h 26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92" h="265">
                  <a:moveTo>
                    <a:pt x="100" y="265"/>
                  </a:moveTo>
                  <a:lnTo>
                    <a:pt x="123" y="245"/>
                  </a:lnTo>
                  <a:lnTo>
                    <a:pt x="148" y="241"/>
                  </a:lnTo>
                  <a:lnTo>
                    <a:pt x="137" y="220"/>
                  </a:lnTo>
                  <a:lnTo>
                    <a:pt x="164" y="192"/>
                  </a:lnTo>
                  <a:lnTo>
                    <a:pt x="187" y="180"/>
                  </a:lnTo>
                  <a:lnTo>
                    <a:pt x="189" y="105"/>
                  </a:lnTo>
                  <a:lnTo>
                    <a:pt x="192" y="100"/>
                  </a:lnTo>
                  <a:lnTo>
                    <a:pt x="85" y="0"/>
                  </a:lnTo>
                  <a:lnTo>
                    <a:pt x="50" y="4"/>
                  </a:lnTo>
                  <a:lnTo>
                    <a:pt x="35" y="9"/>
                  </a:lnTo>
                  <a:lnTo>
                    <a:pt x="33" y="32"/>
                  </a:lnTo>
                  <a:lnTo>
                    <a:pt x="0" y="57"/>
                  </a:lnTo>
                  <a:lnTo>
                    <a:pt x="8" y="98"/>
                  </a:lnTo>
                  <a:lnTo>
                    <a:pt x="8" y="115"/>
                  </a:lnTo>
                  <a:lnTo>
                    <a:pt x="20" y="124"/>
                  </a:lnTo>
                  <a:lnTo>
                    <a:pt x="27" y="159"/>
                  </a:lnTo>
                  <a:lnTo>
                    <a:pt x="48" y="188"/>
                  </a:lnTo>
                  <a:lnTo>
                    <a:pt x="60" y="188"/>
                  </a:lnTo>
                  <a:lnTo>
                    <a:pt x="52" y="199"/>
                  </a:lnTo>
                  <a:lnTo>
                    <a:pt x="64" y="245"/>
                  </a:lnTo>
                  <a:lnTo>
                    <a:pt x="100" y="265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0" name="Freeform 90"/>
            <p:cNvSpPr>
              <a:spLocks noChangeArrowheads="1"/>
            </p:cNvSpPr>
            <p:nvPr/>
          </p:nvSpPr>
          <p:spPr bwMode="auto">
            <a:xfrm>
              <a:off x="3248" y="2434"/>
              <a:ext cx="78" cy="80"/>
            </a:xfrm>
            <a:custGeom>
              <a:avLst/>
              <a:gdLst>
                <a:gd name="T0" fmla="*/ 42 w 82"/>
                <a:gd name="T1" fmla="*/ 0 h 96"/>
                <a:gd name="T2" fmla="*/ 45 w 82"/>
                <a:gd name="T3" fmla="*/ 7 h 96"/>
                <a:gd name="T4" fmla="*/ 41 w 82"/>
                <a:gd name="T5" fmla="*/ 7 h 96"/>
                <a:gd name="T6" fmla="*/ 28 w 82"/>
                <a:gd name="T7" fmla="*/ 10 h 96"/>
                <a:gd name="T8" fmla="*/ 41 w 82"/>
                <a:gd name="T9" fmla="*/ 14 h 96"/>
                <a:gd name="T10" fmla="*/ 23 w 82"/>
                <a:gd name="T11" fmla="*/ 22 h 96"/>
                <a:gd name="T12" fmla="*/ 0 w 82"/>
                <a:gd name="T13" fmla="*/ 21 h 96"/>
                <a:gd name="T14" fmla="*/ 10 w 82"/>
                <a:gd name="T15" fmla="*/ 12 h 96"/>
                <a:gd name="T16" fmla="*/ 14 w 82"/>
                <a:gd name="T17" fmla="*/ 4 h 96"/>
                <a:gd name="T18" fmla="*/ 27 w 82"/>
                <a:gd name="T19" fmla="*/ 5 h 96"/>
                <a:gd name="T20" fmla="*/ 42 w 82"/>
                <a:gd name="T21" fmla="*/ 0 h 9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2"/>
                <a:gd name="T34" fmla="*/ 0 h 96"/>
                <a:gd name="T35" fmla="*/ 82 w 82"/>
                <a:gd name="T36" fmla="*/ 96 h 9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2" h="96">
                  <a:moveTo>
                    <a:pt x="75" y="0"/>
                  </a:moveTo>
                  <a:lnTo>
                    <a:pt x="82" y="29"/>
                  </a:lnTo>
                  <a:lnTo>
                    <a:pt x="73" y="36"/>
                  </a:lnTo>
                  <a:lnTo>
                    <a:pt x="49" y="44"/>
                  </a:lnTo>
                  <a:lnTo>
                    <a:pt x="71" y="59"/>
                  </a:lnTo>
                  <a:lnTo>
                    <a:pt x="39" y="96"/>
                  </a:lnTo>
                  <a:lnTo>
                    <a:pt x="0" y="93"/>
                  </a:lnTo>
                  <a:lnTo>
                    <a:pt x="17" y="51"/>
                  </a:lnTo>
                  <a:lnTo>
                    <a:pt x="30" y="14"/>
                  </a:lnTo>
                  <a:lnTo>
                    <a:pt x="48" y="17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1" name="Freeform 91"/>
            <p:cNvSpPr>
              <a:spLocks noChangeArrowheads="1"/>
            </p:cNvSpPr>
            <p:nvPr/>
          </p:nvSpPr>
          <p:spPr bwMode="auto">
            <a:xfrm>
              <a:off x="3233" y="2440"/>
              <a:ext cx="44" cy="74"/>
            </a:xfrm>
            <a:custGeom>
              <a:avLst/>
              <a:gdLst>
                <a:gd name="T0" fmla="*/ 13 w 47"/>
                <a:gd name="T1" fmla="*/ 23 h 88"/>
                <a:gd name="T2" fmla="*/ 16 w 47"/>
                <a:gd name="T3" fmla="*/ 12 h 88"/>
                <a:gd name="T4" fmla="*/ 24 w 47"/>
                <a:gd name="T5" fmla="*/ 3 h 88"/>
                <a:gd name="T6" fmla="*/ 17 w 47"/>
                <a:gd name="T7" fmla="*/ 0 h 88"/>
                <a:gd name="T8" fmla="*/ 10 w 47"/>
                <a:gd name="T9" fmla="*/ 7 h 88"/>
                <a:gd name="T10" fmla="*/ 0 w 47"/>
                <a:gd name="T11" fmla="*/ 11 h 88"/>
                <a:gd name="T12" fmla="*/ 12 w 47"/>
                <a:gd name="T13" fmla="*/ 24 h 88"/>
                <a:gd name="T14" fmla="*/ 13 w 47"/>
                <a:gd name="T15" fmla="*/ 23 h 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88"/>
                <a:gd name="T26" fmla="*/ 47 w 47"/>
                <a:gd name="T27" fmla="*/ 88 h 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88">
                  <a:moveTo>
                    <a:pt x="20" y="85"/>
                  </a:moveTo>
                  <a:lnTo>
                    <a:pt x="32" y="42"/>
                  </a:lnTo>
                  <a:lnTo>
                    <a:pt x="47" y="6"/>
                  </a:lnTo>
                  <a:lnTo>
                    <a:pt x="35" y="0"/>
                  </a:lnTo>
                  <a:lnTo>
                    <a:pt x="17" y="22"/>
                  </a:lnTo>
                  <a:lnTo>
                    <a:pt x="0" y="38"/>
                  </a:lnTo>
                  <a:lnTo>
                    <a:pt x="19" y="88"/>
                  </a:lnTo>
                  <a:lnTo>
                    <a:pt x="20" y="85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2" name="Freeform 92"/>
            <p:cNvSpPr>
              <a:spLocks noChangeArrowheads="1"/>
            </p:cNvSpPr>
            <p:nvPr/>
          </p:nvSpPr>
          <p:spPr bwMode="auto">
            <a:xfrm rot="120000">
              <a:off x="3199" y="2472"/>
              <a:ext cx="44" cy="60"/>
            </a:xfrm>
            <a:custGeom>
              <a:avLst/>
              <a:gdLst>
                <a:gd name="T0" fmla="*/ 0 w 151"/>
                <a:gd name="T1" fmla="*/ 0 h 198"/>
                <a:gd name="T2" fmla="*/ 0 w 151"/>
                <a:gd name="T3" fmla="*/ 0 h 198"/>
                <a:gd name="T4" fmla="*/ 0 w 151"/>
                <a:gd name="T5" fmla="*/ 0 h 198"/>
                <a:gd name="T6" fmla="*/ 0 w 151"/>
                <a:gd name="T7" fmla="*/ 0 h 198"/>
                <a:gd name="T8" fmla="*/ 0 w 151"/>
                <a:gd name="T9" fmla="*/ 0 h 198"/>
                <a:gd name="T10" fmla="*/ 0 w 151"/>
                <a:gd name="T11" fmla="*/ 0 h 198"/>
                <a:gd name="T12" fmla="*/ 0 w 151"/>
                <a:gd name="T13" fmla="*/ 0 h 198"/>
                <a:gd name="T14" fmla="*/ 0 w 151"/>
                <a:gd name="T15" fmla="*/ 0 h 198"/>
                <a:gd name="T16" fmla="*/ 0 w 151"/>
                <a:gd name="T17" fmla="*/ 0 h 198"/>
                <a:gd name="T18" fmla="*/ 0 w 151"/>
                <a:gd name="T19" fmla="*/ 0 h 198"/>
                <a:gd name="T20" fmla="*/ 0 w 151"/>
                <a:gd name="T21" fmla="*/ 0 h 198"/>
                <a:gd name="T22" fmla="*/ 0 w 151"/>
                <a:gd name="T23" fmla="*/ 0 h 198"/>
                <a:gd name="T24" fmla="*/ 0 w 151"/>
                <a:gd name="T25" fmla="*/ 0 h 198"/>
                <a:gd name="T26" fmla="*/ 0 w 151"/>
                <a:gd name="T27" fmla="*/ 0 h 198"/>
                <a:gd name="T28" fmla="*/ 0 w 151"/>
                <a:gd name="T29" fmla="*/ 0 h 198"/>
                <a:gd name="T30" fmla="*/ 0 w 151"/>
                <a:gd name="T31" fmla="*/ 0 h 198"/>
                <a:gd name="T32" fmla="*/ 0 w 151"/>
                <a:gd name="T33" fmla="*/ 0 h 198"/>
                <a:gd name="T34" fmla="*/ 0 w 151"/>
                <a:gd name="T35" fmla="*/ 0 h 198"/>
                <a:gd name="T36" fmla="*/ 0 w 151"/>
                <a:gd name="T37" fmla="*/ 0 h 198"/>
                <a:gd name="T38" fmla="*/ 0 w 151"/>
                <a:gd name="T39" fmla="*/ 0 h 198"/>
                <a:gd name="T40" fmla="*/ 0 w 151"/>
                <a:gd name="T41" fmla="*/ 0 h 198"/>
                <a:gd name="T42" fmla="*/ 0 w 151"/>
                <a:gd name="T43" fmla="*/ 0 h 198"/>
                <a:gd name="T44" fmla="*/ 0 w 151"/>
                <a:gd name="T45" fmla="*/ 0 h 198"/>
                <a:gd name="T46" fmla="*/ 0 w 151"/>
                <a:gd name="T47" fmla="*/ 0 h 198"/>
                <a:gd name="T48" fmla="*/ 0 w 151"/>
                <a:gd name="T49" fmla="*/ 0 h 19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1"/>
                <a:gd name="T76" fmla="*/ 0 h 198"/>
                <a:gd name="T77" fmla="*/ 151 w 151"/>
                <a:gd name="T78" fmla="*/ 198 h 19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1" h="198">
                  <a:moveTo>
                    <a:pt x="5" y="48"/>
                  </a:moveTo>
                  <a:lnTo>
                    <a:pt x="5" y="46"/>
                  </a:lnTo>
                  <a:lnTo>
                    <a:pt x="13" y="35"/>
                  </a:lnTo>
                  <a:lnTo>
                    <a:pt x="5" y="17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28" y="16"/>
                  </a:lnTo>
                  <a:lnTo>
                    <a:pt x="48" y="4"/>
                  </a:lnTo>
                  <a:lnTo>
                    <a:pt x="52" y="16"/>
                  </a:lnTo>
                  <a:lnTo>
                    <a:pt x="61" y="4"/>
                  </a:lnTo>
                  <a:lnTo>
                    <a:pt x="73" y="12"/>
                  </a:lnTo>
                  <a:lnTo>
                    <a:pt x="105" y="0"/>
                  </a:lnTo>
                  <a:lnTo>
                    <a:pt x="109" y="29"/>
                  </a:lnTo>
                  <a:lnTo>
                    <a:pt x="123" y="48"/>
                  </a:lnTo>
                  <a:lnTo>
                    <a:pt x="123" y="69"/>
                  </a:lnTo>
                  <a:lnTo>
                    <a:pt x="151" y="108"/>
                  </a:lnTo>
                  <a:lnTo>
                    <a:pt x="149" y="142"/>
                  </a:lnTo>
                  <a:lnTo>
                    <a:pt x="136" y="188"/>
                  </a:lnTo>
                  <a:lnTo>
                    <a:pt x="115" y="198"/>
                  </a:lnTo>
                  <a:lnTo>
                    <a:pt x="78" y="159"/>
                  </a:lnTo>
                  <a:lnTo>
                    <a:pt x="65" y="148"/>
                  </a:lnTo>
                  <a:lnTo>
                    <a:pt x="61" y="125"/>
                  </a:lnTo>
                  <a:lnTo>
                    <a:pt x="36" y="102"/>
                  </a:lnTo>
                  <a:lnTo>
                    <a:pt x="32" y="81"/>
                  </a:lnTo>
                  <a:lnTo>
                    <a:pt x="5" y="48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3" name="Freeform 93"/>
            <p:cNvSpPr>
              <a:spLocks noChangeArrowheads="1"/>
            </p:cNvSpPr>
            <p:nvPr/>
          </p:nvSpPr>
          <p:spPr bwMode="auto">
            <a:xfrm>
              <a:off x="3252" y="2459"/>
              <a:ext cx="350" cy="295"/>
            </a:xfrm>
            <a:custGeom>
              <a:avLst/>
              <a:gdLst>
                <a:gd name="T0" fmla="*/ 131 w 360"/>
                <a:gd name="T1" fmla="*/ 95 h 346"/>
                <a:gd name="T2" fmla="*/ 111 w 360"/>
                <a:gd name="T3" fmla="*/ 84 h 346"/>
                <a:gd name="T4" fmla="*/ 104 w 360"/>
                <a:gd name="T5" fmla="*/ 84 h 346"/>
                <a:gd name="T6" fmla="*/ 99 w 360"/>
                <a:gd name="T7" fmla="*/ 84 h 346"/>
                <a:gd name="T8" fmla="*/ 98 w 360"/>
                <a:gd name="T9" fmla="*/ 87 h 346"/>
                <a:gd name="T10" fmla="*/ 89 w 360"/>
                <a:gd name="T11" fmla="*/ 90 h 346"/>
                <a:gd name="T12" fmla="*/ 89 w 360"/>
                <a:gd name="T13" fmla="*/ 90 h 346"/>
                <a:gd name="T14" fmla="*/ 86 w 360"/>
                <a:gd name="T15" fmla="*/ 84 h 346"/>
                <a:gd name="T16" fmla="*/ 80 w 360"/>
                <a:gd name="T17" fmla="*/ 81 h 346"/>
                <a:gd name="T18" fmla="*/ 75 w 360"/>
                <a:gd name="T19" fmla="*/ 74 h 346"/>
                <a:gd name="T20" fmla="*/ 68 w 360"/>
                <a:gd name="T21" fmla="*/ 72 h 346"/>
                <a:gd name="T22" fmla="*/ 63 w 360"/>
                <a:gd name="T23" fmla="*/ 69 h 346"/>
                <a:gd name="T24" fmla="*/ 48 w 360"/>
                <a:gd name="T25" fmla="*/ 54 h 346"/>
                <a:gd name="T26" fmla="*/ 45 w 360"/>
                <a:gd name="T27" fmla="*/ 49 h 346"/>
                <a:gd name="T28" fmla="*/ 35 w 360"/>
                <a:gd name="T29" fmla="*/ 44 h 346"/>
                <a:gd name="T30" fmla="*/ 18 w 360"/>
                <a:gd name="T31" fmla="*/ 30 h 346"/>
                <a:gd name="T32" fmla="*/ 9 w 360"/>
                <a:gd name="T33" fmla="*/ 25 h 346"/>
                <a:gd name="T34" fmla="*/ 0 w 360"/>
                <a:gd name="T35" fmla="*/ 19 h 346"/>
                <a:gd name="T36" fmla="*/ 1 w 360"/>
                <a:gd name="T37" fmla="*/ 20 h 346"/>
                <a:gd name="T38" fmla="*/ 19 w 360"/>
                <a:gd name="T39" fmla="*/ 20 h 346"/>
                <a:gd name="T40" fmla="*/ 47 w 360"/>
                <a:gd name="T41" fmla="*/ 8 h 346"/>
                <a:gd name="T42" fmla="*/ 30 w 360"/>
                <a:gd name="T43" fmla="*/ 5 h 346"/>
                <a:gd name="T44" fmla="*/ 49 w 360"/>
                <a:gd name="T45" fmla="*/ 3 h 346"/>
                <a:gd name="T46" fmla="*/ 51 w 360"/>
                <a:gd name="T47" fmla="*/ 1 h 346"/>
                <a:gd name="T48" fmla="*/ 51 w 360"/>
                <a:gd name="T49" fmla="*/ 0 h 346"/>
                <a:gd name="T50" fmla="*/ 82 w 360"/>
                <a:gd name="T51" fmla="*/ 8 h 346"/>
                <a:gd name="T52" fmla="*/ 86 w 360"/>
                <a:gd name="T53" fmla="*/ 8 h 346"/>
                <a:gd name="T54" fmla="*/ 88 w 360"/>
                <a:gd name="T55" fmla="*/ 8 h 346"/>
                <a:gd name="T56" fmla="*/ 129 w 360"/>
                <a:gd name="T57" fmla="*/ 19 h 346"/>
                <a:gd name="T58" fmla="*/ 137 w 360"/>
                <a:gd name="T59" fmla="*/ 21 h 346"/>
                <a:gd name="T60" fmla="*/ 144 w 360"/>
                <a:gd name="T61" fmla="*/ 20 h 346"/>
                <a:gd name="T62" fmla="*/ 154 w 360"/>
                <a:gd name="T63" fmla="*/ 20 h 346"/>
                <a:gd name="T64" fmla="*/ 168 w 360"/>
                <a:gd name="T65" fmla="*/ 27 h 346"/>
                <a:gd name="T66" fmla="*/ 175 w 360"/>
                <a:gd name="T67" fmla="*/ 33 h 346"/>
                <a:gd name="T68" fmla="*/ 185 w 360"/>
                <a:gd name="T69" fmla="*/ 40 h 346"/>
                <a:gd name="T70" fmla="*/ 194 w 360"/>
                <a:gd name="T71" fmla="*/ 42 h 346"/>
                <a:gd name="T72" fmla="*/ 204 w 360"/>
                <a:gd name="T73" fmla="*/ 44 h 346"/>
                <a:gd name="T74" fmla="*/ 210 w 360"/>
                <a:gd name="T75" fmla="*/ 47 h 346"/>
                <a:gd name="T76" fmla="*/ 213 w 360"/>
                <a:gd name="T77" fmla="*/ 47 h 346"/>
                <a:gd name="T78" fmla="*/ 215 w 360"/>
                <a:gd name="T79" fmla="*/ 48 h 346"/>
                <a:gd name="T80" fmla="*/ 239 w 360"/>
                <a:gd name="T81" fmla="*/ 47 h 346"/>
                <a:gd name="T82" fmla="*/ 242 w 360"/>
                <a:gd name="T83" fmla="*/ 52 h 346"/>
                <a:gd name="T84" fmla="*/ 200 w 360"/>
                <a:gd name="T85" fmla="*/ 72 h 346"/>
                <a:gd name="T86" fmla="*/ 200 w 360"/>
                <a:gd name="T87" fmla="*/ 72 h 346"/>
                <a:gd name="T88" fmla="*/ 151 w 360"/>
                <a:gd name="T89" fmla="*/ 81 h 346"/>
                <a:gd name="T90" fmla="*/ 131 w 360"/>
                <a:gd name="T91" fmla="*/ 95 h 34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60"/>
                <a:gd name="T139" fmla="*/ 0 h 346"/>
                <a:gd name="T140" fmla="*/ 360 w 360"/>
                <a:gd name="T141" fmla="*/ 346 h 34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60" h="346">
                  <a:moveTo>
                    <a:pt x="195" y="346"/>
                  </a:moveTo>
                  <a:lnTo>
                    <a:pt x="164" y="308"/>
                  </a:lnTo>
                  <a:lnTo>
                    <a:pt x="153" y="309"/>
                  </a:lnTo>
                  <a:lnTo>
                    <a:pt x="147" y="310"/>
                  </a:lnTo>
                  <a:lnTo>
                    <a:pt x="146" y="319"/>
                  </a:lnTo>
                  <a:lnTo>
                    <a:pt x="136" y="328"/>
                  </a:lnTo>
                  <a:lnTo>
                    <a:pt x="136" y="329"/>
                  </a:lnTo>
                  <a:lnTo>
                    <a:pt x="129" y="308"/>
                  </a:lnTo>
                  <a:lnTo>
                    <a:pt x="116" y="295"/>
                  </a:lnTo>
                  <a:lnTo>
                    <a:pt x="107" y="274"/>
                  </a:lnTo>
                  <a:lnTo>
                    <a:pt x="100" y="262"/>
                  </a:lnTo>
                  <a:lnTo>
                    <a:pt x="95" y="254"/>
                  </a:lnTo>
                  <a:lnTo>
                    <a:pt x="68" y="199"/>
                  </a:lnTo>
                  <a:lnTo>
                    <a:pt x="61" y="178"/>
                  </a:lnTo>
                  <a:lnTo>
                    <a:pt x="51" y="164"/>
                  </a:lnTo>
                  <a:lnTo>
                    <a:pt x="18" y="108"/>
                  </a:lnTo>
                  <a:lnTo>
                    <a:pt x="9" y="93"/>
                  </a:lnTo>
                  <a:lnTo>
                    <a:pt x="0" y="67"/>
                  </a:lnTo>
                  <a:lnTo>
                    <a:pt x="1" y="68"/>
                  </a:lnTo>
                  <a:lnTo>
                    <a:pt x="35" y="68"/>
                  </a:lnTo>
                  <a:lnTo>
                    <a:pt x="64" y="30"/>
                  </a:lnTo>
                  <a:lnTo>
                    <a:pt x="46" y="14"/>
                  </a:lnTo>
                  <a:lnTo>
                    <a:pt x="70" y="7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122" y="24"/>
                  </a:lnTo>
                  <a:lnTo>
                    <a:pt x="130" y="24"/>
                  </a:lnTo>
                  <a:lnTo>
                    <a:pt x="135" y="31"/>
                  </a:lnTo>
                  <a:lnTo>
                    <a:pt x="193" y="65"/>
                  </a:lnTo>
                  <a:lnTo>
                    <a:pt x="202" y="73"/>
                  </a:lnTo>
                  <a:lnTo>
                    <a:pt x="214" y="71"/>
                  </a:lnTo>
                  <a:lnTo>
                    <a:pt x="229" y="71"/>
                  </a:lnTo>
                  <a:lnTo>
                    <a:pt x="251" y="103"/>
                  </a:lnTo>
                  <a:lnTo>
                    <a:pt x="261" y="120"/>
                  </a:lnTo>
                  <a:lnTo>
                    <a:pt x="275" y="148"/>
                  </a:lnTo>
                  <a:lnTo>
                    <a:pt x="289" y="156"/>
                  </a:lnTo>
                  <a:lnTo>
                    <a:pt x="305" y="162"/>
                  </a:lnTo>
                  <a:lnTo>
                    <a:pt x="313" y="170"/>
                  </a:lnTo>
                  <a:lnTo>
                    <a:pt x="317" y="170"/>
                  </a:lnTo>
                  <a:lnTo>
                    <a:pt x="321" y="172"/>
                  </a:lnTo>
                  <a:lnTo>
                    <a:pt x="357" y="169"/>
                  </a:lnTo>
                  <a:lnTo>
                    <a:pt x="360" y="192"/>
                  </a:lnTo>
                  <a:lnTo>
                    <a:pt x="299" y="264"/>
                  </a:lnTo>
                  <a:lnTo>
                    <a:pt x="300" y="266"/>
                  </a:lnTo>
                  <a:lnTo>
                    <a:pt x="225" y="295"/>
                  </a:lnTo>
                  <a:lnTo>
                    <a:pt x="195" y="346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4" name="Freeform 94"/>
            <p:cNvSpPr>
              <a:spLocks noChangeArrowheads="1"/>
            </p:cNvSpPr>
            <p:nvPr/>
          </p:nvSpPr>
          <p:spPr bwMode="auto">
            <a:xfrm rot="120000">
              <a:off x="3563" y="2570"/>
              <a:ext cx="71" cy="35"/>
            </a:xfrm>
            <a:custGeom>
              <a:avLst/>
              <a:gdLst>
                <a:gd name="T0" fmla="*/ 0 w 240"/>
                <a:gd name="T1" fmla="*/ 0 h 119"/>
                <a:gd name="T2" fmla="*/ 0 w 240"/>
                <a:gd name="T3" fmla="*/ 0 h 119"/>
                <a:gd name="T4" fmla="*/ 0 w 240"/>
                <a:gd name="T5" fmla="*/ 0 h 119"/>
                <a:gd name="T6" fmla="*/ 0 w 240"/>
                <a:gd name="T7" fmla="*/ 0 h 119"/>
                <a:gd name="T8" fmla="*/ 0 w 240"/>
                <a:gd name="T9" fmla="*/ 0 h 119"/>
                <a:gd name="T10" fmla="*/ 0 w 240"/>
                <a:gd name="T11" fmla="*/ 0 h 119"/>
                <a:gd name="T12" fmla="*/ 0 w 240"/>
                <a:gd name="T13" fmla="*/ 0 h 119"/>
                <a:gd name="T14" fmla="*/ 0 w 240"/>
                <a:gd name="T15" fmla="*/ 0 h 119"/>
                <a:gd name="T16" fmla="*/ 0 w 240"/>
                <a:gd name="T17" fmla="*/ 0 h 119"/>
                <a:gd name="T18" fmla="*/ 0 w 240"/>
                <a:gd name="T19" fmla="*/ 0 h 119"/>
                <a:gd name="T20" fmla="*/ 0 w 240"/>
                <a:gd name="T21" fmla="*/ 0 h 119"/>
                <a:gd name="T22" fmla="*/ 0 w 240"/>
                <a:gd name="T23" fmla="*/ 0 h 119"/>
                <a:gd name="T24" fmla="*/ 0 w 240"/>
                <a:gd name="T25" fmla="*/ 0 h 119"/>
                <a:gd name="T26" fmla="*/ 0 w 240"/>
                <a:gd name="T27" fmla="*/ 0 h 119"/>
                <a:gd name="T28" fmla="*/ 0 w 240"/>
                <a:gd name="T29" fmla="*/ 0 h 119"/>
                <a:gd name="T30" fmla="*/ 0 w 240"/>
                <a:gd name="T31" fmla="*/ 0 h 119"/>
                <a:gd name="T32" fmla="*/ 0 w 240"/>
                <a:gd name="T33" fmla="*/ 0 h 119"/>
                <a:gd name="T34" fmla="*/ 0 w 240"/>
                <a:gd name="T35" fmla="*/ 0 h 119"/>
                <a:gd name="T36" fmla="*/ 0 w 240"/>
                <a:gd name="T37" fmla="*/ 0 h 119"/>
                <a:gd name="T38" fmla="*/ 0 w 240"/>
                <a:gd name="T39" fmla="*/ 0 h 11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40"/>
                <a:gd name="T61" fmla="*/ 0 h 119"/>
                <a:gd name="T62" fmla="*/ 240 w 240"/>
                <a:gd name="T63" fmla="*/ 119 h 11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40" h="119">
                  <a:moveTo>
                    <a:pt x="0" y="115"/>
                  </a:moveTo>
                  <a:lnTo>
                    <a:pt x="6" y="113"/>
                  </a:lnTo>
                  <a:lnTo>
                    <a:pt x="19" y="119"/>
                  </a:lnTo>
                  <a:lnTo>
                    <a:pt x="136" y="109"/>
                  </a:lnTo>
                  <a:lnTo>
                    <a:pt x="134" y="106"/>
                  </a:lnTo>
                  <a:lnTo>
                    <a:pt x="238" y="52"/>
                  </a:lnTo>
                  <a:lnTo>
                    <a:pt x="238" y="56"/>
                  </a:lnTo>
                  <a:lnTo>
                    <a:pt x="240" y="56"/>
                  </a:lnTo>
                  <a:lnTo>
                    <a:pt x="240" y="54"/>
                  </a:lnTo>
                  <a:lnTo>
                    <a:pt x="221" y="17"/>
                  </a:lnTo>
                  <a:lnTo>
                    <a:pt x="205" y="0"/>
                  </a:lnTo>
                  <a:lnTo>
                    <a:pt x="196" y="8"/>
                  </a:lnTo>
                  <a:lnTo>
                    <a:pt x="192" y="29"/>
                  </a:lnTo>
                  <a:lnTo>
                    <a:pt x="171" y="33"/>
                  </a:lnTo>
                  <a:lnTo>
                    <a:pt x="148" y="54"/>
                  </a:lnTo>
                  <a:lnTo>
                    <a:pt x="115" y="63"/>
                  </a:lnTo>
                  <a:lnTo>
                    <a:pt x="59" y="83"/>
                  </a:lnTo>
                  <a:lnTo>
                    <a:pt x="27" y="84"/>
                  </a:lnTo>
                  <a:lnTo>
                    <a:pt x="8" y="96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5" name="Freeform 95"/>
            <p:cNvSpPr>
              <a:spLocks noChangeArrowheads="1"/>
            </p:cNvSpPr>
            <p:nvPr/>
          </p:nvSpPr>
          <p:spPr bwMode="auto">
            <a:xfrm rot="120000">
              <a:off x="3530" y="2570"/>
              <a:ext cx="17" cy="25"/>
            </a:xfrm>
            <a:custGeom>
              <a:avLst/>
              <a:gdLst>
                <a:gd name="T0" fmla="*/ 0 w 60"/>
                <a:gd name="T1" fmla="*/ 0 h 82"/>
                <a:gd name="T2" fmla="*/ 0 w 60"/>
                <a:gd name="T3" fmla="*/ 0 h 82"/>
                <a:gd name="T4" fmla="*/ 0 w 60"/>
                <a:gd name="T5" fmla="*/ 0 h 82"/>
                <a:gd name="T6" fmla="*/ 0 w 60"/>
                <a:gd name="T7" fmla="*/ 0 h 82"/>
                <a:gd name="T8" fmla="*/ 0 w 60"/>
                <a:gd name="T9" fmla="*/ 0 h 82"/>
                <a:gd name="T10" fmla="*/ 0 w 60"/>
                <a:gd name="T11" fmla="*/ 0 h 82"/>
                <a:gd name="T12" fmla="*/ 0 w 60"/>
                <a:gd name="T13" fmla="*/ 0 h 82"/>
                <a:gd name="T14" fmla="*/ 0 w 60"/>
                <a:gd name="T15" fmla="*/ 0 h 82"/>
                <a:gd name="T16" fmla="*/ 0 w 60"/>
                <a:gd name="T17" fmla="*/ 0 h 82"/>
                <a:gd name="T18" fmla="*/ 0 w 60"/>
                <a:gd name="T19" fmla="*/ 0 h 82"/>
                <a:gd name="T20" fmla="*/ 0 w 60"/>
                <a:gd name="T21" fmla="*/ 0 h 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0"/>
                <a:gd name="T34" fmla="*/ 0 h 82"/>
                <a:gd name="T35" fmla="*/ 60 w 60"/>
                <a:gd name="T36" fmla="*/ 82 h 8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0" h="82">
                  <a:moveTo>
                    <a:pt x="0" y="63"/>
                  </a:moveTo>
                  <a:lnTo>
                    <a:pt x="17" y="69"/>
                  </a:lnTo>
                  <a:lnTo>
                    <a:pt x="58" y="82"/>
                  </a:lnTo>
                  <a:lnTo>
                    <a:pt x="60" y="73"/>
                  </a:lnTo>
                  <a:lnTo>
                    <a:pt x="50" y="44"/>
                  </a:lnTo>
                  <a:lnTo>
                    <a:pt x="58" y="23"/>
                  </a:lnTo>
                  <a:lnTo>
                    <a:pt x="58" y="2"/>
                  </a:lnTo>
                  <a:lnTo>
                    <a:pt x="37" y="0"/>
                  </a:lnTo>
                  <a:lnTo>
                    <a:pt x="25" y="23"/>
                  </a:lnTo>
                  <a:lnTo>
                    <a:pt x="23" y="44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6" name="Freeform 96"/>
            <p:cNvSpPr>
              <a:spLocks noChangeArrowheads="1"/>
            </p:cNvSpPr>
            <p:nvPr/>
          </p:nvSpPr>
          <p:spPr bwMode="auto">
            <a:xfrm rot="120000">
              <a:off x="3203" y="3219"/>
              <a:ext cx="46" cy="131"/>
            </a:xfrm>
            <a:custGeom>
              <a:avLst/>
              <a:gdLst>
                <a:gd name="T0" fmla="*/ 0 w 155"/>
                <a:gd name="T1" fmla="*/ 0 h 422"/>
                <a:gd name="T2" fmla="*/ 0 w 155"/>
                <a:gd name="T3" fmla="*/ 0 h 422"/>
                <a:gd name="T4" fmla="*/ 0 w 155"/>
                <a:gd name="T5" fmla="*/ 0 h 422"/>
                <a:gd name="T6" fmla="*/ 0 w 155"/>
                <a:gd name="T7" fmla="*/ 0 h 422"/>
                <a:gd name="T8" fmla="*/ 0 w 155"/>
                <a:gd name="T9" fmla="*/ 0 h 422"/>
                <a:gd name="T10" fmla="*/ 0 w 155"/>
                <a:gd name="T11" fmla="*/ 0 h 422"/>
                <a:gd name="T12" fmla="*/ 0 w 155"/>
                <a:gd name="T13" fmla="*/ 0 h 422"/>
                <a:gd name="T14" fmla="*/ 0 w 155"/>
                <a:gd name="T15" fmla="*/ 0 h 422"/>
                <a:gd name="T16" fmla="*/ 0 w 155"/>
                <a:gd name="T17" fmla="*/ 0 h 422"/>
                <a:gd name="T18" fmla="*/ 0 w 155"/>
                <a:gd name="T19" fmla="*/ 0 h 422"/>
                <a:gd name="T20" fmla="*/ 0 w 155"/>
                <a:gd name="T21" fmla="*/ 0 h 422"/>
                <a:gd name="T22" fmla="*/ 0 w 155"/>
                <a:gd name="T23" fmla="*/ 0 h 422"/>
                <a:gd name="T24" fmla="*/ 0 w 155"/>
                <a:gd name="T25" fmla="*/ 0 h 422"/>
                <a:gd name="T26" fmla="*/ 0 w 155"/>
                <a:gd name="T27" fmla="*/ 0 h 422"/>
                <a:gd name="T28" fmla="*/ 0 w 155"/>
                <a:gd name="T29" fmla="*/ 0 h 422"/>
                <a:gd name="T30" fmla="*/ 0 w 155"/>
                <a:gd name="T31" fmla="*/ 0 h 422"/>
                <a:gd name="T32" fmla="*/ 0 w 155"/>
                <a:gd name="T33" fmla="*/ 0 h 422"/>
                <a:gd name="T34" fmla="*/ 0 w 155"/>
                <a:gd name="T35" fmla="*/ 0 h 422"/>
                <a:gd name="T36" fmla="*/ 0 w 155"/>
                <a:gd name="T37" fmla="*/ 0 h 422"/>
                <a:gd name="T38" fmla="*/ 0 w 155"/>
                <a:gd name="T39" fmla="*/ 0 h 422"/>
                <a:gd name="T40" fmla="*/ 0 w 155"/>
                <a:gd name="T41" fmla="*/ 0 h 422"/>
                <a:gd name="T42" fmla="*/ 0 w 155"/>
                <a:gd name="T43" fmla="*/ 0 h 422"/>
                <a:gd name="T44" fmla="*/ 0 w 155"/>
                <a:gd name="T45" fmla="*/ 0 h 422"/>
                <a:gd name="T46" fmla="*/ 0 w 155"/>
                <a:gd name="T47" fmla="*/ 0 h 422"/>
                <a:gd name="T48" fmla="*/ 0 w 155"/>
                <a:gd name="T49" fmla="*/ 0 h 422"/>
                <a:gd name="T50" fmla="*/ 0 w 155"/>
                <a:gd name="T51" fmla="*/ 0 h 422"/>
                <a:gd name="T52" fmla="*/ 0 w 155"/>
                <a:gd name="T53" fmla="*/ 0 h 422"/>
                <a:gd name="T54" fmla="*/ 0 w 155"/>
                <a:gd name="T55" fmla="*/ 0 h 422"/>
                <a:gd name="T56" fmla="*/ 0 w 155"/>
                <a:gd name="T57" fmla="*/ 0 h 422"/>
                <a:gd name="T58" fmla="*/ 0 w 155"/>
                <a:gd name="T59" fmla="*/ 0 h 422"/>
                <a:gd name="T60" fmla="*/ 0 w 155"/>
                <a:gd name="T61" fmla="*/ 0 h 422"/>
                <a:gd name="T62" fmla="*/ 0 w 155"/>
                <a:gd name="T63" fmla="*/ 0 h 422"/>
                <a:gd name="T64" fmla="*/ 0 w 155"/>
                <a:gd name="T65" fmla="*/ 0 h 422"/>
                <a:gd name="T66" fmla="*/ 0 w 155"/>
                <a:gd name="T67" fmla="*/ 0 h 422"/>
                <a:gd name="T68" fmla="*/ 0 w 155"/>
                <a:gd name="T69" fmla="*/ 0 h 422"/>
                <a:gd name="T70" fmla="*/ 0 w 155"/>
                <a:gd name="T71" fmla="*/ 0 h 422"/>
                <a:gd name="T72" fmla="*/ 0 w 155"/>
                <a:gd name="T73" fmla="*/ 0 h 422"/>
                <a:gd name="T74" fmla="*/ 0 w 155"/>
                <a:gd name="T75" fmla="*/ 0 h 42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5"/>
                <a:gd name="T115" fmla="*/ 0 h 422"/>
                <a:gd name="T116" fmla="*/ 155 w 155"/>
                <a:gd name="T117" fmla="*/ 422 h 42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5" h="422">
                  <a:moveTo>
                    <a:pt x="7" y="261"/>
                  </a:moveTo>
                  <a:lnTo>
                    <a:pt x="47" y="303"/>
                  </a:lnTo>
                  <a:lnTo>
                    <a:pt x="82" y="297"/>
                  </a:lnTo>
                  <a:lnTo>
                    <a:pt x="101" y="301"/>
                  </a:lnTo>
                  <a:lnTo>
                    <a:pt x="90" y="353"/>
                  </a:lnTo>
                  <a:lnTo>
                    <a:pt x="82" y="357"/>
                  </a:lnTo>
                  <a:lnTo>
                    <a:pt x="78" y="359"/>
                  </a:lnTo>
                  <a:lnTo>
                    <a:pt x="107" y="422"/>
                  </a:lnTo>
                  <a:lnTo>
                    <a:pt x="122" y="370"/>
                  </a:lnTo>
                  <a:lnTo>
                    <a:pt x="147" y="372"/>
                  </a:lnTo>
                  <a:lnTo>
                    <a:pt x="155" y="339"/>
                  </a:lnTo>
                  <a:lnTo>
                    <a:pt x="145" y="326"/>
                  </a:lnTo>
                  <a:lnTo>
                    <a:pt x="151" y="297"/>
                  </a:lnTo>
                  <a:lnTo>
                    <a:pt x="99" y="232"/>
                  </a:lnTo>
                  <a:lnTo>
                    <a:pt x="99" y="173"/>
                  </a:lnTo>
                  <a:lnTo>
                    <a:pt x="90" y="161"/>
                  </a:lnTo>
                  <a:lnTo>
                    <a:pt x="90" y="144"/>
                  </a:lnTo>
                  <a:lnTo>
                    <a:pt x="115" y="119"/>
                  </a:lnTo>
                  <a:lnTo>
                    <a:pt x="117" y="119"/>
                  </a:lnTo>
                  <a:lnTo>
                    <a:pt x="99" y="94"/>
                  </a:lnTo>
                  <a:lnTo>
                    <a:pt x="109" y="79"/>
                  </a:lnTo>
                  <a:lnTo>
                    <a:pt x="95" y="19"/>
                  </a:lnTo>
                  <a:lnTo>
                    <a:pt x="82" y="0"/>
                  </a:lnTo>
                  <a:lnTo>
                    <a:pt x="69" y="15"/>
                  </a:lnTo>
                  <a:lnTo>
                    <a:pt x="38" y="6"/>
                  </a:lnTo>
                  <a:lnTo>
                    <a:pt x="32" y="31"/>
                  </a:lnTo>
                  <a:lnTo>
                    <a:pt x="49" y="61"/>
                  </a:lnTo>
                  <a:lnTo>
                    <a:pt x="34" y="79"/>
                  </a:lnTo>
                  <a:lnTo>
                    <a:pt x="42" y="94"/>
                  </a:lnTo>
                  <a:lnTo>
                    <a:pt x="30" y="113"/>
                  </a:lnTo>
                  <a:lnTo>
                    <a:pt x="30" y="132"/>
                  </a:lnTo>
                  <a:lnTo>
                    <a:pt x="23" y="136"/>
                  </a:lnTo>
                  <a:lnTo>
                    <a:pt x="32" y="171"/>
                  </a:lnTo>
                  <a:lnTo>
                    <a:pt x="13" y="190"/>
                  </a:lnTo>
                  <a:lnTo>
                    <a:pt x="11" y="215"/>
                  </a:lnTo>
                  <a:lnTo>
                    <a:pt x="0" y="232"/>
                  </a:lnTo>
                  <a:lnTo>
                    <a:pt x="3" y="261"/>
                  </a:lnTo>
                  <a:lnTo>
                    <a:pt x="7" y="261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97"/>
            <p:cNvGrpSpPr>
              <a:grpSpLocks/>
            </p:cNvGrpSpPr>
            <p:nvPr/>
          </p:nvGrpSpPr>
          <p:grpSpPr bwMode="auto">
            <a:xfrm>
              <a:off x="2567" y="1574"/>
              <a:ext cx="865" cy="821"/>
              <a:chOff x="2567" y="1574"/>
              <a:chExt cx="865" cy="821"/>
            </a:xfrm>
          </p:grpSpPr>
          <p:grpSp>
            <p:nvGrpSpPr>
              <p:cNvPr id="4" name="Group 98"/>
              <p:cNvGrpSpPr>
                <a:grpSpLocks/>
              </p:cNvGrpSpPr>
              <p:nvPr/>
            </p:nvGrpSpPr>
            <p:grpSpPr bwMode="auto">
              <a:xfrm>
                <a:off x="2855" y="1911"/>
                <a:ext cx="71" cy="80"/>
                <a:chOff x="2855" y="1911"/>
                <a:chExt cx="71" cy="80"/>
              </a:xfrm>
            </p:grpSpPr>
            <p:sp>
              <p:nvSpPr>
                <p:cNvPr id="26872" name="Freeform 99"/>
                <p:cNvSpPr>
                  <a:spLocks noChangeArrowheads="1"/>
                </p:cNvSpPr>
                <p:nvPr/>
              </p:nvSpPr>
              <p:spPr bwMode="auto">
                <a:xfrm>
                  <a:off x="2855" y="1911"/>
                  <a:ext cx="44" cy="67"/>
                </a:xfrm>
                <a:custGeom>
                  <a:avLst/>
                  <a:gdLst>
                    <a:gd name="T0" fmla="*/ 0 w 168"/>
                    <a:gd name="T1" fmla="*/ 0 h 280"/>
                    <a:gd name="T2" fmla="*/ 0 w 168"/>
                    <a:gd name="T3" fmla="*/ 0 h 280"/>
                    <a:gd name="T4" fmla="*/ 0 w 168"/>
                    <a:gd name="T5" fmla="*/ 0 h 280"/>
                    <a:gd name="T6" fmla="*/ 0 w 168"/>
                    <a:gd name="T7" fmla="*/ 0 h 280"/>
                    <a:gd name="T8" fmla="*/ 0 w 168"/>
                    <a:gd name="T9" fmla="*/ 0 h 280"/>
                    <a:gd name="T10" fmla="*/ 0 w 168"/>
                    <a:gd name="T11" fmla="*/ 0 h 280"/>
                    <a:gd name="T12" fmla="*/ 0 w 168"/>
                    <a:gd name="T13" fmla="*/ 0 h 280"/>
                    <a:gd name="T14" fmla="*/ 0 w 168"/>
                    <a:gd name="T15" fmla="*/ 0 h 280"/>
                    <a:gd name="T16" fmla="*/ 0 w 168"/>
                    <a:gd name="T17" fmla="*/ 0 h 280"/>
                    <a:gd name="T18" fmla="*/ 0 w 168"/>
                    <a:gd name="T19" fmla="*/ 0 h 280"/>
                    <a:gd name="T20" fmla="*/ 0 w 168"/>
                    <a:gd name="T21" fmla="*/ 0 h 280"/>
                    <a:gd name="T22" fmla="*/ 0 w 168"/>
                    <a:gd name="T23" fmla="*/ 0 h 280"/>
                    <a:gd name="T24" fmla="*/ 0 w 168"/>
                    <a:gd name="T25" fmla="*/ 0 h 280"/>
                    <a:gd name="T26" fmla="*/ 0 w 168"/>
                    <a:gd name="T27" fmla="*/ 0 h 280"/>
                    <a:gd name="T28" fmla="*/ 0 w 168"/>
                    <a:gd name="T29" fmla="*/ 0 h 280"/>
                    <a:gd name="T30" fmla="*/ 0 w 168"/>
                    <a:gd name="T31" fmla="*/ 0 h 280"/>
                    <a:gd name="T32" fmla="*/ 0 w 168"/>
                    <a:gd name="T33" fmla="*/ 0 h 280"/>
                    <a:gd name="T34" fmla="*/ 0 w 168"/>
                    <a:gd name="T35" fmla="*/ 0 h 280"/>
                    <a:gd name="T36" fmla="*/ 0 w 168"/>
                    <a:gd name="T37" fmla="*/ 0 h 280"/>
                    <a:gd name="T38" fmla="*/ 0 w 168"/>
                    <a:gd name="T39" fmla="*/ 0 h 280"/>
                    <a:gd name="T40" fmla="*/ 0 w 168"/>
                    <a:gd name="T41" fmla="*/ 0 h 280"/>
                    <a:gd name="T42" fmla="*/ 0 w 168"/>
                    <a:gd name="T43" fmla="*/ 0 h 280"/>
                    <a:gd name="T44" fmla="*/ 0 w 168"/>
                    <a:gd name="T45" fmla="*/ 0 h 280"/>
                    <a:gd name="T46" fmla="*/ 0 w 168"/>
                    <a:gd name="T47" fmla="*/ 0 h 280"/>
                    <a:gd name="T48" fmla="*/ 0 w 168"/>
                    <a:gd name="T49" fmla="*/ 0 h 280"/>
                    <a:gd name="T50" fmla="*/ 0 w 168"/>
                    <a:gd name="T51" fmla="*/ 0 h 280"/>
                    <a:gd name="T52" fmla="*/ 0 w 168"/>
                    <a:gd name="T53" fmla="*/ 0 h 280"/>
                    <a:gd name="T54" fmla="*/ 0 w 168"/>
                    <a:gd name="T55" fmla="*/ 0 h 280"/>
                    <a:gd name="T56" fmla="*/ 0 w 168"/>
                    <a:gd name="T57" fmla="*/ 0 h 280"/>
                    <a:gd name="T58" fmla="*/ 0 w 168"/>
                    <a:gd name="T59" fmla="*/ 0 h 280"/>
                    <a:gd name="T60" fmla="*/ 0 w 168"/>
                    <a:gd name="T61" fmla="*/ 0 h 280"/>
                    <a:gd name="T62" fmla="*/ 0 w 168"/>
                    <a:gd name="T63" fmla="*/ 0 h 280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168"/>
                    <a:gd name="T97" fmla="*/ 0 h 280"/>
                    <a:gd name="T98" fmla="*/ 168 w 168"/>
                    <a:gd name="T99" fmla="*/ 280 h 280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168" h="280">
                      <a:moveTo>
                        <a:pt x="44" y="280"/>
                      </a:moveTo>
                      <a:lnTo>
                        <a:pt x="96" y="280"/>
                      </a:lnTo>
                      <a:lnTo>
                        <a:pt x="102" y="260"/>
                      </a:lnTo>
                      <a:lnTo>
                        <a:pt x="100" y="244"/>
                      </a:lnTo>
                      <a:lnTo>
                        <a:pt x="122" y="210"/>
                      </a:lnTo>
                      <a:lnTo>
                        <a:pt x="138" y="158"/>
                      </a:lnTo>
                      <a:lnTo>
                        <a:pt x="158" y="168"/>
                      </a:lnTo>
                      <a:lnTo>
                        <a:pt x="168" y="142"/>
                      </a:lnTo>
                      <a:lnTo>
                        <a:pt x="136" y="134"/>
                      </a:lnTo>
                      <a:lnTo>
                        <a:pt x="132" y="82"/>
                      </a:lnTo>
                      <a:lnTo>
                        <a:pt x="106" y="74"/>
                      </a:lnTo>
                      <a:lnTo>
                        <a:pt x="132" y="64"/>
                      </a:lnTo>
                      <a:lnTo>
                        <a:pt x="150" y="52"/>
                      </a:lnTo>
                      <a:lnTo>
                        <a:pt x="142" y="18"/>
                      </a:lnTo>
                      <a:lnTo>
                        <a:pt x="156" y="0"/>
                      </a:lnTo>
                      <a:lnTo>
                        <a:pt x="114" y="20"/>
                      </a:lnTo>
                      <a:lnTo>
                        <a:pt x="96" y="56"/>
                      </a:lnTo>
                      <a:lnTo>
                        <a:pt x="46" y="60"/>
                      </a:lnTo>
                      <a:lnTo>
                        <a:pt x="10" y="88"/>
                      </a:lnTo>
                      <a:lnTo>
                        <a:pt x="26" y="114"/>
                      </a:lnTo>
                      <a:lnTo>
                        <a:pt x="50" y="76"/>
                      </a:lnTo>
                      <a:lnTo>
                        <a:pt x="84" y="78"/>
                      </a:lnTo>
                      <a:lnTo>
                        <a:pt x="96" y="124"/>
                      </a:lnTo>
                      <a:lnTo>
                        <a:pt x="72" y="100"/>
                      </a:lnTo>
                      <a:lnTo>
                        <a:pt x="48" y="128"/>
                      </a:lnTo>
                      <a:lnTo>
                        <a:pt x="0" y="128"/>
                      </a:lnTo>
                      <a:lnTo>
                        <a:pt x="6" y="180"/>
                      </a:lnTo>
                      <a:lnTo>
                        <a:pt x="28" y="200"/>
                      </a:lnTo>
                      <a:lnTo>
                        <a:pt x="10" y="216"/>
                      </a:lnTo>
                      <a:lnTo>
                        <a:pt x="14" y="240"/>
                      </a:lnTo>
                      <a:lnTo>
                        <a:pt x="40" y="256"/>
                      </a:lnTo>
                      <a:lnTo>
                        <a:pt x="44" y="28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73" name="Freeform 100"/>
                <p:cNvSpPr>
                  <a:spLocks noChangeArrowheads="1"/>
                </p:cNvSpPr>
                <p:nvPr/>
              </p:nvSpPr>
              <p:spPr bwMode="auto">
                <a:xfrm>
                  <a:off x="2887" y="1969"/>
                  <a:ext cx="8" cy="9"/>
                </a:xfrm>
                <a:custGeom>
                  <a:avLst/>
                  <a:gdLst>
                    <a:gd name="T0" fmla="*/ 0 w 37"/>
                    <a:gd name="T1" fmla="*/ 0 h 44"/>
                    <a:gd name="T2" fmla="*/ 0 w 37"/>
                    <a:gd name="T3" fmla="*/ 0 h 44"/>
                    <a:gd name="T4" fmla="*/ 0 w 37"/>
                    <a:gd name="T5" fmla="*/ 0 h 44"/>
                    <a:gd name="T6" fmla="*/ 0 w 37"/>
                    <a:gd name="T7" fmla="*/ 0 h 44"/>
                    <a:gd name="T8" fmla="*/ 0 w 37"/>
                    <a:gd name="T9" fmla="*/ 0 h 44"/>
                    <a:gd name="T10" fmla="*/ 0 w 37"/>
                    <a:gd name="T11" fmla="*/ 0 h 4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7"/>
                    <a:gd name="T19" fmla="*/ 0 h 44"/>
                    <a:gd name="T20" fmla="*/ 37 w 37"/>
                    <a:gd name="T21" fmla="*/ 44 h 4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7" h="44">
                      <a:moveTo>
                        <a:pt x="0" y="15"/>
                      </a:moveTo>
                      <a:lnTo>
                        <a:pt x="21" y="39"/>
                      </a:lnTo>
                      <a:lnTo>
                        <a:pt x="37" y="44"/>
                      </a:lnTo>
                      <a:lnTo>
                        <a:pt x="34" y="0"/>
                      </a:lnTo>
                      <a:lnTo>
                        <a:pt x="15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74" name="Freeform 101"/>
                <p:cNvSpPr>
                  <a:spLocks noChangeArrowheads="1"/>
                </p:cNvSpPr>
                <p:nvPr/>
              </p:nvSpPr>
              <p:spPr bwMode="auto">
                <a:xfrm>
                  <a:off x="2899" y="1952"/>
                  <a:ext cx="26" cy="27"/>
                </a:xfrm>
                <a:custGeom>
                  <a:avLst/>
                  <a:gdLst>
                    <a:gd name="T0" fmla="*/ 0 w 102"/>
                    <a:gd name="T1" fmla="*/ 0 h 115"/>
                    <a:gd name="T2" fmla="*/ 0 w 102"/>
                    <a:gd name="T3" fmla="*/ 0 h 115"/>
                    <a:gd name="T4" fmla="*/ 0 w 102"/>
                    <a:gd name="T5" fmla="*/ 0 h 115"/>
                    <a:gd name="T6" fmla="*/ 0 w 102"/>
                    <a:gd name="T7" fmla="*/ 0 h 115"/>
                    <a:gd name="T8" fmla="*/ 0 w 102"/>
                    <a:gd name="T9" fmla="*/ 0 h 115"/>
                    <a:gd name="T10" fmla="*/ 0 w 102"/>
                    <a:gd name="T11" fmla="*/ 0 h 115"/>
                    <a:gd name="T12" fmla="*/ 0 w 102"/>
                    <a:gd name="T13" fmla="*/ 0 h 115"/>
                    <a:gd name="T14" fmla="*/ 0 w 102"/>
                    <a:gd name="T15" fmla="*/ 0 h 115"/>
                    <a:gd name="T16" fmla="*/ 0 w 102"/>
                    <a:gd name="T17" fmla="*/ 0 h 115"/>
                    <a:gd name="T18" fmla="*/ 0 w 102"/>
                    <a:gd name="T19" fmla="*/ 0 h 115"/>
                    <a:gd name="T20" fmla="*/ 0 w 102"/>
                    <a:gd name="T21" fmla="*/ 0 h 115"/>
                    <a:gd name="T22" fmla="*/ 0 w 102"/>
                    <a:gd name="T23" fmla="*/ 0 h 115"/>
                    <a:gd name="T24" fmla="*/ 0 w 102"/>
                    <a:gd name="T25" fmla="*/ 0 h 115"/>
                    <a:gd name="T26" fmla="*/ 0 w 102"/>
                    <a:gd name="T27" fmla="*/ 0 h 115"/>
                    <a:gd name="T28" fmla="*/ 0 w 102"/>
                    <a:gd name="T29" fmla="*/ 0 h 115"/>
                    <a:gd name="T30" fmla="*/ 0 w 102"/>
                    <a:gd name="T31" fmla="*/ 0 h 115"/>
                    <a:gd name="T32" fmla="*/ 0 w 102"/>
                    <a:gd name="T33" fmla="*/ 0 h 11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02"/>
                    <a:gd name="T52" fmla="*/ 0 h 115"/>
                    <a:gd name="T53" fmla="*/ 102 w 102"/>
                    <a:gd name="T54" fmla="*/ 115 h 11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02" h="115">
                      <a:moveTo>
                        <a:pt x="0" y="54"/>
                      </a:moveTo>
                      <a:lnTo>
                        <a:pt x="17" y="75"/>
                      </a:lnTo>
                      <a:lnTo>
                        <a:pt x="21" y="106"/>
                      </a:lnTo>
                      <a:lnTo>
                        <a:pt x="44" y="91"/>
                      </a:lnTo>
                      <a:lnTo>
                        <a:pt x="60" y="115"/>
                      </a:lnTo>
                      <a:lnTo>
                        <a:pt x="72" y="108"/>
                      </a:lnTo>
                      <a:lnTo>
                        <a:pt x="78" y="94"/>
                      </a:lnTo>
                      <a:lnTo>
                        <a:pt x="102" y="81"/>
                      </a:lnTo>
                      <a:lnTo>
                        <a:pt x="81" y="61"/>
                      </a:lnTo>
                      <a:lnTo>
                        <a:pt x="96" y="46"/>
                      </a:lnTo>
                      <a:lnTo>
                        <a:pt x="89" y="0"/>
                      </a:lnTo>
                      <a:lnTo>
                        <a:pt x="57" y="12"/>
                      </a:lnTo>
                      <a:lnTo>
                        <a:pt x="66" y="40"/>
                      </a:lnTo>
                      <a:lnTo>
                        <a:pt x="51" y="52"/>
                      </a:lnTo>
                      <a:lnTo>
                        <a:pt x="38" y="34"/>
                      </a:lnTo>
                      <a:lnTo>
                        <a:pt x="20" y="51"/>
                      </a:lnTo>
                      <a:lnTo>
                        <a:pt x="0" y="54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75" name="Freeform 102"/>
                <p:cNvSpPr>
                  <a:spLocks noChangeArrowheads="1"/>
                </p:cNvSpPr>
                <p:nvPr/>
              </p:nvSpPr>
              <p:spPr bwMode="auto">
                <a:xfrm>
                  <a:off x="2904" y="1982"/>
                  <a:ext cx="22" cy="9"/>
                </a:xfrm>
                <a:custGeom>
                  <a:avLst/>
                  <a:gdLst>
                    <a:gd name="T0" fmla="*/ 0 w 89"/>
                    <a:gd name="T1" fmla="*/ 0 h 43"/>
                    <a:gd name="T2" fmla="*/ 0 w 89"/>
                    <a:gd name="T3" fmla="*/ 0 h 43"/>
                    <a:gd name="T4" fmla="*/ 0 w 89"/>
                    <a:gd name="T5" fmla="*/ 0 h 43"/>
                    <a:gd name="T6" fmla="*/ 0 w 89"/>
                    <a:gd name="T7" fmla="*/ 0 h 43"/>
                    <a:gd name="T8" fmla="*/ 0 w 89"/>
                    <a:gd name="T9" fmla="*/ 0 h 43"/>
                    <a:gd name="T10" fmla="*/ 0 w 89"/>
                    <a:gd name="T11" fmla="*/ 0 h 4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9"/>
                    <a:gd name="T19" fmla="*/ 0 h 43"/>
                    <a:gd name="T20" fmla="*/ 89 w 89"/>
                    <a:gd name="T21" fmla="*/ 43 h 4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9" h="43">
                      <a:moveTo>
                        <a:pt x="8" y="3"/>
                      </a:moveTo>
                      <a:lnTo>
                        <a:pt x="0" y="37"/>
                      </a:lnTo>
                      <a:lnTo>
                        <a:pt x="23" y="43"/>
                      </a:lnTo>
                      <a:lnTo>
                        <a:pt x="89" y="0"/>
                      </a:lnTo>
                      <a:lnTo>
                        <a:pt x="33" y="12"/>
                      </a:lnTo>
                      <a:lnTo>
                        <a:pt x="8" y="3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802" name="Freeform 103"/>
              <p:cNvSpPr>
                <a:spLocks noChangeArrowheads="1"/>
              </p:cNvSpPr>
              <p:nvPr/>
            </p:nvSpPr>
            <p:spPr bwMode="auto">
              <a:xfrm>
                <a:off x="2815" y="1982"/>
                <a:ext cx="138" cy="163"/>
              </a:xfrm>
              <a:custGeom>
                <a:avLst/>
                <a:gdLst>
                  <a:gd name="T0" fmla="*/ 0 w 507"/>
                  <a:gd name="T1" fmla="*/ 0 h 657"/>
                  <a:gd name="T2" fmla="*/ 0 w 507"/>
                  <a:gd name="T3" fmla="*/ 0 h 657"/>
                  <a:gd name="T4" fmla="*/ 0 w 507"/>
                  <a:gd name="T5" fmla="*/ 0 h 657"/>
                  <a:gd name="T6" fmla="*/ 0 w 507"/>
                  <a:gd name="T7" fmla="*/ 0 h 657"/>
                  <a:gd name="T8" fmla="*/ 0 w 507"/>
                  <a:gd name="T9" fmla="*/ 0 h 657"/>
                  <a:gd name="T10" fmla="*/ 0 w 507"/>
                  <a:gd name="T11" fmla="*/ 0 h 657"/>
                  <a:gd name="T12" fmla="*/ 0 w 507"/>
                  <a:gd name="T13" fmla="*/ 0 h 657"/>
                  <a:gd name="T14" fmla="*/ 0 w 507"/>
                  <a:gd name="T15" fmla="*/ 0 h 657"/>
                  <a:gd name="T16" fmla="*/ 0 w 507"/>
                  <a:gd name="T17" fmla="*/ 0 h 657"/>
                  <a:gd name="T18" fmla="*/ 0 w 507"/>
                  <a:gd name="T19" fmla="*/ 0 h 657"/>
                  <a:gd name="T20" fmla="*/ 0 w 507"/>
                  <a:gd name="T21" fmla="*/ 0 h 657"/>
                  <a:gd name="T22" fmla="*/ 0 w 507"/>
                  <a:gd name="T23" fmla="*/ 0 h 657"/>
                  <a:gd name="T24" fmla="*/ 0 w 507"/>
                  <a:gd name="T25" fmla="*/ 0 h 657"/>
                  <a:gd name="T26" fmla="*/ 0 w 507"/>
                  <a:gd name="T27" fmla="*/ 0 h 657"/>
                  <a:gd name="T28" fmla="*/ 0 w 507"/>
                  <a:gd name="T29" fmla="*/ 0 h 657"/>
                  <a:gd name="T30" fmla="*/ 0 w 507"/>
                  <a:gd name="T31" fmla="*/ 0 h 657"/>
                  <a:gd name="T32" fmla="*/ 0 w 507"/>
                  <a:gd name="T33" fmla="*/ 0 h 657"/>
                  <a:gd name="T34" fmla="*/ 0 w 507"/>
                  <a:gd name="T35" fmla="*/ 0 h 657"/>
                  <a:gd name="T36" fmla="*/ 0 w 507"/>
                  <a:gd name="T37" fmla="*/ 0 h 657"/>
                  <a:gd name="T38" fmla="*/ 0 w 507"/>
                  <a:gd name="T39" fmla="*/ 0 h 657"/>
                  <a:gd name="T40" fmla="*/ 0 w 507"/>
                  <a:gd name="T41" fmla="*/ 0 h 657"/>
                  <a:gd name="T42" fmla="*/ 0 w 507"/>
                  <a:gd name="T43" fmla="*/ 0 h 657"/>
                  <a:gd name="T44" fmla="*/ 0 w 507"/>
                  <a:gd name="T45" fmla="*/ 0 h 657"/>
                  <a:gd name="T46" fmla="*/ 0 w 507"/>
                  <a:gd name="T47" fmla="*/ 0 h 657"/>
                  <a:gd name="T48" fmla="*/ 0 w 507"/>
                  <a:gd name="T49" fmla="*/ 0 h 657"/>
                  <a:gd name="T50" fmla="*/ 0 w 507"/>
                  <a:gd name="T51" fmla="*/ 0 h 657"/>
                  <a:gd name="T52" fmla="*/ 0 w 507"/>
                  <a:gd name="T53" fmla="*/ 0 h 657"/>
                  <a:gd name="T54" fmla="*/ 0 w 507"/>
                  <a:gd name="T55" fmla="*/ 0 h 657"/>
                  <a:gd name="T56" fmla="*/ 0 w 507"/>
                  <a:gd name="T57" fmla="*/ 0 h 657"/>
                  <a:gd name="T58" fmla="*/ 0 w 507"/>
                  <a:gd name="T59" fmla="*/ 0 h 657"/>
                  <a:gd name="T60" fmla="*/ 0 w 507"/>
                  <a:gd name="T61" fmla="*/ 0 h 657"/>
                  <a:gd name="T62" fmla="*/ 0 w 507"/>
                  <a:gd name="T63" fmla="*/ 0 h 657"/>
                  <a:gd name="T64" fmla="*/ 0 w 507"/>
                  <a:gd name="T65" fmla="*/ 0 h 657"/>
                  <a:gd name="T66" fmla="*/ 0 w 507"/>
                  <a:gd name="T67" fmla="*/ 0 h 657"/>
                  <a:gd name="T68" fmla="*/ 0 w 507"/>
                  <a:gd name="T69" fmla="*/ 0 h 657"/>
                  <a:gd name="T70" fmla="*/ 0 w 507"/>
                  <a:gd name="T71" fmla="*/ 0 h 657"/>
                  <a:gd name="T72" fmla="*/ 0 w 507"/>
                  <a:gd name="T73" fmla="*/ 0 h 657"/>
                  <a:gd name="T74" fmla="*/ 0 w 507"/>
                  <a:gd name="T75" fmla="*/ 0 h 65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507"/>
                  <a:gd name="T115" fmla="*/ 0 h 657"/>
                  <a:gd name="T116" fmla="*/ 507 w 507"/>
                  <a:gd name="T117" fmla="*/ 657 h 65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507" h="657">
                    <a:moveTo>
                      <a:pt x="239" y="2"/>
                    </a:moveTo>
                    <a:lnTo>
                      <a:pt x="249" y="8"/>
                    </a:lnTo>
                    <a:lnTo>
                      <a:pt x="266" y="2"/>
                    </a:lnTo>
                    <a:lnTo>
                      <a:pt x="255" y="23"/>
                    </a:lnTo>
                    <a:lnTo>
                      <a:pt x="269" y="77"/>
                    </a:lnTo>
                    <a:lnTo>
                      <a:pt x="312" y="77"/>
                    </a:lnTo>
                    <a:lnTo>
                      <a:pt x="312" y="96"/>
                    </a:lnTo>
                    <a:lnTo>
                      <a:pt x="344" y="113"/>
                    </a:lnTo>
                    <a:lnTo>
                      <a:pt x="344" y="87"/>
                    </a:lnTo>
                    <a:lnTo>
                      <a:pt x="375" y="83"/>
                    </a:lnTo>
                    <a:lnTo>
                      <a:pt x="390" y="54"/>
                    </a:lnTo>
                    <a:lnTo>
                      <a:pt x="447" y="72"/>
                    </a:lnTo>
                    <a:lnTo>
                      <a:pt x="492" y="83"/>
                    </a:lnTo>
                    <a:lnTo>
                      <a:pt x="489" y="117"/>
                    </a:lnTo>
                    <a:lnTo>
                      <a:pt x="479" y="156"/>
                    </a:lnTo>
                    <a:lnTo>
                      <a:pt x="495" y="191"/>
                    </a:lnTo>
                    <a:lnTo>
                      <a:pt x="491" y="230"/>
                    </a:lnTo>
                    <a:lnTo>
                      <a:pt x="500" y="266"/>
                    </a:lnTo>
                    <a:lnTo>
                      <a:pt x="507" y="339"/>
                    </a:lnTo>
                    <a:lnTo>
                      <a:pt x="483" y="329"/>
                    </a:lnTo>
                    <a:lnTo>
                      <a:pt x="443" y="351"/>
                    </a:lnTo>
                    <a:lnTo>
                      <a:pt x="416" y="369"/>
                    </a:lnTo>
                    <a:lnTo>
                      <a:pt x="402" y="383"/>
                    </a:lnTo>
                    <a:lnTo>
                      <a:pt x="365" y="396"/>
                    </a:lnTo>
                    <a:lnTo>
                      <a:pt x="408" y="461"/>
                    </a:lnTo>
                    <a:lnTo>
                      <a:pt x="405" y="495"/>
                    </a:lnTo>
                    <a:lnTo>
                      <a:pt x="435" y="498"/>
                    </a:lnTo>
                    <a:lnTo>
                      <a:pt x="452" y="518"/>
                    </a:lnTo>
                    <a:lnTo>
                      <a:pt x="434" y="534"/>
                    </a:lnTo>
                    <a:lnTo>
                      <a:pt x="429" y="567"/>
                    </a:lnTo>
                    <a:lnTo>
                      <a:pt x="408" y="575"/>
                    </a:lnTo>
                    <a:lnTo>
                      <a:pt x="393" y="587"/>
                    </a:lnTo>
                    <a:lnTo>
                      <a:pt x="414" y="608"/>
                    </a:lnTo>
                    <a:lnTo>
                      <a:pt x="411" y="626"/>
                    </a:lnTo>
                    <a:lnTo>
                      <a:pt x="371" y="612"/>
                    </a:lnTo>
                    <a:lnTo>
                      <a:pt x="335" y="608"/>
                    </a:lnTo>
                    <a:lnTo>
                      <a:pt x="309" y="626"/>
                    </a:lnTo>
                    <a:lnTo>
                      <a:pt x="267" y="639"/>
                    </a:lnTo>
                    <a:lnTo>
                      <a:pt x="257" y="657"/>
                    </a:lnTo>
                    <a:lnTo>
                      <a:pt x="213" y="626"/>
                    </a:lnTo>
                    <a:lnTo>
                      <a:pt x="191" y="614"/>
                    </a:lnTo>
                    <a:lnTo>
                      <a:pt x="164" y="624"/>
                    </a:lnTo>
                    <a:lnTo>
                      <a:pt x="138" y="633"/>
                    </a:lnTo>
                    <a:lnTo>
                      <a:pt x="134" y="585"/>
                    </a:lnTo>
                    <a:lnTo>
                      <a:pt x="135" y="555"/>
                    </a:lnTo>
                    <a:lnTo>
                      <a:pt x="146" y="518"/>
                    </a:lnTo>
                    <a:lnTo>
                      <a:pt x="123" y="503"/>
                    </a:lnTo>
                    <a:lnTo>
                      <a:pt x="96" y="506"/>
                    </a:lnTo>
                    <a:lnTo>
                      <a:pt x="80" y="491"/>
                    </a:lnTo>
                    <a:lnTo>
                      <a:pt x="41" y="486"/>
                    </a:lnTo>
                    <a:lnTo>
                      <a:pt x="36" y="467"/>
                    </a:lnTo>
                    <a:lnTo>
                      <a:pt x="47" y="447"/>
                    </a:lnTo>
                    <a:lnTo>
                      <a:pt x="24" y="419"/>
                    </a:lnTo>
                    <a:lnTo>
                      <a:pt x="27" y="392"/>
                    </a:lnTo>
                    <a:lnTo>
                      <a:pt x="17" y="374"/>
                    </a:lnTo>
                    <a:lnTo>
                      <a:pt x="24" y="359"/>
                    </a:lnTo>
                    <a:lnTo>
                      <a:pt x="0" y="348"/>
                    </a:lnTo>
                    <a:lnTo>
                      <a:pt x="23" y="306"/>
                    </a:lnTo>
                    <a:lnTo>
                      <a:pt x="24" y="279"/>
                    </a:lnTo>
                    <a:lnTo>
                      <a:pt x="68" y="284"/>
                    </a:lnTo>
                    <a:lnTo>
                      <a:pt x="101" y="255"/>
                    </a:lnTo>
                    <a:lnTo>
                      <a:pt x="93" y="239"/>
                    </a:lnTo>
                    <a:lnTo>
                      <a:pt x="114" y="228"/>
                    </a:lnTo>
                    <a:lnTo>
                      <a:pt x="122" y="188"/>
                    </a:lnTo>
                    <a:lnTo>
                      <a:pt x="108" y="167"/>
                    </a:lnTo>
                    <a:lnTo>
                      <a:pt x="119" y="149"/>
                    </a:lnTo>
                    <a:lnTo>
                      <a:pt x="155" y="132"/>
                    </a:lnTo>
                    <a:lnTo>
                      <a:pt x="165" y="158"/>
                    </a:lnTo>
                    <a:lnTo>
                      <a:pt x="179" y="135"/>
                    </a:lnTo>
                    <a:lnTo>
                      <a:pt x="180" y="108"/>
                    </a:lnTo>
                    <a:lnTo>
                      <a:pt x="206" y="117"/>
                    </a:lnTo>
                    <a:lnTo>
                      <a:pt x="192" y="95"/>
                    </a:lnTo>
                    <a:lnTo>
                      <a:pt x="191" y="68"/>
                    </a:lnTo>
                    <a:lnTo>
                      <a:pt x="200" y="54"/>
                    </a:lnTo>
                    <a:lnTo>
                      <a:pt x="180" y="23"/>
                    </a:lnTo>
                    <a:lnTo>
                      <a:pt x="185" y="0"/>
                    </a:lnTo>
                    <a:lnTo>
                      <a:pt x="239" y="2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" name="Group 104"/>
              <p:cNvGrpSpPr>
                <a:grpSpLocks/>
              </p:cNvGrpSpPr>
              <p:nvPr/>
            </p:nvGrpSpPr>
            <p:grpSpPr bwMode="auto">
              <a:xfrm>
                <a:off x="2780" y="2019"/>
                <a:ext cx="66" cy="47"/>
                <a:chOff x="2780" y="2019"/>
                <a:chExt cx="66" cy="47"/>
              </a:xfrm>
            </p:grpSpPr>
            <p:sp>
              <p:nvSpPr>
                <p:cNvPr id="26870" name="Freeform 105"/>
                <p:cNvSpPr>
                  <a:spLocks noChangeArrowheads="1"/>
                </p:cNvSpPr>
                <p:nvPr/>
              </p:nvSpPr>
              <p:spPr bwMode="auto">
                <a:xfrm>
                  <a:off x="2780" y="2019"/>
                  <a:ext cx="66" cy="47"/>
                </a:xfrm>
                <a:custGeom>
                  <a:avLst/>
                  <a:gdLst>
                    <a:gd name="T0" fmla="*/ 0 w 247"/>
                    <a:gd name="T1" fmla="*/ 0 h 197"/>
                    <a:gd name="T2" fmla="*/ 0 w 247"/>
                    <a:gd name="T3" fmla="*/ 0 h 197"/>
                    <a:gd name="T4" fmla="*/ 0 w 247"/>
                    <a:gd name="T5" fmla="*/ 0 h 197"/>
                    <a:gd name="T6" fmla="*/ 0 w 247"/>
                    <a:gd name="T7" fmla="*/ 0 h 197"/>
                    <a:gd name="T8" fmla="*/ 0 w 247"/>
                    <a:gd name="T9" fmla="*/ 0 h 197"/>
                    <a:gd name="T10" fmla="*/ 0 w 247"/>
                    <a:gd name="T11" fmla="*/ 0 h 197"/>
                    <a:gd name="T12" fmla="*/ 0 w 247"/>
                    <a:gd name="T13" fmla="*/ 0 h 197"/>
                    <a:gd name="T14" fmla="*/ 0 w 247"/>
                    <a:gd name="T15" fmla="*/ 0 h 197"/>
                    <a:gd name="T16" fmla="*/ 0 w 247"/>
                    <a:gd name="T17" fmla="*/ 0 h 197"/>
                    <a:gd name="T18" fmla="*/ 0 w 247"/>
                    <a:gd name="T19" fmla="*/ 0 h 197"/>
                    <a:gd name="T20" fmla="*/ 0 w 247"/>
                    <a:gd name="T21" fmla="*/ 0 h 197"/>
                    <a:gd name="T22" fmla="*/ 0 w 247"/>
                    <a:gd name="T23" fmla="*/ 0 h 197"/>
                    <a:gd name="T24" fmla="*/ 0 w 247"/>
                    <a:gd name="T25" fmla="*/ 0 h 197"/>
                    <a:gd name="T26" fmla="*/ 0 w 247"/>
                    <a:gd name="T27" fmla="*/ 0 h 197"/>
                    <a:gd name="T28" fmla="*/ 0 w 247"/>
                    <a:gd name="T29" fmla="*/ 0 h 197"/>
                    <a:gd name="T30" fmla="*/ 0 w 247"/>
                    <a:gd name="T31" fmla="*/ 0 h 197"/>
                    <a:gd name="T32" fmla="*/ 0 w 247"/>
                    <a:gd name="T33" fmla="*/ 0 h 197"/>
                    <a:gd name="T34" fmla="*/ 0 w 247"/>
                    <a:gd name="T35" fmla="*/ 0 h 197"/>
                    <a:gd name="T36" fmla="*/ 0 w 247"/>
                    <a:gd name="T37" fmla="*/ 0 h 197"/>
                    <a:gd name="T38" fmla="*/ 0 w 247"/>
                    <a:gd name="T39" fmla="*/ 0 h 197"/>
                    <a:gd name="T40" fmla="*/ 0 w 247"/>
                    <a:gd name="T41" fmla="*/ 0 h 197"/>
                    <a:gd name="T42" fmla="*/ 0 w 247"/>
                    <a:gd name="T43" fmla="*/ 0 h 197"/>
                    <a:gd name="T44" fmla="*/ 0 w 247"/>
                    <a:gd name="T45" fmla="*/ 0 h 197"/>
                    <a:gd name="T46" fmla="*/ 0 w 247"/>
                    <a:gd name="T47" fmla="*/ 0 h 197"/>
                    <a:gd name="T48" fmla="*/ 0 w 247"/>
                    <a:gd name="T49" fmla="*/ 0 h 197"/>
                    <a:gd name="T50" fmla="*/ 0 w 247"/>
                    <a:gd name="T51" fmla="*/ 0 h 197"/>
                    <a:gd name="T52" fmla="*/ 0 w 247"/>
                    <a:gd name="T53" fmla="*/ 0 h 197"/>
                    <a:gd name="T54" fmla="*/ 0 w 247"/>
                    <a:gd name="T55" fmla="*/ 0 h 197"/>
                    <a:gd name="T56" fmla="*/ 0 w 247"/>
                    <a:gd name="T57" fmla="*/ 0 h 197"/>
                    <a:gd name="T58" fmla="*/ 0 w 247"/>
                    <a:gd name="T59" fmla="*/ 0 h 197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247"/>
                    <a:gd name="T91" fmla="*/ 0 h 197"/>
                    <a:gd name="T92" fmla="*/ 247 w 247"/>
                    <a:gd name="T93" fmla="*/ 197 h 197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247" h="197">
                      <a:moveTo>
                        <a:pt x="246" y="32"/>
                      </a:moveTo>
                      <a:lnTo>
                        <a:pt x="226" y="27"/>
                      </a:lnTo>
                      <a:lnTo>
                        <a:pt x="222" y="5"/>
                      </a:lnTo>
                      <a:lnTo>
                        <a:pt x="189" y="9"/>
                      </a:lnTo>
                      <a:lnTo>
                        <a:pt x="171" y="0"/>
                      </a:lnTo>
                      <a:lnTo>
                        <a:pt x="142" y="5"/>
                      </a:lnTo>
                      <a:lnTo>
                        <a:pt x="127" y="27"/>
                      </a:lnTo>
                      <a:lnTo>
                        <a:pt x="112" y="35"/>
                      </a:lnTo>
                      <a:lnTo>
                        <a:pt x="94" y="33"/>
                      </a:lnTo>
                      <a:lnTo>
                        <a:pt x="61" y="104"/>
                      </a:lnTo>
                      <a:lnTo>
                        <a:pt x="76" y="116"/>
                      </a:lnTo>
                      <a:lnTo>
                        <a:pt x="60" y="131"/>
                      </a:lnTo>
                      <a:lnTo>
                        <a:pt x="58" y="147"/>
                      </a:lnTo>
                      <a:lnTo>
                        <a:pt x="46" y="159"/>
                      </a:lnTo>
                      <a:lnTo>
                        <a:pt x="28" y="152"/>
                      </a:lnTo>
                      <a:lnTo>
                        <a:pt x="0" y="147"/>
                      </a:lnTo>
                      <a:lnTo>
                        <a:pt x="13" y="170"/>
                      </a:lnTo>
                      <a:lnTo>
                        <a:pt x="42" y="189"/>
                      </a:lnTo>
                      <a:lnTo>
                        <a:pt x="73" y="180"/>
                      </a:lnTo>
                      <a:lnTo>
                        <a:pt x="100" y="176"/>
                      </a:lnTo>
                      <a:lnTo>
                        <a:pt x="111" y="194"/>
                      </a:lnTo>
                      <a:lnTo>
                        <a:pt x="127" y="197"/>
                      </a:lnTo>
                      <a:lnTo>
                        <a:pt x="150" y="153"/>
                      </a:lnTo>
                      <a:lnTo>
                        <a:pt x="153" y="125"/>
                      </a:lnTo>
                      <a:lnTo>
                        <a:pt x="196" y="132"/>
                      </a:lnTo>
                      <a:lnTo>
                        <a:pt x="229" y="102"/>
                      </a:lnTo>
                      <a:lnTo>
                        <a:pt x="220" y="86"/>
                      </a:lnTo>
                      <a:lnTo>
                        <a:pt x="243" y="75"/>
                      </a:lnTo>
                      <a:lnTo>
                        <a:pt x="247" y="45"/>
                      </a:lnTo>
                      <a:lnTo>
                        <a:pt x="246" y="32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71" name="Freeform 106"/>
                <p:cNvSpPr>
                  <a:spLocks noChangeArrowheads="1"/>
                </p:cNvSpPr>
                <p:nvPr/>
              </p:nvSpPr>
              <p:spPr bwMode="auto">
                <a:xfrm>
                  <a:off x="2784" y="2052"/>
                  <a:ext cx="6" cy="2"/>
                </a:xfrm>
                <a:custGeom>
                  <a:avLst/>
                  <a:gdLst>
                    <a:gd name="T0" fmla="*/ 0 w 30"/>
                    <a:gd name="T1" fmla="*/ 0 h 16"/>
                    <a:gd name="T2" fmla="*/ 0 w 30"/>
                    <a:gd name="T3" fmla="*/ 0 h 16"/>
                    <a:gd name="T4" fmla="*/ 0 w 30"/>
                    <a:gd name="T5" fmla="*/ 0 h 16"/>
                    <a:gd name="T6" fmla="*/ 0 w 30"/>
                    <a:gd name="T7" fmla="*/ 0 h 16"/>
                    <a:gd name="T8" fmla="*/ 0 w 30"/>
                    <a:gd name="T9" fmla="*/ 0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6"/>
                    <a:gd name="T17" fmla="*/ 30 w 30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6">
                      <a:moveTo>
                        <a:pt x="0" y="4"/>
                      </a:moveTo>
                      <a:lnTo>
                        <a:pt x="12" y="16"/>
                      </a:lnTo>
                      <a:lnTo>
                        <a:pt x="30" y="12"/>
                      </a:lnTo>
                      <a:lnTo>
                        <a:pt x="22" y="0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804" name="Freeform 107"/>
              <p:cNvSpPr>
                <a:spLocks noChangeArrowheads="1"/>
              </p:cNvSpPr>
              <p:nvPr/>
            </p:nvSpPr>
            <p:spPr bwMode="auto">
              <a:xfrm>
                <a:off x="2762" y="2057"/>
                <a:ext cx="59" cy="38"/>
              </a:xfrm>
              <a:custGeom>
                <a:avLst/>
                <a:gdLst>
                  <a:gd name="T0" fmla="*/ 0 w 220"/>
                  <a:gd name="T1" fmla="*/ 0 h 160"/>
                  <a:gd name="T2" fmla="*/ 0 w 220"/>
                  <a:gd name="T3" fmla="*/ 0 h 160"/>
                  <a:gd name="T4" fmla="*/ 0 w 220"/>
                  <a:gd name="T5" fmla="*/ 0 h 160"/>
                  <a:gd name="T6" fmla="*/ 0 w 220"/>
                  <a:gd name="T7" fmla="*/ 0 h 160"/>
                  <a:gd name="T8" fmla="*/ 0 w 220"/>
                  <a:gd name="T9" fmla="*/ 0 h 160"/>
                  <a:gd name="T10" fmla="*/ 0 w 220"/>
                  <a:gd name="T11" fmla="*/ 0 h 160"/>
                  <a:gd name="T12" fmla="*/ 0 w 220"/>
                  <a:gd name="T13" fmla="*/ 0 h 160"/>
                  <a:gd name="T14" fmla="*/ 0 w 220"/>
                  <a:gd name="T15" fmla="*/ 0 h 160"/>
                  <a:gd name="T16" fmla="*/ 0 w 220"/>
                  <a:gd name="T17" fmla="*/ 0 h 160"/>
                  <a:gd name="T18" fmla="*/ 0 w 220"/>
                  <a:gd name="T19" fmla="*/ 0 h 160"/>
                  <a:gd name="T20" fmla="*/ 0 w 220"/>
                  <a:gd name="T21" fmla="*/ 0 h 160"/>
                  <a:gd name="T22" fmla="*/ 0 w 220"/>
                  <a:gd name="T23" fmla="*/ 0 h 160"/>
                  <a:gd name="T24" fmla="*/ 0 w 220"/>
                  <a:gd name="T25" fmla="*/ 0 h 160"/>
                  <a:gd name="T26" fmla="*/ 0 w 220"/>
                  <a:gd name="T27" fmla="*/ 0 h 160"/>
                  <a:gd name="T28" fmla="*/ 0 w 220"/>
                  <a:gd name="T29" fmla="*/ 0 h 160"/>
                  <a:gd name="T30" fmla="*/ 0 w 220"/>
                  <a:gd name="T31" fmla="*/ 0 h 160"/>
                  <a:gd name="T32" fmla="*/ 0 w 220"/>
                  <a:gd name="T33" fmla="*/ 0 h 160"/>
                  <a:gd name="T34" fmla="*/ 0 w 220"/>
                  <a:gd name="T35" fmla="*/ 0 h 160"/>
                  <a:gd name="T36" fmla="*/ 0 w 220"/>
                  <a:gd name="T37" fmla="*/ 0 h 160"/>
                  <a:gd name="T38" fmla="*/ 0 w 220"/>
                  <a:gd name="T39" fmla="*/ 0 h 160"/>
                  <a:gd name="T40" fmla="*/ 0 w 220"/>
                  <a:gd name="T41" fmla="*/ 0 h 160"/>
                  <a:gd name="T42" fmla="*/ 0 w 220"/>
                  <a:gd name="T43" fmla="*/ 0 h 160"/>
                  <a:gd name="T44" fmla="*/ 0 w 220"/>
                  <a:gd name="T45" fmla="*/ 0 h 160"/>
                  <a:gd name="T46" fmla="*/ 0 w 220"/>
                  <a:gd name="T47" fmla="*/ 0 h 160"/>
                  <a:gd name="T48" fmla="*/ 0 w 220"/>
                  <a:gd name="T49" fmla="*/ 0 h 160"/>
                  <a:gd name="T50" fmla="*/ 0 w 220"/>
                  <a:gd name="T51" fmla="*/ 0 h 160"/>
                  <a:gd name="T52" fmla="*/ 0 w 220"/>
                  <a:gd name="T53" fmla="*/ 0 h 16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20"/>
                  <a:gd name="T82" fmla="*/ 0 h 160"/>
                  <a:gd name="T83" fmla="*/ 220 w 220"/>
                  <a:gd name="T84" fmla="*/ 160 h 160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20" h="160">
                    <a:moveTo>
                      <a:pt x="67" y="0"/>
                    </a:moveTo>
                    <a:lnTo>
                      <a:pt x="37" y="10"/>
                    </a:lnTo>
                    <a:lnTo>
                      <a:pt x="0" y="22"/>
                    </a:lnTo>
                    <a:lnTo>
                      <a:pt x="22" y="45"/>
                    </a:lnTo>
                    <a:lnTo>
                      <a:pt x="30" y="72"/>
                    </a:lnTo>
                    <a:lnTo>
                      <a:pt x="64" y="103"/>
                    </a:lnTo>
                    <a:lnTo>
                      <a:pt x="82" y="97"/>
                    </a:lnTo>
                    <a:lnTo>
                      <a:pt x="94" y="120"/>
                    </a:lnTo>
                    <a:lnTo>
                      <a:pt x="120" y="136"/>
                    </a:lnTo>
                    <a:lnTo>
                      <a:pt x="148" y="130"/>
                    </a:lnTo>
                    <a:lnTo>
                      <a:pt x="150" y="150"/>
                    </a:lnTo>
                    <a:lnTo>
                      <a:pt x="169" y="160"/>
                    </a:lnTo>
                    <a:lnTo>
                      <a:pt x="201" y="160"/>
                    </a:lnTo>
                    <a:lnTo>
                      <a:pt x="207" y="135"/>
                    </a:lnTo>
                    <a:lnTo>
                      <a:pt x="219" y="121"/>
                    </a:lnTo>
                    <a:lnTo>
                      <a:pt x="219" y="106"/>
                    </a:lnTo>
                    <a:lnTo>
                      <a:pt x="220" y="91"/>
                    </a:lnTo>
                    <a:lnTo>
                      <a:pt x="210" y="69"/>
                    </a:lnTo>
                    <a:lnTo>
                      <a:pt x="217" y="55"/>
                    </a:lnTo>
                    <a:lnTo>
                      <a:pt x="192" y="45"/>
                    </a:lnTo>
                    <a:lnTo>
                      <a:pt x="178" y="48"/>
                    </a:lnTo>
                    <a:lnTo>
                      <a:pt x="168" y="28"/>
                    </a:lnTo>
                    <a:lnTo>
                      <a:pt x="142" y="31"/>
                    </a:lnTo>
                    <a:lnTo>
                      <a:pt x="111" y="39"/>
                    </a:lnTo>
                    <a:lnTo>
                      <a:pt x="87" y="28"/>
                    </a:lnTo>
                    <a:lnTo>
                      <a:pt x="73" y="12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" name="Group 108"/>
              <p:cNvGrpSpPr>
                <a:grpSpLocks/>
              </p:cNvGrpSpPr>
              <p:nvPr/>
            </p:nvGrpSpPr>
            <p:grpSpPr bwMode="auto">
              <a:xfrm>
                <a:off x="2607" y="1889"/>
                <a:ext cx="148" cy="198"/>
                <a:chOff x="2607" y="1889"/>
                <a:chExt cx="148" cy="198"/>
              </a:xfrm>
            </p:grpSpPr>
            <p:sp>
              <p:nvSpPr>
                <p:cNvPr id="26862" name="Freeform 109"/>
                <p:cNvSpPr>
                  <a:spLocks noChangeArrowheads="1"/>
                </p:cNvSpPr>
                <p:nvPr/>
              </p:nvSpPr>
              <p:spPr bwMode="auto">
                <a:xfrm>
                  <a:off x="2633" y="1889"/>
                  <a:ext cx="122" cy="198"/>
                </a:xfrm>
                <a:custGeom>
                  <a:avLst/>
                  <a:gdLst>
                    <a:gd name="T0" fmla="*/ 0 w 448"/>
                    <a:gd name="T1" fmla="*/ 0 h 798"/>
                    <a:gd name="T2" fmla="*/ 0 w 448"/>
                    <a:gd name="T3" fmla="*/ 0 h 798"/>
                    <a:gd name="T4" fmla="*/ 0 w 448"/>
                    <a:gd name="T5" fmla="*/ 0 h 798"/>
                    <a:gd name="T6" fmla="*/ 0 w 448"/>
                    <a:gd name="T7" fmla="*/ 0 h 798"/>
                    <a:gd name="T8" fmla="*/ 0 w 448"/>
                    <a:gd name="T9" fmla="*/ 0 h 798"/>
                    <a:gd name="T10" fmla="*/ 0 w 448"/>
                    <a:gd name="T11" fmla="*/ 0 h 798"/>
                    <a:gd name="T12" fmla="*/ 0 w 448"/>
                    <a:gd name="T13" fmla="*/ 0 h 798"/>
                    <a:gd name="T14" fmla="*/ 0 w 448"/>
                    <a:gd name="T15" fmla="*/ 0 h 798"/>
                    <a:gd name="T16" fmla="*/ 0 w 448"/>
                    <a:gd name="T17" fmla="*/ 0 h 798"/>
                    <a:gd name="T18" fmla="*/ 0 w 448"/>
                    <a:gd name="T19" fmla="*/ 0 h 798"/>
                    <a:gd name="T20" fmla="*/ 0 w 448"/>
                    <a:gd name="T21" fmla="*/ 0 h 798"/>
                    <a:gd name="T22" fmla="*/ 0 w 448"/>
                    <a:gd name="T23" fmla="*/ 0 h 798"/>
                    <a:gd name="T24" fmla="*/ 0 w 448"/>
                    <a:gd name="T25" fmla="*/ 0 h 798"/>
                    <a:gd name="T26" fmla="*/ 0 w 448"/>
                    <a:gd name="T27" fmla="*/ 0 h 798"/>
                    <a:gd name="T28" fmla="*/ 0 w 448"/>
                    <a:gd name="T29" fmla="*/ 0 h 798"/>
                    <a:gd name="T30" fmla="*/ 0 w 448"/>
                    <a:gd name="T31" fmla="*/ 0 h 798"/>
                    <a:gd name="T32" fmla="*/ 0 w 448"/>
                    <a:gd name="T33" fmla="*/ 0 h 798"/>
                    <a:gd name="T34" fmla="*/ 0 w 448"/>
                    <a:gd name="T35" fmla="*/ 0 h 798"/>
                    <a:gd name="T36" fmla="*/ 0 w 448"/>
                    <a:gd name="T37" fmla="*/ 0 h 798"/>
                    <a:gd name="T38" fmla="*/ 0 w 448"/>
                    <a:gd name="T39" fmla="*/ 0 h 798"/>
                    <a:gd name="T40" fmla="*/ 0 w 448"/>
                    <a:gd name="T41" fmla="*/ 0 h 798"/>
                    <a:gd name="T42" fmla="*/ 0 w 448"/>
                    <a:gd name="T43" fmla="*/ 0 h 798"/>
                    <a:gd name="T44" fmla="*/ 0 w 448"/>
                    <a:gd name="T45" fmla="*/ 0 h 798"/>
                    <a:gd name="T46" fmla="*/ 0 w 448"/>
                    <a:gd name="T47" fmla="*/ 0 h 798"/>
                    <a:gd name="T48" fmla="*/ 0 w 448"/>
                    <a:gd name="T49" fmla="*/ 0 h 798"/>
                    <a:gd name="T50" fmla="*/ 0 w 448"/>
                    <a:gd name="T51" fmla="*/ 0 h 798"/>
                    <a:gd name="T52" fmla="*/ 0 w 448"/>
                    <a:gd name="T53" fmla="*/ 0 h 798"/>
                    <a:gd name="T54" fmla="*/ 0 w 448"/>
                    <a:gd name="T55" fmla="*/ 0 h 798"/>
                    <a:gd name="T56" fmla="*/ 0 w 448"/>
                    <a:gd name="T57" fmla="*/ 0 h 798"/>
                    <a:gd name="T58" fmla="*/ 0 w 448"/>
                    <a:gd name="T59" fmla="*/ 0 h 798"/>
                    <a:gd name="T60" fmla="*/ 0 w 448"/>
                    <a:gd name="T61" fmla="*/ 0 h 798"/>
                    <a:gd name="T62" fmla="*/ 0 w 448"/>
                    <a:gd name="T63" fmla="*/ 0 h 798"/>
                    <a:gd name="T64" fmla="*/ 0 w 448"/>
                    <a:gd name="T65" fmla="*/ 0 h 798"/>
                    <a:gd name="T66" fmla="*/ 0 w 448"/>
                    <a:gd name="T67" fmla="*/ 0 h 798"/>
                    <a:gd name="T68" fmla="*/ 0 w 448"/>
                    <a:gd name="T69" fmla="*/ 0 h 798"/>
                    <a:gd name="T70" fmla="*/ 0 w 448"/>
                    <a:gd name="T71" fmla="*/ 0 h 798"/>
                    <a:gd name="T72" fmla="*/ 0 w 448"/>
                    <a:gd name="T73" fmla="*/ 0 h 798"/>
                    <a:gd name="T74" fmla="*/ 0 w 448"/>
                    <a:gd name="T75" fmla="*/ 0 h 798"/>
                    <a:gd name="T76" fmla="*/ 0 w 448"/>
                    <a:gd name="T77" fmla="*/ 0 h 798"/>
                    <a:gd name="T78" fmla="*/ 0 w 448"/>
                    <a:gd name="T79" fmla="*/ 0 h 798"/>
                    <a:gd name="T80" fmla="*/ 0 w 448"/>
                    <a:gd name="T81" fmla="*/ 0 h 798"/>
                    <a:gd name="T82" fmla="*/ 0 w 448"/>
                    <a:gd name="T83" fmla="*/ 0 h 798"/>
                    <a:gd name="T84" fmla="*/ 0 w 448"/>
                    <a:gd name="T85" fmla="*/ 0 h 798"/>
                    <a:gd name="T86" fmla="*/ 0 w 448"/>
                    <a:gd name="T87" fmla="*/ 0 h 798"/>
                    <a:gd name="T88" fmla="*/ 0 w 448"/>
                    <a:gd name="T89" fmla="*/ 0 h 798"/>
                    <a:gd name="T90" fmla="*/ 0 w 448"/>
                    <a:gd name="T91" fmla="*/ 0 h 798"/>
                    <a:gd name="T92" fmla="*/ 0 w 448"/>
                    <a:gd name="T93" fmla="*/ 0 h 798"/>
                    <a:gd name="T94" fmla="*/ 0 w 448"/>
                    <a:gd name="T95" fmla="*/ 0 h 798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448"/>
                    <a:gd name="T145" fmla="*/ 0 h 798"/>
                    <a:gd name="T146" fmla="*/ 448 w 448"/>
                    <a:gd name="T147" fmla="*/ 798 h 798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448" h="798">
                      <a:moveTo>
                        <a:pt x="396" y="699"/>
                      </a:moveTo>
                      <a:lnTo>
                        <a:pt x="414" y="686"/>
                      </a:lnTo>
                      <a:lnTo>
                        <a:pt x="418" y="672"/>
                      </a:lnTo>
                      <a:lnTo>
                        <a:pt x="397" y="668"/>
                      </a:lnTo>
                      <a:lnTo>
                        <a:pt x="372" y="672"/>
                      </a:lnTo>
                      <a:lnTo>
                        <a:pt x="381" y="663"/>
                      </a:lnTo>
                      <a:lnTo>
                        <a:pt x="373" y="645"/>
                      </a:lnTo>
                      <a:lnTo>
                        <a:pt x="385" y="645"/>
                      </a:lnTo>
                      <a:lnTo>
                        <a:pt x="403" y="632"/>
                      </a:lnTo>
                      <a:lnTo>
                        <a:pt x="420" y="633"/>
                      </a:lnTo>
                      <a:lnTo>
                        <a:pt x="441" y="606"/>
                      </a:lnTo>
                      <a:lnTo>
                        <a:pt x="448" y="560"/>
                      </a:lnTo>
                      <a:lnTo>
                        <a:pt x="432" y="539"/>
                      </a:lnTo>
                      <a:lnTo>
                        <a:pt x="399" y="528"/>
                      </a:lnTo>
                      <a:lnTo>
                        <a:pt x="381" y="539"/>
                      </a:lnTo>
                      <a:lnTo>
                        <a:pt x="381" y="554"/>
                      </a:lnTo>
                      <a:lnTo>
                        <a:pt x="367" y="549"/>
                      </a:lnTo>
                      <a:lnTo>
                        <a:pt x="366" y="533"/>
                      </a:lnTo>
                      <a:lnTo>
                        <a:pt x="370" y="506"/>
                      </a:lnTo>
                      <a:lnTo>
                        <a:pt x="349" y="483"/>
                      </a:lnTo>
                      <a:lnTo>
                        <a:pt x="342" y="470"/>
                      </a:lnTo>
                      <a:lnTo>
                        <a:pt x="363" y="474"/>
                      </a:lnTo>
                      <a:lnTo>
                        <a:pt x="360" y="459"/>
                      </a:lnTo>
                      <a:lnTo>
                        <a:pt x="337" y="435"/>
                      </a:lnTo>
                      <a:lnTo>
                        <a:pt x="312" y="423"/>
                      </a:lnTo>
                      <a:lnTo>
                        <a:pt x="306" y="402"/>
                      </a:lnTo>
                      <a:lnTo>
                        <a:pt x="282" y="384"/>
                      </a:lnTo>
                      <a:lnTo>
                        <a:pt x="259" y="357"/>
                      </a:lnTo>
                      <a:lnTo>
                        <a:pt x="253" y="330"/>
                      </a:lnTo>
                      <a:lnTo>
                        <a:pt x="238" y="308"/>
                      </a:lnTo>
                      <a:lnTo>
                        <a:pt x="216" y="288"/>
                      </a:lnTo>
                      <a:lnTo>
                        <a:pt x="207" y="266"/>
                      </a:lnTo>
                      <a:lnTo>
                        <a:pt x="187" y="269"/>
                      </a:lnTo>
                      <a:lnTo>
                        <a:pt x="175" y="263"/>
                      </a:lnTo>
                      <a:lnTo>
                        <a:pt x="199" y="248"/>
                      </a:lnTo>
                      <a:lnTo>
                        <a:pt x="199" y="231"/>
                      </a:lnTo>
                      <a:lnTo>
                        <a:pt x="184" y="216"/>
                      </a:lnTo>
                      <a:lnTo>
                        <a:pt x="196" y="204"/>
                      </a:lnTo>
                      <a:lnTo>
                        <a:pt x="220" y="168"/>
                      </a:lnTo>
                      <a:lnTo>
                        <a:pt x="226" y="141"/>
                      </a:lnTo>
                      <a:lnTo>
                        <a:pt x="235" y="110"/>
                      </a:lnTo>
                      <a:lnTo>
                        <a:pt x="214" y="95"/>
                      </a:lnTo>
                      <a:lnTo>
                        <a:pt x="184" y="104"/>
                      </a:lnTo>
                      <a:lnTo>
                        <a:pt x="177" y="95"/>
                      </a:lnTo>
                      <a:lnTo>
                        <a:pt x="156" y="102"/>
                      </a:lnTo>
                      <a:lnTo>
                        <a:pt x="130" y="113"/>
                      </a:lnTo>
                      <a:lnTo>
                        <a:pt x="112" y="120"/>
                      </a:lnTo>
                      <a:lnTo>
                        <a:pt x="108" y="87"/>
                      </a:lnTo>
                      <a:lnTo>
                        <a:pt x="142" y="65"/>
                      </a:lnTo>
                      <a:lnTo>
                        <a:pt x="156" y="38"/>
                      </a:lnTo>
                      <a:lnTo>
                        <a:pt x="163" y="14"/>
                      </a:lnTo>
                      <a:lnTo>
                        <a:pt x="135" y="0"/>
                      </a:lnTo>
                      <a:lnTo>
                        <a:pt x="112" y="6"/>
                      </a:lnTo>
                      <a:lnTo>
                        <a:pt x="90" y="29"/>
                      </a:lnTo>
                      <a:lnTo>
                        <a:pt x="91" y="9"/>
                      </a:lnTo>
                      <a:lnTo>
                        <a:pt x="72" y="8"/>
                      </a:lnTo>
                      <a:lnTo>
                        <a:pt x="64" y="39"/>
                      </a:lnTo>
                      <a:lnTo>
                        <a:pt x="51" y="57"/>
                      </a:lnTo>
                      <a:lnTo>
                        <a:pt x="46" y="74"/>
                      </a:lnTo>
                      <a:lnTo>
                        <a:pt x="58" y="90"/>
                      </a:lnTo>
                      <a:lnTo>
                        <a:pt x="31" y="92"/>
                      </a:lnTo>
                      <a:lnTo>
                        <a:pt x="27" y="105"/>
                      </a:lnTo>
                      <a:lnTo>
                        <a:pt x="13" y="120"/>
                      </a:lnTo>
                      <a:lnTo>
                        <a:pt x="27" y="143"/>
                      </a:lnTo>
                      <a:lnTo>
                        <a:pt x="21" y="165"/>
                      </a:lnTo>
                      <a:lnTo>
                        <a:pt x="34" y="177"/>
                      </a:lnTo>
                      <a:lnTo>
                        <a:pt x="18" y="192"/>
                      </a:lnTo>
                      <a:lnTo>
                        <a:pt x="22" y="225"/>
                      </a:lnTo>
                      <a:lnTo>
                        <a:pt x="43" y="213"/>
                      </a:lnTo>
                      <a:lnTo>
                        <a:pt x="58" y="231"/>
                      </a:lnTo>
                      <a:lnTo>
                        <a:pt x="27" y="236"/>
                      </a:lnTo>
                      <a:lnTo>
                        <a:pt x="27" y="263"/>
                      </a:lnTo>
                      <a:lnTo>
                        <a:pt x="21" y="290"/>
                      </a:lnTo>
                      <a:lnTo>
                        <a:pt x="36" y="279"/>
                      </a:lnTo>
                      <a:lnTo>
                        <a:pt x="48" y="257"/>
                      </a:lnTo>
                      <a:lnTo>
                        <a:pt x="54" y="267"/>
                      </a:lnTo>
                      <a:lnTo>
                        <a:pt x="64" y="261"/>
                      </a:lnTo>
                      <a:lnTo>
                        <a:pt x="72" y="279"/>
                      </a:lnTo>
                      <a:lnTo>
                        <a:pt x="58" y="285"/>
                      </a:lnTo>
                      <a:lnTo>
                        <a:pt x="72" y="311"/>
                      </a:lnTo>
                      <a:lnTo>
                        <a:pt x="51" y="363"/>
                      </a:lnTo>
                      <a:lnTo>
                        <a:pt x="82" y="387"/>
                      </a:lnTo>
                      <a:lnTo>
                        <a:pt x="90" y="375"/>
                      </a:lnTo>
                      <a:lnTo>
                        <a:pt x="85" y="359"/>
                      </a:lnTo>
                      <a:lnTo>
                        <a:pt x="99" y="366"/>
                      </a:lnTo>
                      <a:lnTo>
                        <a:pt x="126" y="371"/>
                      </a:lnTo>
                      <a:lnTo>
                        <a:pt x="142" y="360"/>
                      </a:lnTo>
                      <a:lnTo>
                        <a:pt x="162" y="363"/>
                      </a:lnTo>
                      <a:lnTo>
                        <a:pt x="151" y="381"/>
                      </a:lnTo>
                      <a:lnTo>
                        <a:pt x="147" y="405"/>
                      </a:lnTo>
                      <a:lnTo>
                        <a:pt x="169" y="416"/>
                      </a:lnTo>
                      <a:lnTo>
                        <a:pt x="186" y="408"/>
                      </a:lnTo>
                      <a:lnTo>
                        <a:pt x="184" y="437"/>
                      </a:lnTo>
                      <a:lnTo>
                        <a:pt x="175" y="468"/>
                      </a:lnTo>
                      <a:lnTo>
                        <a:pt x="174" y="485"/>
                      </a:lnTo>
                      <a:lnTo>
                        <a:pt x="147" y="492"/>
                      </a:lnTo>
                      <a:lnTo>
                        <a:pt x="121" y="497"/>
                      </a:lnTo>
                      <a:lnTo>
                        <a:pt x="112" y="488"/>
                      </a:lnTo>
                      <a:lnTo>
                        <a:pt x="112" y="470"/>
                      </a:lnTo>
                      <a:lnTo>
                        <a:pt x="91" y="479"/>
                      </a:lnTo>
                      <a:lnTo>
                        <a:pt x="85" y="494"/>
                      </a:lnTo>
                      <a:lnTo>
                        <a:pt x="108" y="498"/>
                      </a:lnTo>
                      <a:lnTo>
                        <a:pt x="94" y="524"/>
                      </a:lnTo>
                      <a:lnTo>
                        <a:pt x="66" y="542"/>
                      </a:lnTo>
                      <a:lnTo>
                        <a:pt x="81" y="551"/>
                      </a:lnTo>
                      <a:lnTo>
                        <a:pt x="99" y="537"/>
                      </a:lnTo>
                      <a:lnTo>
                        <a:pt x="108" y="576"/>
                      </a:lnTo>
                      <a:lnTo>
                        <a:pt x="84" y="596"/>
                      </a:lnTo>
                      <a:lnTo>
                        <a:pt x="51" y="614"/>
                      </a:lnTo>
                      <a:lnTo>
                        <a:pt x="40" y="627"/>
                      </a:lnTo>
                      <a:lnTo>
                        <a:pt x="57" y="639"/>
                      </a:lnTo>
                      <a:lnTo>
                        <a:pt x="58" y="654"/>
                      </a:lnTo>
                      <a:lnTo>
                        <a:pt x="88" y="641"/>
                      </a:lnTo>
                      <a:lnTo>
                        <a:pt x="93" y="657"/>
                      </a:lnTo>
                      <a:lnTo>
                        <a:pt x="121" y="653"/>
                      </a:lnTo>
                      <a:lnTo>
                        <a:pt x="139" y="642"/>
                      </a:lnTo>
                      <a:lnTo>
                        <a:pt x="157" y="654"/>
                      </a:lnTo>
                      <a:lnTo>
                        <a:pt x="175" y="638"/>
                      </a:lnTo>
                      <a:lnTo>
                        <a:pt x="204" y="633"/>
                      </a:lnTo>
                      <a:lnTo>
                        <a:pt x="183" y="650"/>
                      </a:lnTo>
                      <a:lnTo>
                        <a:pt x="171" y="671"/>
                      </a:lnTo>
                      <a:lnTo>
                        <a:pt x="136" y="675"/>
                      </a:lnTo>
                      <a:lnTo>
                        <a:pt x="88" y="674"/>
                      </a:lnTo>
                      <a:lnTo>
                        <a:pt x="58" y="723"/>
                      </a:lnTo>
                      <a:lnTo>
                        <a:pt x="40" y="752"/>
                      </a:lnTo>
                      <a:lnTo>
                        <a:pt x="18" y="764"/>
                      </a:lnTo>
                      <a:lnTo>
                        <a:pt x="0" y="773"/>
                      </a:lnTo>
                      <a:lnTo>
                        <a:pt x="25" y="780"/>
                      </a:lnTo>
                      <a:lnTo>
                        <a:pt x="40" y="798"/>
                      </a:lnTo>
                      <a:lnTo>
                        <a:pt x="57" y="779"/>
                      </a:lnTo>
                      <a:lnTo>
                        <a:pt x="57" y="762"/>
                      </a:lnTo>
                      <a:lnTo>
                        <a:pt x="72" y="758"/>
                      </a:lnTo>
                      <a:lnTo>
                        <a:pt x="82" y="744"/>
                      </a:lnTo>
                      <a:lnTo>
                        <a:pt x="129" y="744"/>
                      </a:lnTo>
                      <a:lnTo>
                        <a:pt x="139" y="756"/>
                      </a:lnTo>
                      <a:lnTo>
                        <a:pt x="162" y="725"/>
                      </a:lnTo>
                      <a:lnTo>
                        <a:pt x="195" y="723"/>
                      </a:lnTo>
                      <a:lnTo>
                        <a:pt x="225" y="735"/>
                      </a:lnTo>
                      <a:lnTo>
                        <a:pt x="234" y="719"/>
                      </a:lnTo>
                      <a:lnTo>
                        <a:pt x="265" y="713"/>
                      </a:lnTo>
                      <a:lnTo>
                        <a:pt x="285" y="720"/>
                      </a:lnTo>
                      <a:lnTo>
                        <a:pt x="328" y="705"/>
                      </a:lnTo>
                      <a:lnTo>
                        <a:pt x="355" y="719"/>
                      </a:lnTo>
                      <a:lnTo>
                        <a:pt x="373" y="711"/>
                      </a:lnTo>
                      <a:lnTo>
                        <a:pt x="396" y="699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63" name="Freeform 110"/>
                <p:cNvSpPr>
                  <a:spLocks noChangeArrowheads="1"/>
                </p:cNvSpPr>
                <p:nvPr/>
              </p:nvSpPr>
              <p:spPr bwMode="auto">
                <a:xfrm>
                  <a:off x="2702" y="2070"/>
                  <a:ext cx="2" cy="1"/>
                </a:xfrm>
                <a:custGeom>
                  <a:avLst/>
                  <a:gdLst>
                    <a:gd name="T0" fmla="*/ 0 w 14"/>
                    <a:gd name="T1" fmla="*/ 0 h 13"/>
                    <a:gd name="T2" fmla="*/ 0 w 14"/>
                    <a:gd name="T3" fmla="*/ 0 h 13"/>
                    <a:gd name="T4" fmla="*/ 0 w 14"/>
                    <a:gd name="T5" fmla="*/ 0 h 13"/>
                    <a:gd name="T6" fmla="*/ 0 w 14"/>
                    <a:gd name="T7" fmla="*/ 0 h 1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"/>
                    <a:gd name="T13" fmla="*/ 0 h 13"/>
                    <a:gd name="T14" fmla="*/ 14 w 14"/>
                    <a:gd name="T15" fmla="*/ 13 h 1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" h="13">
                      <a:moveTo>
                        <a:pt x="14" y="3"/>
                      </a:moveTo>
                      <a:lnTo>
                        <a:pt x="3" y="0"/>
                      </a:lnTo>
                      <a:lnTo>
                        <a:pt x="0" y="13"/>
                      </a:lnTo>
                      <a:lnTo>
                        <a:pt x="14" y="3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64" name="Freeform 111"/>
                <p:cNvSpPr>
                  <a:spLocks noChangeArrowheads="1"/>
                </p:cNvSpPr>
                <p:nvPr/>
              </p:nvSpPr>
              <p:spPr bwMode="auto">
                <a:xfrm>
                  <a:off x="2607" y="1974"/>
                  <a:ext cx="34" cy="24"/>
                </a:xfrm>
                <a:custGeom>
                  <a:avLst/>
                  <a:gdLst>
                    <a:gd name="T0" fmla="*/ 0 w 129"/>
                    <a:gd name="T1" fmla="*/ 0 h 102"/>
                    <a:gd name="T2" fmla="*/ 0 w 129"/>
                    <a:gd name="T3" fmla="*/ 0 h 102"/>
                    <a:gd name="T4" fmla="*/ 0 w 129"/>
                    <a:gd name="T5" fmla="*/ 0 h 102"/>
                    <a:gd name="T6" fmla="*/ 0 w 129"/>
                    <a:gd name="T7" fmla="*/ 0 h 102"/>
                    <a:gd name="T8" fmla="*/ 0 w 129"/>
                    <a:gd name="T9" fmla="*/ 0 h 102"/>
                    <a:gd name="T10" fmla="*/ 0 w 129"/>
                    <a:gd name="T11" fmla="*/ 0 h 102"/>
                    <a:gd name="T12" fmla="*/ 0 w 129"/>
                    <a:gd name="T13" fmla="*/ 0 h 102"/>
                    <a:gd name="T14" fmla="*/ 0 w 129"/>
                    <a:gd name="T15" fmla="*/ 0 h 102"/>
                    <a:gd name="T16" fmla="*/ 0 w 129"/>
                    <a:gd name="T17" fmla="*/ 0 h 102"/>
                    <a:gd name="T18" fmla="*/ 0 w 129"/>
                    <a:gd name="T19" fmla="*/ 0 h 102"/>
                    <a:gd name="T20" fmla="*/ 0 w 129"/>
                    <a:gd name="T21" fmla="*/ 0 h 102"/>
                    <a:gd name="T22" fmla="*/ 0 w 129"/>
                    <a:gd name="T23" fmla="*/ 0 h 102"/>
                    <a:gd name="T24" fmla="*/ 0 w 129"/>
                    <a:gd name="T25" fmla="*/ 0 h 102"/>
                    <a:gd name="T26" fmla="*/ 0 w 129"/>
                    <a:gd name="T27" fmla="*/ 0 h 102"/>
                    <a:gd name="T28" fmla="*/ 0 w 129"/>
                    <a:gd name="T29" fmla="*/ 0 h 102"/>
                    <a:gd name="T30" fmla="*/ 0 w 129"/>
                    <a:gd name="T31" fmla="*/ 0 h 102"/>
                    <a:gd name="T32" fmla="*/ 0 w 129"/>
                    <a:gd name="T33" fmla="*/ 0 h 102"/>
                    <a:gd name="T34" fmla="*/ 0 w 129"/>
                    <a:gd name="T35" fmla="*/ 0 h 102"/>
                    <a:gd name="T36" fmla="*/ 0 w 129"/>
                    <a:gd name="T37" fmla="*/ 0 h 102"/>
                    <a:gd name="T38" fmla="*/ 0 w 129"/>
                    <a:gd name="T39" fmla="*/ 0 h 10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29"/>
                    <a:gd name="T61" fmla="*/ 0 h 102"/>
                    <a:gd name="T62" fmla="*/ 129 w 129"/>
                    <a:gd name="T63" fmla="*/ 102 h 102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29" h="102">
                      <a:moveTo>
                        <a:pt x="105" y="16"/>
                      </a:moveTo>
                      <a:lnTo>
                        <a:pt x="91" y="39"/>
                      </a:lnTo>
                      <a:lnTo>
                        <a:pt x="106" y="39"/>
                      </a:lnTo>
                      <a:lnTo>
                        <a:pt x="106" y="64"/>
                      </a:lnTo>
                      <a:lnTo>
                        <a:pt x="129" y="78"/>
                      </a:lnTo>
                      <a:lnTo>
                        <a:pt x="94" y="88"/>
                      </a:lnTo>
                      <a:lnTo>
                        <a:pt x="75" y="97"/>
                      </a:lnTo>
                      <a:lnTo>
                        <a:pt x="51" y="102"/>
                      </a:lnTo>
                      <a:lnTo>
                        <a:pt x="42" y="88"/>
                      </a:lnTo>
                      <a:lnTo>
                        <a:pt x="25" y="102"/>
                      </a:lnTo>
                      <a:lnTo>
                        <a:pt x="18" y="85"/>
                      </a:lnTo>
                      <a:lnTo>
                        <a:pt x="7" y="75"/>
                      </a:lnTo>
                      <a:lnTo>
                        <a:pt x="0" y="54"/>
                      </a:lnTo>
                      <a:lnTo>
                        <a:pt x="16" y="52"/>
                      </a:lnTo>
                      <a:lnTo>
                        <a:pt x="22" y="25"/>
                      </a:lnTo>
                      <a:lnTo>
                        <a:pt x="48" y="10"/>
                      </a:lnTo>
                      <a:lnTo>
                        <a:pt x="43" y="27"/>
                      </a:lnTo>
                      <a:lnTo>
                        <a:pt x="64" y="10"/>
                      </a:lnTo>
                      <a:lnTo>
                        <a:pt x="88" y="0"/>
                      </a:lnTo>
                      <a:lnTo>
                        <a:pt x="105" y="16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65" name="Freeform 112"/>
                <p:cNvSpPr>
                  <a:spLocks noChangeArrowheads="1"/>
                </p:cNvSpPr>
                <p:nvPr/>
              </p:nvSpPr>
              <p:spPr bwMode="auto">
                <a:xfrm>
                  <a:off x="2619" y="1892"/>
                  <a:ext cx="12" cy="20"/>
                </a:xfrm>
                <a:custGeom>
                  <a:avLst/>
                  <a:gdLst>
                    <a:gd name="T0" fmla="*/ 0 w 51"/>
                    <a:gd name="T1" fmla="*/ 0 h 90"/>
                    <a:gd name="T2" fmla="*/ 0 w 51"/>
                    <a:gd name="T3" fmla="*/ 0 h 90"/>
                    <a:gd name="T4" fmla="*/ 0 w 51"/>
                    <a:gd name="T5" fmla="*/ 0 h 90"/>
                    <a:gd name="T6" fmla="*/ 0 w 51"/>
                    <a:gd name="T7" fmla="*/ 0 h 90"/>
                    <a:gd name="T8" fmla="*/ 0 w 51"/>
                    <a:gd name="T9" fmla="*/ 0 h 90"/>
                    <a:gd name="T10" fmla="*/ 0 w 51"/>
                    <a:gd name="T11" fmla="*/ 0 h 90"/>
                    <a:gd name="T12" fmla="*/ 0 w 51"/>
                    <a:gd name="T13" fmla="*/ 0 h 90"/>
                    <a:gd name="T14" fmla="*/ 0 w 51"/>
                    <a:gd name="T15" fmla="*/ 0 h 90"/>
                    <a:gd name="T16" fmla="*/ 0 w 51"/>
                    <a:gd name="T17" fmla="*/ 0 h 90"/>
                    <a:gd name="T18" fmla="*/ 0 w 51"/>
                    <a:gd name="T19" fmla="*/ 0 h 90"/>
                    <a:gd name="T20" fmla="*/ 0 w 51"/>
                    <a:gd name="T21" fmla="*/ 0 h 9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1"/>
                    <a:gd name="T34" fmla="*/ 0 h 90"/>
                    <a:gd name="T35" fmla="*/ 51 w 51"/>
                    <a:gd name="T36" fmla="*/ 90 h 90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1" h="90">
                      <a:moveTo>
                        <a:pt x="51" y="0"/>
                      </a:moveTo>
                      <a:lnTo>
                        <a:pt x="39" y="37"/>
                      </a:lnTo>
                      <a:lnTo>
                        <a:pt x="39" y="67"/>
                      </a:lnTo>
                      <a:lnTo>
                        <a:pt x="21" y="73"/>
                      </a:lnTo>
                      <a:lnTo>
                        <a:pt x="0" y="90"/>
                      </a:lnTo>
                      <a:lnTo>
                        <a:pt x="0" y="60"/>
                      </a:lnTo>
                      <a:lnTo>
                        <a:pt x="16" y="51"/>
                      </a:lnTo>
                      <a:lnTo>
                        <a:pt x="0" y="25"/>
                      </a:lnTo>
                      <a:lnTo>
                        <a:pt x="19" y="28"/>
                      </a:lnTo>
                      <a:lnTo>
                        <a:pt x="16" y="13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66" name="Freeform 113"/>
                <p:cNvSpPr>
                  <a:spLocks noChangeArrowheads="1"/>
                </p:cNvSpPr>
                <p:nvPr/>
              </p:nvSpPr>
              <p:spPr bwMode="auto">
                <a:xfrm>
                  <a:off x="2610" y="1915"/>
                  <a:ext cx="4" cy="2"/>
                </a:xfrm>
                <a:custGeom>
                  <a:avLst/>
                  <a:gdLst>
                    <a:gd name="T0" fmla="*/ 0 w 21"/>
                    <a:gd name="T1" fmla="*/ 0 h 18"/>
                    <a:gd name="T2" fmla="*/ 0 w 21"/>
                    <a:gd name="T3" fmla="*/ 0 h 18"/>
                    <a:gd name="T4" fmla="*/ 0 w 21"/>
                    <a:gd name="T5" fmla="*/ 0 h 18"/>
                    <a:gd name="T6" fmla="*/ 0 w 21"/>
                    <a:gd name="T7" fmla="*/ 0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"/>
                    <a:gd name="T13" fmla="*/ 0 h 18"/>
                    <a:gd name="T14" fmla="*/ 21 w 21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" h="18">
                      <a:moveTo>
                        <a:pt x="0" y="0"/>
                      </a:moveTo>
                      <a:lnTo>
                        <a:pt x="21" y="3"/>
                      </a:lnTo>
                      <a:lnTo>
                        <a:pt x="9" y="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67" name="Freeform 114"/>
                <p:cNvSpPr>
                  <a:spLocks noChangeArrowheads="1"/>
                </p:cNvSpPr>
                <p:nvPr/>
              </p:nvSpPr>
              <p:spPr bwMode="auto">
                <a:xfrm>
                  <a:off x="2609" y="1921"/>
                  <a:ext cx="2" cy="4"/>
                </a:xfrm>
                <a:custGeom>
                  <a:avLst/>
                  <a:gdLst>
                    <a:gd name="T0" fmla="*/ 0 w 13"/>
                    <a:gd name="T1" fmla="*/ 0 h 23"/>
                    <a:gd name="T2" fmla="*/ 0 w 13"/>
                    <a:gd name="T3" fmla="*/ 0 h 23"/>
                    <a:gd name="T4" fmla="*/ 0 w 13"/>
                    <a:gd name="T5" fmla="*/ 0 h 23"/>
                    <a:gd name="T6" fmla="*/ 0 w 13"/>
                    <a:gd name="T7" fmla="*/ 0 h 2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3"/>
                    <a:gd name="T13" fmla="*/ 0 h 23"/>
                    <a:gd name="T14" fmla="*/ 13 w 13"/>
                    <a:gd name="T15" fmla="*/ 23 h 2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3" h="23">
                      <a:moveTo>
                        <a:pt x="0" y="0"/>
                      </a:moveTo>
                      <a:lnTo>
                        <a:pt x="13" y="3"/>
                      </a:lnTo>
                      <a:lnTo>
                        <a:pt x="1" y="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68" name="Freeform 115"/>
                <p:cNvSpPr>
                  <a:spLocks noChangeArrowheads="1"/>
                </p:cNvSpPr>
                <p:nvPr/>
              </p:nvSpPr>
              <p:spPr bwMode="auto">
                <a:xfrm>
                  <a:off x="2625" y="1915"/>
                  <a:ext cx="9" cy="20"/>
                </a:xfrm>
                <a:custGeom>
                  <a:avLst/>
                  <a:gdLst>
                    <a:gd name="T0" fmla="*/ 0 w 40"/>
                    <a:gd name="T1" fmla="*/ 0 h 89"/>
                    <a:gd name="T2" fmla="*/ 0 w 40"/>
                    <a:gd name="T3" fmla="*/ 0 h 89"/>
                    <a:gd name="T4" fmla="*/ 0 w 40"/>
                    <a:gd name="T5" fmla="*/ 0 h 89"/>
                    <a:gd name="T6" fmla="*/ 0 w 40"/>
                    <a:gd name="T7" fmla="*/ 0 h 89"/>
                    <a:gd name="T8" fmla="*/ 0 w 40"/>
                    <a:gd name="T9" fmla="*/ 0 h 89"/>
                    <a:gd name="T10" fmla="*/ 0 w 40"/>
                    <a:gd name="T11" fmla="*/ 0 h 89"/>
                    <a:gd name="T12" fmla="*/ 0 w 40"/>
                    <a:gd name="T13" fmla="*/ 0 h 8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"/>
                    <a:gd name="T22" fmla="*/ 0 h 89"/>
                    <a:gd name="T23" fmla="*/ 40 w 40"/>
                    <a:gd name="T24" fmla="*/ 89 h 8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" h="89">
                      <a:moveTo>
                        <a:pt x="21" y="0"/>
                      </a:moveTo>
                      <a:lnTo>
                        <a:pt x="0" y="20"/>
                      </a:lnTo>
                      <a:lnTo>
                        <a:pt x="7" y="54"/>
                      </a:lnTo>
                      <a:lnTo>
                        <a:pt x="30" y="89"/>
                      </a:lnTo>
                      <a:lnTo>
                        <a:pt x="40" y="60"/>
                      </a:lnTo>
                      <a:lnTo>
                        <a:pt x="18" y="44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69" name="Freeform 116"/>
                <p:cNvSpPr>
                  <a:spLocks noChangeArrowheads="1"/>
                </p:cNvSpPr>
                <p:nvPr/>
              </p:nvSpPr>
              <p:spPr bwMode="auto">
                <a:xfrm>
                  <a:off x="2630" y="1942"/>
                  <a:ext cx="5" cy="7"/>
                </a:xfrm>
                <a:custGeom>
                  <a:avLst/>
                  <a:gdLst>
                    <a:gd name="T0" fmla="*/ 0 w 25"/>
                    <a:gd name="T1" fmla="*/ 0 h 36"/>
                    <a:gd name="T2" fmla="*/ 0 w 25"/>
                    <a:gd name="T3" fmla="*/ 0 h 36"/>
                    <a:gd name="T4" fmla="*/ 0 w 25"/>
                    <a:gd name="T5" fmla="*/ 0 h 36"/>
                    <a:gd name="T6" fmla="*/ 0 w 25"/>
                    <a:gd name="T7" fmla="*/ 0 h 3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5"/>
                    <a:gd name="T13" fmla="*/ 0 h 36"/>
                    <a:gd name="T14" fmla="*/ 25 w 25"/>
                    <a:gd name="T15" fmla="*/ 36 h 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5" h="36">
                      <a:moveTo>
                        <a:pt x="4" y="0"/>
                      </a:moveTo>
                      <a:lnTo>
                        <a:pt x="25" y="21"/>
                      </a:lnTo>
                      <a:lnTo>
                        <a:pt x="0" y="36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806" name="Freeform 117"/>
              <p:cNvSpPr>
                <a:spLocks noChangeArrowheads="1"/>
              </p:cNvSpPr>
              <p:nvPr/>
            </p:nvSpPr>
            <p:spPr bwMode="auto">
              <a:xfrm>
                <a:off x="2567" y="1971"/>
                <a:ext cx="61" cy="86"/>
              </a:xfrm>
              <a:custGeom>
                <a:avLst/>
                <a:gdLst>
                  <a:gd name="T0" fmla="*/ 0 w 230"/>
                  <a:gd name="T1" fmla="*/ 0 h 351"/>
                  <a:gd name="T2" fmla="*/ 0 w 230"/>
                  <a:gd name="T3" fmla="*/ 0 h 351"/>
                  <a:gd name="T4" fmla="*/ 0 w 230"/>
                  <a:gd name="T5" fmla="*/ 0 h 351"/>
                  <a:gd name="T6" fmla="*/ 0 w 230"/>
                  <a:gd name="T7" fmla="*/ 0 h 351"/>
                  <a:gd name="T8" fmla="*/ 0 w 230"/>
                  <a:gd name="T9" fmla="*/ 0 h 351"/>
                  <a:gd name="T10" fmla="*/ 0 w 230"/>
                  <a:gd name="T11" fmla="*/ 0 h 351"/>
                  <a:gd name="T12" fmla="*/ 0 w 230"/>
                  <a:gd name="T13" fmla="*/ 0 h 351"/>
                  <a:gd name="T14" fmla="*/ 0 w 230"/>
                  <a:gd name="T15" fmla="*/ 0 h 351"/>
                  <a:gd name="T16" fmla="*/ 0 w 230"/>
                  <a:gd name="T17" fmla="*/ 0 h 351"/>
                  <a:gd name="T18" fmla="*/ 0 w 230"/>
                  <a:gd name="T19" fmla="*/ 0 h 351"/>
                  <a:gd name="T20" fmla="*/ 0 w 230"/>
                  <a:gd name="T21" fmla="*/ 0 h 351"/>
                  <a:gd name="T22" fmla="*/ 0 w 230"/>
                  <a:gd name="T23" fmla="*/ 0 h 351"/>
                  <a:gd name="T24" fmla="*/ 0 w 230"/>
                  <a:gd name="T25" fmla="*/ 0 h 351"/>
                  <a:gd name="T26" fmla="*/ 0 w 230"/>
                  <a:gd name="T27" fmla="*/ 0 h 351"/>
                  <a:gd name="T28" fmla="*/ 0 w 230"/>
                  <a:gd name="T29" fmla="*/ 0 h 351"/>
                  <a:gd name="T30" fmla="*/ 0 w 230"/>
                  <a:gd name="T31" fmla="*/ 0 h 351"/>
                  <a:gd name="T32" fmla="*/ 0 w 230"/>
                  <a:gd name="T33" fmla="*/ 0 h 351"/>
                  <a:gd name="T34" fmla="*/ 0 w 230"/>
                  <a:gd name="T35" fmla="*/ 0 h 351"/>
                  <a:gd name="T36" fmla="*/ 0 w 230"/>
                  <a:gd name="T37" fmla="*/ 0 h 351"/>
                  <a:gd name="T38" fmla="*/ 0 w 230"/>
                  <a:gd name="T39" fmla="*/ 0 h 351"/>
                  <a:gd name="T40" fmla="*/ 0 w 230"/>
                  <a:gd name="T41" fmla="*/ 0 h 351"/>
                  <a:gd name="T42" fmla="*/ 0 w 230"/>
                  <a:gd name="T43" fmla="*/ 0 h 351"/>
                  <a:gd name="T44" fmla="*/ 0 w 230"/>
                  <a:gd name="T45" fmla="*/ 0 h 351"/>
                  <a:gd name="T46" fmla="*/ 0 w 230"/>
                  <a:gd name="T47" fmla="*/ 0 h 351"/>
                  <a:gd name="T48" fmla="*/ 0 w 230"/>
                  <a:gd name="T49" fmla="*/ 0 h 351"/>
                  <a:gd name="T50" fmla="*/ 0 w 230"/>
                  <a:gd name="T51" fmla="*/ 0 h 351"/>
                  <a:gd name="T52" fmla="*/ 0 w 230"/>
                  <a:gd name="T53" fmla="*/ 0 h 351"/>
                  <a:gd name="T54" fmla="*/ 0 w 230"/>
                  <a:gd name="T55" fmla="*/ 0 h 351"/>
                  <a:gd name="T56" fmla="*/ 0 w 230"/>
                  <a:gd name="T57" fmla="*/ 0 h 351"/>
                  <a:gd name="T58" fmla="*/ 0 w 230"/>
                  <a:gd name="T59" fmla="*/ 0 h 351"/>
                  <a:gd name="T60" fmla="*/ 0 w 230"/>
                  <a:gd name="T61" fmla="*/ 0 h 351"/>
                  <a:gd name="T62" fmla="*/ 0 w 230"/>
                  <a:gd name="T63" fmla="*/ 0 h 35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30"/>
                  <a:gd name="T97" fmla="*/ 0 h 351"/>
                  <a:gd name="T98" fmla="*/ 230 w 230"/>
                  <a:gd name="T99" fmla="*/ 351 h 351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30" h="351">
                    <a:moveTo>
                      <a:pt x="192" y="33"/>
                    </a:moveTo>
                    <a:lnTo>
                      <a:pt x="195" y="14"/>
                    </a:lnTo>
                    <a:lnTo>
                      <a:pt x="182" y="0"/>
                    </a:lnTo>
                    <a:lnTo>
                      <a:pt x="164" y="23"/>
                    </a:lnTo>
                    <a:lnTo>
                      <a:pt x="152" y="11"/>
                    </a:lnTo>
                    <a:lnTo>
                      <a:pt x="125" y="23"/>
                    </a:lnTo>
                    <a:lnTo>
                      <a:pt x="125" y="36"/>
                    </a:lnTo>
                    <a:lnTo>
                      <a:pt x="107" y="45"/>
                    </a:lnTo>
                    <a:lnTo>
                      <a:pt x="129" y="60"/>
                    </a:lnTo>
                    <a:lnTo>
                      <a:pt x="95" y="86"/>
                    </a:lnTo>
                    <a:lnTo>
                      <a:pt x="101" y="104"/>
                    </a:lnTo>
                    <a:lnTo>
                      <a:pt x="75" y="90"/>
                    </a:lnTo>
                    <a:lnTo>
                      <a:pt x="60" y="104"/>
                    </a:lnTo>
                    <a:lnTo>
                      <a:pt x="41" y="84"/>
                    </a:lnTo>
                    <a:lnTo>
                      <a:pt x="38" y="113"/>
                    </a:lnTo>
                    <a:lnTo>
                      <a:pt x="59" y="135"/>
                    </a:lnTo>
                    <a:lnTo>
                      <a:pt x="29" y="149"/>
                    </a:lnTo>
                    <a:lnTo>
                      <a:pt x="15" y="167"/>
                    </a:lnTo>
                    <a:lnTo>
                      <a:pt x="18" y="180"/>
                    </a:lnTo>
                    <a:lnTo>
                      <a:pt x="50" y="189"/>
                    </a:lnTo>
                    <a:lnTo>
                      <a:pt x="72" y="182"/>
                    </a:lnTo>
                    <a:lnTo>
                      <a:pt x="78" y="168"/>
                    </a:lnTo>
                    <a:lnTo>
                      <a:pt x="84" y="195"/>
                    </a:lnTo>
                    <a:lnTo>
                      <a:pt x="60" y="213"/>
                    </a:lnTo>
                    <a:lnTo>
                      <a:pt x="36" y="252"/>
                    </a:lnTo>
                    <a:lnTo>
                      <a:pt x="57" y="261"/>
                    </a:lnTo>
                    <a:lnTo>
                      <a:pt x="21" y="275"/>
                    </a:lnTo>
                    <a:lnTo>
                      <a:pt x="39" y="287"/>
                    </a:lnTo>
                    <a:lnTo>
                      <a:pt x="0" y="287"/>
                    </a:lnTo>
                    <a:lnTo>
                      <a:pt x="9" y="311"/>
                    </a:lnTo>
                    <a:lnTo>
                      <a:pt x="3" y="336"/>
                    </a:lnTo>
                    <a:lnTo>
                      <a:pt x="33" y="320"/>
                    </a:lnTo>
                    <a:lnTo>
                      <a:pt x="42" y="329"/>
                    </a:lnTo>
                    <a:lnTo>
                      <a:pt x="26" y="344"/>
                    </a:lnTo>
                    <a:lnTo>
                      <a:pt x="35" y="351"/>
                    </a:lnTo>
                    <a:lnTo>
                      <a:pt x="69" y="326"/>
                    </a:lnTo>
                    <a:lnTo>
                      <a:pt x="71" y="342"/>
                    </a:lnTo>
                    <a:lnTo>
                      <a:pt x="83" y="351"/>
                    </a:lnTo>
                    <a:lnTo>
                      <a:pt x="125" y="324"/>
                    </a:lnTo>
                    <a:lnTo>
                      <a:pt x="123" y="309"/>
                    </a:lnTo>
                    <a:lnTo>
                      <a:pt x="146" y="317"/>
                    </a:lnTo>
                    <a:lnTo>
                      <a:pt x="159" y="303"/>
                    </a:lnTo>
                    <a:lnTo>
                      <a:pt x="162" y="284"/>
                    </a:lnTo>
                    <a:lnTo>
                      <a:pt x="186" y="284"/>
                    </a:lnTo>
                    <a:lnTo>
                      <a:pt x="195" y="261"/>
                    </a:lnTo>
                    <a:lnTo>
                      <a:pt x="209" y="279"/>
                    </a:lnTo>
                    <a:lnTo>
                      <a:pt x="213" y="258"/>
                    </a:lnTo>
                    <a:lnTo>
                      <a:pt x="204" y="252"/>
                    </a:lnTo>
                    <a:lnTo>
                      <a:pt x="219" y="248"/>
                    </a:lnTo>
                    <a:lnTo>
                      <a:pt x="219" y="221"/>
                    </a:lnTo>
                    <a:lnTo>
                      <a:pt x="230" y="212"/>
                    </a:lnTo>
                    <a:lnTo>
                      <a:pt x="213" y="180"/>
                    </a:lnTo>
                    <a:lnTo>
                      <a:pt x="209" y="153"/>
                    </a:lnTo>
                    <a:lnTo>
                      <a:pt x="218" y="129"/>
                    </a:lnTo>
                    <a:lnTo>
                      <a:pt x="222" y="117"/>
                    </a:lnTo>
                    <a:lnTo>
                      <a:pt x="197" y="122"/>
                    </a:lnTo>
                    <a:lnTo>
                      <a:pt x="188" y="108"/>
                    </a:lnTo>
                    <a:lnTo>
                      <a:pt x="168" y="123"/>
                    </a:lnTo>
                    <a:lnTo>
                      <a:pt x="165" y="104"/>
                    </a:lnTo>
                    <a:lnTo>
                      <a:pt x="156" y="99"/>
                    </a:lnTo>
                    <a:lnTo>
                      <a:pt x="146" y="77"/>
                    </a:lnTo>
                    <a:lnTo>
                      <a:pt x="162" y="72"/>
                    </a:lnTo>
                    <a:lnTo>
                      <a:pt x="168" y="45"/>
                    </a:lnTo>
                    <a:lnTo>
                      <a:pt x="192" y="33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07" name="Freeform 118"/>
              <p:cNvSpPr>
                <a:spLocks noChangeArrowheads="1"/>
              </p:cNvSpPr>
              <p:nvPr/>
            </p:nvSpPr>
            <p:spPr bwMode="auto">
              <a:xfrm>
                <a:off x="2581" y="2252"/>
                <a:ext cx="40" cy="96"/>
              </a:xfrm>
              <a:custGeom>
                <a:avLst/>
                <a:gdLst>
                  <a:gd name="T0" fmla="*/ 0 w 153"/>
                  <a:gd name="T1" fmla="*/ 0 h 390"/>
                  <a:gd name="T2" fmla="*/ 0 w 153"/>
                  <a:gd name="T3" fmla="*/ 0 h 390"/>
                  <a:gd name="T4" fmla="*/ 0 w 153"/>
                  <a:gd name="T5" fmla="*/ 0 h 390"/>
                  <a:gd name="T6" fmla="*/ 0 w 153"/>
                  <a:gd name="T7" fmla="*/ 0 h 390"/>
                  <a:gd name="T8" fmla="*/ 0 w 153"/>
                  <a:gd name="T9" fmla="*/ 0 h 390"/>
                  <a:gd name="T10" fmla="*/ 0 w 153"/>
                  <a:gd name="T11" fmla="*/ 0 h 390"/>
                  <a:gd name="T12" fmla="*/ 0 w 153"/>
                  <a:gd name="T13" fmla="*/ 0 h 390"/>
                  <a:gd name="T14" fmla="*/ 0 w 153"/>
                  <a:gd name="T15" fmla="*/ 0 h 390"/>
                  <a:gd name="T16" fmla="*/ 0 w 153"/>
                  <a:gd name="T17" fmla="*/ 0 h 390"/>
                  <a:gd name="T18" fmla="*/ 0 w 153"/>
                  <a:gd name="T19" fmla="*/ 0 h 390"/>
                  <a:gd name="T20" fmla="*/ 0 w 153"/>
                  <a:gd name="T21" fmla="*/ 0 h 390"/>
                  <a:gd name="T22" fmla="*/ 0 w 153"/>
                  <a:gd name="T23" fmla="*/ 0 h 390"/>
                  <a:gd name="T24" fmla="*/ 0 w 153"/>
                  <a:gd name="T25" fmla="*/ 0 h 390"/>
                  <a:gd name="T26" fmla="*/ 0 w 153"/>
                  <a:gd name="T27" fmla="*/ 0 h 390"/>
                  <a:gd name="T28" fmla="*/ 0 w 153"/>
                  <a:gd name="T29" fmla="*/ 0 h 390"/>
                  <a:gd name="T30" fmla="*/ 0 w 153"/>
                  <a:gd name="T31" fmla="*/ 0 h 390"/>
                  <a:gd name="T32" fmla="*/ 0 w 153"/>
                  <a:gd name="T33" fmla="*/ 0 h 390"/>
                  <a:gd name="T34" fmla="*/ 0 w 153"/>
                  <a:gd name="T35" fmla="*/ 0 h 390"/>
                  <a:gd name="T36" fmla="*/ 0 w 153"/>
                  <a:gd name="T37" fmla="*/ 0 h 390"/>
                  <a:gd name="T38" fmla="*/ 0 w 153"/>
                  <a:gd name="T39" fmla="*/ 0 h 390"/>
                  <a:gd name="T40" fmla="*/ 0 w 153"/>
                  <a:gd name="T41" fmla="*/ 0 h 390"/>
                  <a:gd name="T42" fmla="*/ 0 w 153"/>
                  <a:gd name="T43" fmla="*/ 0 h 390"/>
                  <a:gd name="T44" fmla="*/ 0 w 153"/>
                  <a:gd name="T45" fmla="*/ 0 h 390"/>
                  <a:gd name="T46" fmla="*/ 0 w 153"/>
                  <a:gd name="T47" fmla="*/ 0 h 390"/>
                  <a:gd name="T48" fmla="*/ 0 w 153"/>
                  <a:gd name="T49" fmla="*/ 0 h 390"/>
                  <a:gd name="T50" fmla="*/ 0 w 153"/>
                  <a:gd name="T51" fmla="*/ 0 h 390"/>
                  <a:gd name="T52" fmla="*/ 0 w 153"/>
                  <a:gd name="T53" fmla="*/ 0 h 390"/>
                  <a:gd name="T54" fmla="*/ 0 w 153"/>
                  <a:gd name="T55" fmla="*/ 0 h 390"/>
                  <a:gd name="T56" fmla="*/ 0 w 153"/>
                  <a:gd name="T57" fmla="*/ 0 h 390"/>
                  <a:gd name="T58" fmla="*/ 0 w 153"/>
                  <a:gd name="T59" fmla="*/ 0 h 390"/>
                  <a:gd name="T60" fmla="*/ 0 w 153"/>
                  <a:gd name="T61" fmla="*/ 0 h 390"/>
                  <a:gd name="T62" fmla="*/ 0 w 153"/>
                  <a:gd name="T63" fmla="*/ 0 h 390"/>
                  <a:gd name="T64" fmla="*/ 0 w 153"/>
                  <a:gd name="T65" fmla="*/ 0 h 390"/>
                  <a:gd name="T66" fmla="*/ 0 w 153"/>
                  <a:gd name="T67" fmla="*/ 0 h 39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53"/>
                  <a:gd name="T103" fmla="*/ 0 h 390"/>
                  <a:gd name="T104" fmla="*/ 153 w 153"/>
                  <a:gd name="T105" fmla="*/ 390 h 39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53" h="390">
                    <a:moveTo>
                      <a:pt x="36" y="9"/>
                    </a:moveTo>
                    <a:lnTo>
                      <a:pt x="39" y="45"/>
                    </a:lnTo>
                    <a:lnTo>
                      <a:pt x="48" y="59"/>
                    </a:lnTo>
                    <a:lnTo>
                      <a:pt x="46" y="80"/>
                    </a:lnTo>
                    <a:lnTo>
                      <a:pt x="39" y="126"/>
                    </a:lnTo>
                    <a:lnTo>
                      <a:pt x="22" y="140"/>
                    </a:lnTo>
                    <a:lnTo>
                      <a:pt x="31" y="153"/>
                    </a:lnTo>
                    <a:lnTo>
                      <a:pt x="6" y="203"/>
                    </a:lnTo>
                    <a:lnTo>
                      <a:pt x="0" y="249"/>
                    </a:lnTo>
                    <a:lnTo>
                      <a:pt x="19" y="240"/>
                    </a:lnTo>
                    <a:lnTo>
                      <a:pt x="18" y="257"/>
                    </a:lnTo>
                    <a:lnTo>
                      <a:pt x="4" y="269"/>
                    </a:lnTo>
                    <a:lnTo>
                      <a:pt x="21" y="279"/>
                    </a:lnTo>
                    <a:lnTo>
                      <a:pt x="28" y="324"/>
                    </a:lnTo>
                    <a:lnTo>
                      <a:pt x="16" y="378"/>
                    </a:lnTo>
                    <a:lnTo>
                      <a:pt x="43" y="378"/>
                    </a:lnTo>
                    <a:lnTo>
                      <a:pt x="79" y="390"/>
                    </a:lnTo>
                    <a:lnTo>
                      <a:pt x="111" y="381"/>
                    </a:lnTo>
                    <a:lnTo>
                      <a:pt x="133" y="375"/>
                    </a:lnTo>
                    <a:lnTo>
                      <a:pt x="147" y="336"/>
                    </a:lnTo>
                    <a:lnTo>
                      <a:pt x="129" y="333"/>
                    </a:lnTo>
                    <a:lnTo>
                      <a:pt x="111" y="305"/>
                    </a:lnTo>
                    <a:lnTo>
                      <a:pt x="129" y="270"/>
                    </a:lnTo>
                    <a:lnTo>
                      <a:pt x="106" y="231"/>
                    </a:lnTo>
                    <a:lnTo>
                      <a:pt x="130" y="221"/>
                    </a:lnTo>
                    <a:lnTo>
                      <a:pt x="124" y="153"/>
                    </a:lnTo>
                    <a:lnTo>
                      <a:pt x="148" y="131"/>
                    </a:lnTo>
                    <a:lnTo>
                      <a:pt x="124" y="75"/>
                    </a:lnTo>
                    <a:lnTo>
                      <a:pt x="153" y="24"/>
                    </a:lnTo>
                    <a:lnTo>
                      <a:pt x="117" y="8"/>
                    </a:lnTo>
                    <a:lnTo>
                      <a:pt x="100" y="17"/>
                    </a:lnTo>
                    <a:lnTo>
                      <a:pt x="63" y="14"/>
                    </a:lnTo>
                    <a:lnTo>
                      <a:pt x="57" y="0"/>
                    </a:lnTo>
                    <a:lnTo>
                      <a:pt x="36" y="9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7" name="Group 119"/>
              <p:cNvGrpSpPr>
                <a:grpSpLocks/>
              </p:cNvGrpSpPr>
              <p:nvPr/>
            </p:nvGrpSpPr>
            <p:grpSpPr bwMode="auto">
              <a:xfrm>
                <a:off x="2582" y="2217"/>
                <a:ext cx="228" cy="147"/>
                <a:chOff x="2582" y="2217"/>
                <a:chExt cx="228" cy="147"/>
              </a:xfrm>
            </p:grpSpPr>
            <p:sp>
              <p:nvSpPr>
                <p:cNvPr id="26858" name="Freeform 120"/>
                <p:cNvSpPr>
                  <a:spLocks noChangeArrowheads="1"/>
                </p:cNvSpPr>
                <p:nvPr/>
              </p:nvSpPr>
              <p:spPr bwMode="auto">
                <a:xfrm>
                  <a:off x="2582" y="2217"/>
                  <a:ext cx="195" cy="147"/>
                </a:xfrm>
                <a:custGeom>
                  <a:avLst/>
                  <a:gdLst>
                    <a:gd name="T0" fmla="*/ 0 w 714"/>
                    <a:gd name="T1" fmla="*/ 0 h 594"/>
                    <a:gd name="T2" fmla="*/ 0 w 714"/>
                    <a:gd name="T3" fmla="*/ 0 h 594"/>
                    <a:gd name="T4" fmla="*/ 0 w 714"/>
                    <a:gd name="T5" fmla="*/ 0 h 594"/>
                    <a:gd name="T6" fmla="*/ 0 w 714"/>
                    <a:gd name="T7" fmla="*/ 0 h 594"/>
                    <a:gd name="T8" fmla="*/ 0 w 714"/>
                    <a:gd name="T9" fmla="*/ 0 h 594"/>
                    <a:gd name="T10" fmla="*/ 0 w 714"/>
                    <a:gd name="T11" fmla="*/ 0 h 594"/>
                    <a:gd name="T12" fmla="*/ 0 w 714"/>
                    <a:gd name="T13" fmla="*/ 0 h 594"/>
                    <a:gd name="T14" fmla="*/ 0 w 714"/>
                    <a:gd name="T15" fmla="*/ 0 h 594"/>
                    <a:gd name="T16" fmla="*/ 0 w 714"/>
                    <a:gd name="T17" fmla="*/ 0 h 594"/>
                    <a:gd name="T18" fmla="*/ 0 w 714"/>
                    <a:gd name="T19" fmla="*/ 0 h 594"/>
                    <a:gd name="T20" fmla="*/ 0 w 714"/>
                    <a:gd name="T21" fmla="*/ 0 h 594"/>
                    <a:gd name="T22" fmla="*/ 0 w 714"/>
                    <a:gd name="T23" fmla="*/ 0 h 594"/>
                    <a:gd name="T24" fmla="*/ 0 w 714"/>
                    <a:gd name="T25" fmla="*/ 0 h 594"/>
                    <a:gd name="T26" fmla="*/ 0 w 714"/>
                    <a:gd name="T27" fmla="*/ 0 h 594"/>
                    <a:gd name="T28" fmla="*/ 0 w 714"/>
                    <a:gd name="T29" fmla="*/ 0 h 594"/>
                    <a:gd name="T30" fmla="*/ 0 w 714"/>
                    <a:gd name="T31" fmla="*/ 0 h 594"/>
                    <a:gd name="T32" fmla="*/ 0 w 714"/>
                    <a:gd name="T33" fmla="*/ 0 h 594"/>
                    <a:gd name="T34" fmla="*/ 0 w 714"/>
                    <a:gd name="T35" fmla="*/ 0 h 594"/>
                    <a:gd name="T36" fmla="*/ 0 w 714"/>
                    <a:gd name="T37" fmla="*/ 0 h 594"/>
                    <a:gd name="T38" fmla="*/ 0 w 714"/>
                    <a:gd name="T39" fmla="*/ 0 h 594"/>
                    <a:gd name="T40" fmla="*/ 0 w 714"/>
                    <a:gd name="T41" fmla="*/ 0 h 594"/>
                    <a:gd name="T42" fmla="*/ 0 w 714"/>
                    <a:gd name="T43" fmla="*/ 0 h 594"/>
                    <a:gd name="T44" fmla="*/ 0 w 714"/>
                    <a:gd name="T45" fmla="*/ 0 h 594"/>
                    <a:gd name="T46" fmla="*/ 0 w 714"/>
                    <a:gd name="T47" fmla="*/ 0 h 594"/>
                    <a:gd name="T48" fmla="*/ 0 w 714"/>
                    <a:gd name="T49" fmla="*/ 0 h 594"/>
                    <a:gd name="T50" fmla="*/ 0 w 714"/>
                    <a:gd name="T51" fmla="*/ 0 h 594"/>
                    <a:gd name="T52" fmla="*/ 0 w 714"/>
                    <a:gd name="T53" fmla="*/ 0 h 594"/>
                    <a:gd name="T54" fmla="*/ 0 w 714"/>
                    <a:gd name="T55" fmla="*/ 0 h 594"/>
                    <a:gd name="T56" fmla="*/ 0 w 714"/>
                    <a:gd name="T57" fmla="*/ 0 h 594"/>
                    <a:gd name="T58" fmla="*/ 0 w 714"/>
                    <a:gd name="T59" fmla="*/ 0 h 594"/>
                    <a:gd name="T60" fmla="*/ 0 w 714"/>
                    <a:gd name="T61" fmla="*/ 0 h 594"/>
                    <a:gd name="T62" fmla="*/ 0 w 714"/>
                    <a:gd name="T63" fmla="*/ 0 h 594"/>
                    <a:gd name="T64" fmla="*/ 0 w 714"/>
                    <a:gd name="T65" fmla="*/ 0 h 594"/>
                    <a:gd name="T66" fmla="*/ 0 w 714"/>
                    <a:gd name="T67" fmla="*/ 0 h 594"/>
                    <a:gd name="T68" fmla="*/ 0 w 714"/>
                    <a:gd name="T69" fmla="*/ 0 h 594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714"/>
                    <a:gd name="T106" fmla="*/ 0 h 594"/>
                    <a:gd name="T107" fmla="*/ 714 w 714"/>
                    <a:gd name="T108" fmla="*/ 594 h 594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714" h="594">
                      <a:moveTo>
                        <a:pt x="432" y="46"/>
                      </a:moveTo>
                      <a:lnTo>
                        <a:pt x="385" y="43"/>
                      </a:lnTo>
                      <a:lnTo>
                        <a:pt x="373" y="28"/>
                      </a:lnTo>
                      <a:lnTo>
                        <a:pt x="298" y="21"/>
                      </a:lnTo>
                      <a:lnTo>
                        <a:pt x="273" y="28"/>
                      </a:lnTo>
                      <a:lnTo>
                        <a:pt x="246" y="19"/>
                      </a:lnTo>
                      <a:lnTo>
                        <a:pt x="207" y="12"/>
                      </a:lnTo>
                      <a:lnTo>
                        <a:pt x="187" y="18"/>
                      </a:lnTo>
                      <a:lnTo>
                        <a:pt x="147" y="19"/>
                      </a:lnTo>
                      <a:lnTo>
                        <a:pt x="121" y="0"/>
                      </a:lnTo>
                      <a:lnTo>
                        <a:pt x="82" y="12"/>
                      </a:lnTo>
                      <a:lnTo>
                        <a:pt x="67" y="25"/>
                      </a:lnTo>
                      <a:lnTo>
                        <a:pt x="66" y="36"/>
                      </a:lnTo>
                      <a:lnTo>
                        <a:pt x="33" y="33"/>
                      </a:lnTo>
                      <a:lnTo>
                        <a:pt x="0" y="60"/>
                      </a:lnTo>
                      <a:lnTo>
                        <a:pt x="24" y="108"/>
                      </a:lnTo>
                      <a:lnTo>
                        <a:pt x="37" y="115"/>
                      </a:lnTo>
                      <a:lnTo>
                        <a:pt x="21" y="144"/>
                      </a:lnTo>
                      <a:lnTo>
                        <a:pt x="34" y="153"/>
                      </a:lnTo>
                      <a:lnTo>
                        <a:pt x="52" y="141"/>
                      </a:lnTo>
                      <a:lnTo>
                        <a:pt x="60" y="156"/>
                      </a:lnTo>
                      <a:lnTo>
                        <a:pt x="93" y="157"/>
                      </a:lnTo>
                      <a:lnTo>
                        <a:pt x="111" y="151"/>
                      </a:lnTo>
                      <a:lnTo>
                        <a:pt x="147" y="165"/>
                      </a:lnTo>
                      <a:lnTo>
                        <a:pt x="127" y="202"/>
                      </a:lnTo>
                      <a:lnTo>
                        <a:pt x="118" y="217"/>
                      </a:lnTo>
                      <a:lnTo>
                        <a:pt x="142" y="271"/>
                      </a:lnTo>
                      <a:lnTo>
                        <a:pt x="118" y="297"/>
                      </a:lnTo>
                      <a:lnTo>
                        <a:pt x="121" y="328"/>
                      </a:lnTo>
                      <a:lnTo>
                        <a:pt x="124" y="363"/>
                      </a:lnTo>
                      <a:lnTo>
                        <a:pt x="103" y="373"/>
                      </a:lnTo>
                      <a:lnTo>
                        <a:pt x="123" y="414"/>
                      </a:lnTo>
                      <a:lnTo>
                        <a:pt x="105" y="447"/>
                      </a:lnTo>
                      <a:lnTo>
                        <a:pt x="123" y="475"/>
                      </a:lnTo>
                      <a:lnTo>
                        <a:pt x="142" y="478"/>
                      </a:lnTo>
                      <a:lnTo>
                        <a:pt x="127" y="516"/>
                      </a:lnTo>
                      <a:lnTo>
                        <a:pt x="145" y="522"/>
                      </a:lnTo>
                      <a:lnTo>
                        <a:pt x="172" y="556"/>
                      </a:lnTo>
                      <a:lnTo>
                        <a:pt x="187" y="591"/>
                      </a:lnTo>
                      <a:lnTo>
                        <a:pt x="217" y="594"/>
                      </a:lnTo>
                      <a:lnTo>
                        <a:pt x="255" y="570"/>
                      </a:lnTo>
                      <a:lnTo>
                        <a:pt x="273" y="561"/>
                      </a:lnTo>
                      <a:lnTo>
                        <a:pt x="291" y="549"/>
                      </a:lnTo>
                      <a:lnTo>
                        <a:pt x="301" y="562"/>
                      </a:lnTo>
                      <a:lnTo>
                        <a:pt x="322" y="556"/>
                      </a:lnTo>
                      <a:lnTo>
                        <a:pt x="336" y="567"/>
                      </a:lnTo>
                      <a:lnTo>
                        <a:pt x="363" y="555"/>
                      </a:lnTo>
                      <a:lnTo>
                        <a:pt x="390" y="549"/>
                      </a:lnTo>
                      <a:lnTo>
                        <a:pt x="406" y="522"/>
                      </a:lnTo>
                      <a:lnTo>
                        <a:pt x="439" y="489"/>
                      </a:lnTo>
                      <a:lnTo>
                        <a:pt x="480" y="472"/>
                      </a:lnTo>
                      <a:lnTo>
                        <a:pt x="489" y="435"/>
                      </a:lnTo>
                      <a:lnTo>
                        <a:pt x="520" y="394"/>
                      </a:lnTo>
                      <a:lnTo>
                        <a:pt x="547" y="370"/>
                      </a:lnTo>
                      <a:lnTo>
                        <a:pt x="519" y="346"/>
                      </a:lnTo>
                      <a:lnTo>
                        <a:pt x="511" y="327"/>
                      </a:lnTo>
                      <a:lnTo>
                        <a:pt x="540" y="307"/>
                      </a:lnTo>
                      <a:lnTo>
                        <a:pt x="561" y="270"/>
                      </a:lnTo>
                      <a:lnTo>
                        <a:pt x="586" y="238"/>
                      </a:lnTo>
                      <a:lnTo>
                        <a:pt x="624" y="207"/>
                      </a:lnTo>
                      <a:lnTo>
                        <a:pt x="672" y="181"/>
                      </a:lnTo>
                      <a:lnTo>
                        <a:pt x="714" y="147"/>
                      </a:lnTo>
                      <a:lnTo>
                        <a:pt x="705" y="139"/>
                      </a:lnTo>
                      <a:lnTo>
                        <a:pt x="708" y="106"/>
                      </a:lnTo>
                      <a:lnTo>
                        <a:pt x="673" y="120"/>
                      </a:lnTo>
                      <a:lnTo>
                        <a:pt x="627" y="126"/>
                      </a:lnTo>
                      <a:lnTo>
                        <a:pt x="558" y="97"/>
                      </a:lnTo>
                      <a:lnTo>
                        <a:pt x="543" y="106"/>
                      </a:lnTo>
                      <a:lnTo>
                        <a:pt x="477" y="79"/>
                      </a:lnTo>
                      <a:lnTo>
                        <a:pt x="448" y="79"/>
                      </a:lnTo>
                      <a:lnTo>
                        <a:pt x="432" y="46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59" name="Freeform 121"/>
                <p:cNvSpPr>
                  <a:spLocks noChangeArrowheads="1"/>
                </p:cNvSpPr>
                <p:nvPr/>
              </p:nvSpPr>
              <p:spPr bwMode="auto">
                <a:xfrm>
                  <a:off x="2746" y="2303"/>
                  <a:ext cx="6" cy="4"/>
                </a:xfrm>
                <a:custGeom>
                  <a:avLst/>
                  <a:gdLst>
                    <a:gd name="T0" fmla="*/ 0 w 28"/>
                    <a:gd name="T1" fmla="*/ 0 h 26"/>
                    <a:gd name="T2" fmla="*/ 0 w 28"/>
                    <a:gd name="T3" fmla="*/ 0 h 26"/>
                    <a:gd name="T4" fmla="*/ 0 w 28"/>
                    <a:gd name="T5" fmla="*/ 0 h 26"/>
                    <a:gd name="T6" fmla="*/ 0 w 28"/>
                    <a:gd name="T7" fmla="*/ 0 h 2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"/>
                    <a:gd name="T13" fmla="*/ 0 h 26"/>
                    <a:gd name="T14" fmla="*/ 28 w 28"/>
                    <a:gd name="T15" fmla="*/ 26 h 2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" h="26">
                      <a:moveTo>
                        <a:pt x="28" y="0"/>
                      </a:moveTo>
                      <a:lnTo>
                        <a:pt x="0" y="17"/>
                      </a:lnTo>
                      <a:lnTo>
                        <a:pt x="16" y="2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60" name="Freeform 122"/>
                <p:cNvSpPr>
                  <a:spLocks noChangeArrowheads="1"/>
                </p:cNvSpPr>
                <p:nvPr/>
              </p:nvSpPr>
              <p:spPr bwMode="auto">
                <a:xfrm>
                  <a:off x="2775" y="2293"/>
                  <a:ext cx="10" cy="13"/>
                </a:xfrm>
                <a:custGeom>
                  <a:avLst/>
                  <a:gdLst>
                    <a:gd name="T0" fmla="*/ 0 w 44"/>
                    <a:gd name="T1" fmla="*/ 0 h 59"/>
                    <a:gd name="T2" fmla="*/ 0 w 44"/>
                    <a:gd name="T3" fmla="*/ 0 h 59"/>
                    <a:gd name="T4" fmla="*/ 0 w 44"/>
                    <a:gd name="T5" fmla="*/ 0 h 59"/>
                    <a:gd name="T6" fmla="*/ 0 w 44"/>
                    <a:gd name="T7" fmla="*/ 0 h 59"/>
                    <a:gd name="T8" fmla="*/ 0 w 44"/>
                    <a:gd name="T9" fmla="*/ 0 h 59"/>
                    <a:gd name="T10" fmla="*/ 0 w 44"/>
                    <a:gd name="T11" fmla="*/ 0 h 59"/>
                    <a:gd name="T12" fmla="*/ 0 w 44"/>
                    <a:gd name="T13" fmla="*/ 0 h 5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4"/>
                    <a:gd name="T22" fmla="*/ 0 h 59"/>
                    <a:gd name="T23" fmla="*/ 44 w 44"/>
                    <a:gd name="T24" fmla="*/ 59 h 5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4" h="59">
                      <a:moveTo>
                        <a:pt x="27" y="0"/>
                      </a:moveTo>
                      <a:lnTo>
                        <a:pt x="0" y="5"/>
                      </a:lnTo>
                      <a:lnTo>
                        <a:pt x="11" y="20"/>
                      </a:lnTo>
                      <a:lnTo>
                        <a:pt x="3" y="36"/>
                      </a:lnTo>
                      <a:lnTo>
                        <a:pt x="12" y="59"/>
                      </a:lnTo>
                      <a:lnTo>
                        <a:pt x="44" y="26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61" name="Freeform 123"/>
                <p:cNvSpPr>
                  <a:spLocks noChangeArrowheads="1"/>
                </p:cNvSpPr>
                <p:nvPr/>
              </p:nvSpPr>
              <p:spPr bwMode="auto">
                <a:xfrm>
                  <a:off x="2803" y="2292"/>
                  <a:ext cx="7" cy="4"/>
                </a:xfrm>
                <a:custGeom>
                  <a:avLst/>
                  <a:gdLst>
                    <a:gd name="T0" fmla="*/ 0 w 33"/>
                    <a:gd name="T1" fmla="*/ 0 h 24"/>
                    <a:gd name="T2" fmla="*/ 0 w 33"/>
                    <a:gd name="T3" fmla="*/ 0 h 24"/>
                    <a:gd name="T4" fmla="*/ 0 w 33"/>
                    <a:gd name="T5" fmla="*/ 0 h 24"/>
                    <a:gd name="T6" fmla="*/ 0 w 33"/>
                    <a:gd name="T7" fmla="*/ 0 h 24"/>
                    <a:gd name="T8" fmla="*/ 0 w 33"/>
                    <a:gd name="T9" fmla="*/ 0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24"/>
                    <a:gd name="T17" fmla="*/ 33 w 33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24">
                      <a:moveTo>
                        <a:pt x="24" y="0"/>
                      </a:moveTo>
                      <a:lnTo>
                        <a:pt x="0" y="2"/>
                      </a:lnTo>
                      <a:lnTo>
                        <a:pt x="13" y="21"/>
                      </a:lnTo>
                      <a:lnTo>
                        <a:pt x="33" y="24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" name="Group 124"/>
              <p:cNvGrpSpPr>
                <a:grpSpLocks/>
              </p:cNvGrpSpPr>
              <p:nvPr/>
            </p:nvGrpSpPr>
            <p:grpSpPr bwMode="auto">
              <a:xfrm>
                <a:off x="2652" y="2062"/>
                <a:ext cx="225" cy="202"/>
                <a:chOff x="2652" y="2062"/>
                <a:chExt cx="225" cy="202"/>
              </a:xfrm>
            </p:grpSpPr>
            <p:sp>
              <p:nvSpPr>
                <p:cNvPr id="26856" name="Freeform 125"/>
                <p:cNvSpPr>
                  <a:spLocks noChangeArrowheads="1"/>
                </p:cNvSpPr>
                <p:nvPr/>
              </p:nvSpPr>
              <p:spPr bwMode="auto">
                <a:xfrm>
                  <a:off x="2652" y="2062"/>
                  <a:ext cx="202" cy="183"/>
                </a:xfrm>
                <a:custGeom>
                  <a:avLst/>
                  <a:gdLst>
                    <a:gd name="T0" fmla="*/ 0 w 737"/>
                    <a:gd name="T1" fmla="*/ 0 h 738"/>
                    <a:gd name="T2" fmla="*/ 0 w 737"/>
                    <a:gd name="T3" fmla="*/ 0 h 738"/>
                    <a:gd name="T4" fmla="*/ 0 w 737"/>
                    <a:gd name="T5" fmla="*/ 0 h 738"/>
                    <a:gd name="T6" fmla="*/ 0 w 737"/>
                    <a:gd name="T7" fmla="*/ 0 h 738"/>
                    <a:gd name="T8" fmla="*/ 0 w 737"/>
                    <a:gd name="T9" fmla="*/ 0 h 738"/>
                    <a:gd name="T10" fmla="*/ 0 w 737"/>
                    <a:gd name="T11" fmla="*/ 0 h 738"/>
                    <a:gd name="T12" fmla="*/ 0 w 737"/>
                    <a:gd name="T13" fmla="*/ 0 h 738"/>
                    <a:gd name="T14" fmla="*/ 0 w 737"/>
                    <a:gd name="T15" fmla="*/ 0 h 738"/>
                    <a:gd name="T16" fmla="*/ 0 w 737"/>
                    <a:gd name="T17" fmla="*/ 0 h 738"/>
                    <a:gd name="T18" fmla="*/ 0 w 737"/>
                    <a:gd name="T19" fmla="*/ 0 h 738"/>
                    <a:gd name="T20" fmla="*/ 0 w 737"/>
                    <a:gd name="T21" fmla="*/ 0 h 738"/>
                    <a:gd name="T22" fmla="*/ 0 w 737"/>
                    <a:gd name="T23" fmla="*/ 0 h 738"/>
                    <a:gd name="T24" fmla="*/ 0 w 737"/>
                    <a:gd name="T25" fmla="*/ 0 h 738"/>
                    <a:gd name="T26" fmla="*/ 0 w 737"/>
                    <a:gd name="T27" fmla="*/ 0 h 738"/>
                    <a:gd name="T28" fmla="*/ 0 w 737"/>
                    <a:gd name="T29" fmla="*/ 0 h 738"/>
                    <a:gd name="T30" fmla="*/ 0 w 737"/>
                    <a:gd name="T31" fmla="*/ 0 h 738"/>
                    <a:gd name="T32" fmla="*/ 0 w 737"/>
                    <a:gd name="T33" fmla="*/ 0 h 738"/>
                    <a:gd name="T34" fmla="*/ 0 w 737"/>
                    <a:gd name="T35" fmla="*/ 0 h 738"/>
                    <a:gd name="T36" fmla="*/ 0 w 737"/>
                    <a:gd name="T37" fmla="*/ 0 h 738"/>
                    <a:gd name="T38" fmla="*/ 0 w 737"/>
                    <a:gd name="T39" fmla="*/ 0 h 738"/>
                    <a:gd name="T40" fmla="*/ 0 w 737"/>
                    <a:gd name="T41" fmla="*/ 0 h 738"/>
                    <a:gd name="T42" fmla="*/ 0 w 737"/>
                    <a:gd name="T43" fmla="*/ 0 h 738"/>
                    <a:gd name="T44" fmla="*/ 0 w 737"/>
                    <a:gd name="T45" fmla="*/ 0 h 738"/>
                    <a:gd name="T46" fmla="*/ 0 w 737"/>
                    <a:gd name="T47" fmla="*/ 0 h 738"/>
                    <a:gd name="T48" fmla="*/ 0 w 737"/>
                    <a:gd name="T49" fmla="*/ 0 h 738"/>
                    <a:gd name="T50" fmla="*/ 0 w 737"/>
                    <a:gd name="T51" fmla="*/ 0 h 738"/>
                    <a:gd name="T52" fmla="*/ 0 w 737"/>
                    <a:gd name="T53" fmla="*/ 0 h 738"/>
                    <a:gd name="T54" fmla="*/ 0 w 737"/>
                    <a:gd name="T55" fmla="*/ 0 h 738"/>
                    <a:gd name="T56" fmla="*/ 0 w 737"/>
                    <a:gd name="T57" fmla="*/ 0 h 738"/>
                    <a:gd name="T58" fmla="*/ 0 w 737"/>
                    <a:gd name="T59" fmla="*/ 0 h 738"/>
                    <a:gd name="T60" fmla="*/ 0 w 737"/>
                    <a:gd name="T61" fmla="*/ 0 h 738"/>
                    <a:gd name="T62" fmla="*/ 0 w 737"/>
                    <a:gd name="T63" fmla="*/ 0 h 738"/>
                    <a:gd name="T64" fmla="*/ 0 w 737"/>
                    <a:gd name="T65" fmla="*/ 0 h 738"/>
                    <a:gd name="T66" fmla="*/ 0 w 737"/>
                    <a:gd name="T67" fmla="*/ 0 h 738"/>
                    <a:gd name="T68" fmla="*/ 0 w 737"/>
                    <a:gd name="T69" fmla="*/ 0 h 738"/>
                    <a:gd name="T70" fmla="*/ 0 w 737"/>
                    <a:gd name="T71" fmla="*/ 0 h 738"/>
                    <a:gd name="T72" fmla="*/ 0 w 737"/>
                    <a:gd name="T73" fmla="*/ 0 h 738"/>
                    <a:gd name="T74" fmla="*/ 0 w 737"/>
                    <a:gd name="T75" fmla="*/ 0 h 738"/>
                    <a:gd name="T76" fmla="*/ 0 w 737"/>
                    <a:gd name="T77" fmla="*/ 0 h 738"/>
                    <a:gd name="T78" fmla="*/ 0 w 737"/>
                    <a:gd name="T79" fmla="*/ 0 h 738"/>
                    <a:gd name="T80" fmla="*/ 0 w 737"/>
                    <a:gd name="T81" fmla="*/ 0 h 738"/>
                    <a:gd name="T82" fmla="*/ 0 w 737"/>
                    <a:gd name="T83" fmla="*/ 0 h 738"/>
                    <a:gd name="T84" fmla="*/ 0 w 737"/>
                    <a:gd name="T85" fmla="*/ 0 h 738"/>
                    <a:gd name="T86" fmla="*/ 0 w 737"/>
                    <a:gd name="T87" fmla="*/ 0 h 738"/>
                    <a:gd name="T88" fmla="*/ 0 w 737"/>
                    <a:gd name="T89" fmla="*/ 0 h 738"/>
                    <a:gd name="T90" fmla="*/ 0 w 737"/>
                    <a:gd name="T91" fmla="*/ 0 h 738"/>
                    <a:gd name="T92" fmla="*/ 0 w 737"/>
                    <a:gd name="T93" fmla="*/ 0 h 738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737"/>
                    <a:gd name="T142" fmla="*/ 0 h 738"/>
                    <a:gd name="T143" fmla="*/ 737 w 737"/>
                    <a:gd name="T144" fmla="*/ 738 h 738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737" h="738">
                      <a:moveTo>
                        <a:pt x="399" y="0"/>
                      </a:moveTo>
                      <a:lnTo>
                        <a:pt x="356" y="15"/>
                      </a:lnTo>
                      <a:lnTo>
                        <a:pt x="362" y="57"/>
                      </a:lnTo>
                      <a:lnTo>
                        <a:pt x="356" y="87"/>
                      </a:lnTo>
                      <a:lnTo>
                        <a:pt x="339" y="83"/>
                      </a:lnTo>
                      <a:lnTo>
                        <a:pt x="284" y="119"/>
                      </a:lnTo>
                      <a:lnTo>
                        <a:pt x="291" y="132"/>
                      </a:lnTo>
                      <a:lnTo>
                        <a:pt x="257" y="146"/>
                      </a:lnTo>
                      <a:lnTo>
                        <a:pt x="207" y="146"/>
                      </a:lnTo>
                      <a:lnTo>
                        <a:pt x="203" y="113"/>
                      </a:lnTo>
                      <a:lnTo>
                        <a:pt x="167" y="123"/>
                      </a:lnTo>
                      <a:lnTo>
                        <a:pt x="191" y="167"/>
                      </a:lnTo>
                      <a:lnTo>
                        <a:pt x="186" y="197"/>
                      </a:lnTo>
                      <a:lnTo>
                        <a:pt x="200" y="209"/>
                      </a:lnTo>
                      <a:lnTo>
                        <a:pt x="159" y="215"/>
                      </a:lnTo>
                      <a:lnTo>
                        <a:pt x="156" y="204"/>
                      </a:lnTo>
                      <a:lnTo>
                        <a:pt x="113" y="221"/>
                      </a:lnTo>
                      <a:lnTo>
                        <a:pt x="108" y="239"/>
                      </a:lnTo>
                      <a:lnTo>
                        <a:pt x="87" y="204"/>
                      </a:lnTo>
                      <a:lnTo>
                        <a:pt x="0" y="227"/>
                      </a:lnTo>
                      <a:lnTo>
                        <a:pt x="27" y="248"/>
                      </a:lnTo>
                      <a:lnTo>
                        <a:pt x="12" y="258"/>
                      </a:lnTo>
                      <a:lnTo>
                        <a:pt x="3" y="281"/>
                      </a:lnTo>
                      <a:lnTo>
                        <a:pt x="41" y="279"/>
                      </a:lnTo>
                      <a:lnTo>
                        <a:pt x="75" y="302"/>
                      </a:lnTo>
                      <a:lnTo>
                        <a:pt x="90" y="329"/>
                      </a:lnTo>
                      <a:lnTo>
                        <a:pt x="98" y="306"/>
                      </a:lnTo>
                      <a:lnTo>
                        <a:pt x="125" y="300"/>
                      </a:lnTo>
                      <a:lnTo>
                        <a:pt x="101" y="327"/>
                      </a:lnTo>
                      <a:lnTo>
                        <a:pt x="125" y="329"/>
                      </a:lnTo>
                      <a:lnTo>
                        <a:pt x="119" y="347"/>
                      </a:lnTo>
                      <a:lnTo>
                        <a:pt x="155" y="351"/>
                      </a:lnTo>
                      <a:lnTo>
                        <a:pt x="138" y="369"/>
                      </a:lnTo>
                      <a:lnTo>
                        <a:pt x="153" y="374"/>
                      </a:lnTo>
                      <a:lnTo>
                        <a:pt x="153" y="395"/>
                      </a:lnTo>
                      <a:lnTo>
                        <a:pt x="191" y="428"/>
                      </a:lnTo>
                      <a:lnTo>
                        <a:pt x="221" y="446"/>
                      </a:lnTo>
                      <a:lnTo>
                        <a:pt x="225" y="518"/>
                      </a:lnTo>
                      <a:lnTo>
                        <a:pt x="225" y="585"/>
                      </a:lnTo>
                      <a:lnTo>
                        <a:pt x="209" y="635"/>
                      </a:lnTo>
                      <a:lnTo>
                        <a:pt x="185" y="662"/>
                      </a:lnTo>
                      <a:lnTo>
                        <a:pt x="198" y="692"/>
                      </a:lnTo>
                      <a:lnTo>
                        <a:pt x="231" y="696"/>
                      </a:lnTo>
                      <a:lnTo>
                        <a:pt x="293" y="719"/>
                      </a:lnTo>
                      <a:lnTo>
                        <a:pt x="308" y="711"/>
                      </a:lnTo>
                      <a:lnTo>
                        <a:pt x="377" y="738"/>
                      </a:lnTo>
                      <a:lnTo>
                        <a:pt x="425" y="732"/>
                      </a:lnTo>
                      <a:lnTo>
                        <a:pt x="458" y="719"/>
                      </a:lnTo>
                      <a:lnTo>
                        <a:pt x="459" y="675"/>
                      </a:lnTo>
                      <a:lnTo>
                        <a:pt x="473" y="672"/>
                      </a:lnTo>
                      <a:lnTo>
                        <a:pt x="503" y="644"/>
                      </a:lnTo>
                      <a:lnTo>
                        <a:pt x="546" y="644"/>
                      </a:lnTo>
                      <a:lnTo>
                        <a:pt x="570" y="647"/>
                      </a:lnTo>
                      <a:lnTo>
                        <a:pt x="596" y="665"/>
                      </a:lnTo>
                      <a:lnTo>
                        <a:pt x="606" y="680"/>
                      </a:lnTo>
                      <a:lnTo>
                        <a:pt x="653" y="665"/>
                      </a:lnTo>
                      <a:lnTo>
                        <a:pt x="668" y="639"/>
                      </a:lnTo>
                      <a:lnTo>
                        <a:pt x="669" y="621"/>
                      </a:lnTo>
                      <a:lnTo>
                        <a:pt x="693" y="597"/>
                      </a:lnTo>
                      <a:lnTo>
                        <a:pt x="662" y="590"/>
                      </a:lnTo>
                      <a:lnTo>
                        <a:pt x="662" y="549"/>
                      </a:lnTo>
                      <a:lnTo>
                        <a:pt x="648" y="530"/>
                      </a:lnTo>
                      <a:lnTo>
                        <a:pt x="671" y="506"/>
                      </a:lnTo>
                      <a:lnTo>
                        <a:pt x="693" y="474"/>
                      </a:lnTo>
                      <a:lnTo>
                        <a:pt x="645" y="455"/>
                      </a:lnTo>
                      <a:lnTo>
                        <a:pt x="644" y="441"/>
                      </a:lnTo>
                      <a:lnTo>
                        <a:pt x="630" y="438"/>
                      </a:lnTo>
                      <a:lnTo>
                        <a:pt x="612" y="449"/>
                      </a:lnTo>
                      <a:lnTo>
                        <a:pt x="615" y="428"/>
                      </a:lnTo>
                      <a:lnTo>
                        <a:pt x="645" y="380"/>
                      </a:lnTo>
                      <a:lnTo>
                        <a:pt x="669" y="351"/>
                      </a:lnTo>
                      <a:lnTo>
                        <a:pt x="704" y="333"/>
                      </a:lnTo>
                      <a:lnTo>
                        <a:pt x="704" y="317"/>
                      </a:lnTo>
                      <a:lnTo>
                        <a:pt x="729" y="311"/>
                      </a:lnTo>
                      <a:lnTo>
                        <a:pt x="725" y="279"/>
                      </a:lnTo>
                      <a:lnTo>
                        <a:pt x="728" y="252"/>
                      </a:lnTo>
                      <a:lnTo>
                        <a:pt x="725" y="231"/>
                      </a:lnTo>
                      <a:lnTo>
                        <a:pt x="737" y="194"/>
                      </a:lnTo>
                      <a:lnTo>
                        <a:pt x="716" y="180"/>
                      </a:lnTo>
                      <a:lnTo>
                        <a:pt x="690" y="180"/>
                      </a:lnTo>
                      <a:lnTo>
                        <a:pt x="671" y="167"/>
                      </a:lnTo>
                      <a:lnTo>
                        <a:pt x="632" y="164"/>
                      </a:lnTo>
                      <a:lnTo>
                        <a:pt x="611" y="162"/>
                      </a:lnTo>
                      <a:lnTo>
                        <a:pt x="603" y="150"/>
                      </a:lnTo>
                      <a:lnTo>
                        <a:pt x="599" y="138"/>
                      </a:lnTo>
                      <a:lnTo>
                        <a:pt x="567" y="138"/>
                      </a:lnTo>
                      <a:lnTo>
                        <a:pt x="549" y="129"/>
                      </a:lnTo>
                      <a:lnTo>
                        <a:pt x="545" y="108"/>
                      </a:lnTo>
                      <a:lnTo>
                        <a:pt x="516" y="113"/>
                      </a:lnTo>
                      <a:lnTo>
                        <a:pt x="491" y="101"/>
                      </a:lnTo>
                      <a:lnTo>
                        <a:pt x="482" y="75"/>
                      </a:lnTo>
                      <a:lnTo>
                        <a:pt x="464" y="80"/>
                      </a:lnTo>
                      <a:lnTo>
                        <a:pt x="426" y="54"/>
                      </a:lnTo>
                      <a:lnTo>
                        <a:pt x="423" y="26"/>
                      </a:lnTo>
                      <a:lnTo>
                        <a:pt x="399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57" name="Freeform 126"/>
                <p:cNvSpPr>
                  <a:spLocks noChangeArrowheads="1"/>
                </p:cNvSpPr>
                <p:nvPr/>
              </p:nvSpPr>
              <p:spPr bwMode="auto">
                <a:xfrm>
                  <a:off x="2861" y="2232"/>
                  <a:ext cx="16" cy="32"/>
                </a:xfrm>
                <a:custGeom>
                  <a:avLst/>
                  <a:gdLst>
                    <a:gd name="T0" fmla="*/ 0 w 66"/>
                    <a:gd name="T1" fmla="*/ 0 h 137"/>
                    <a:gd name="T2" fmla="*/ 0 w 66"/>
                    <a:gd name="T3" fmla="*/ 0 h 137"/>
                    <a:gd name="T4" fmla="*/ 0 w 66"/>
                    <a:gd name="T5" fmla="*/ 0 h 137"/>
                    <a:gd name="T6" fmla="*/ 0 w 66"/>
                    <a:gd name="T7" fmla="*/ 0 h 137"/>
                    <a:gd name="T8" fmla="*/ 0 w 66"/>
                    <a:gd name="T9" fmla="*/ 0 h 137"/>
                    <a:gd name="T10" fmla="*/ 0 w 66"/>
                    <a:gd name="T11" fmla="*/ 0 h 137"/>
                    <a:gd name="T12" fmla="*/ 0 w 66"/>
                    <a:gd name="T13" fmla="*/ 0 h 137"/>
                    <a:gd name="T14" fmla="*/ 0 w 66"/>
                    <a:gd name="T15" fmla="*/ 0 h 137"/>
                    <a:gd name="T16" fmla="*/ 0 w 66"/>
                    <a:gd name="T17" fmla="*/ 0 h 137"/>
                    <a:gd name="T18" fmla="*/ 0 w 66"/>
                    <a:gd name="T19" fmla="*/ 0 h 137"/>
                    <a:gd name="T20" fmla="*/ 0 w 66"/>
                    <a:gd name="T21" fmla="*/ 0 h 137"/>
                    <a:gd name="T22" fmla="*/ 0 w 66"/>
                    <a:gd name="T23" fmla="*/ 0 h 137"/>
                    <a:gd name="T24" fmla="*/ 0 w 66"/>
                    <a:gd name="T25" fmla="*/ 0 h 137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66"/>
                    <a:gd name="T40" fmla="*/ 0 h 137"/>
                    <a:gd name="T41" fmla="*/ 66 w 66"/>
                    <a:gd name="T42" fmla="*/ 137 h 137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66" h="137">
                      <a:moveTo>
                        <a:pt x="42" y="137"/>
                      </a:moveTo>
                      <a:lnTo>
                        <a:pt x="3" y="105"/>
                      </a:lnTo>
                      <a:lnTo>
                        <a:pt x="6" y="90"/>
                      </a:lnTo>
                      <a:lnTo>
                        <a:pt x="0" y="68"/>
                      </a:lnTo>
                      <a:lnTo>
                        <a:pt x="3" y="36"/>
                      </a:lnTo>
                      <a:lnTo>
                        <a:pt x="24" y="33"/>
                      </a:lnTo>
                      <a:lnTo>
                        <a:pt x="43" y="12"/>
                      </a:lnTo>
                      <a:lnTo>
                        <a:pt x="54" y="0"/>
                      </a:lnTo>
                      <a:lnTo>
                        <a:pt x="60" y="33"/>
                      </a:lnTo>
                      <a:lnTo>
                        <a:pt x="66" y="68"/>
                      </a:lnTo>
                      <a:lnTo>
                        <a:pt x="57" y="77"/>
                      </a:lnTo>
                      <a:lnTo>
                        <a:pt x="58" y="101"/>
                      </a:lnTo>
                      <a:lnTo>
                        <a:pt x="42" y="137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" name="Group 127"/>
              <p:cNvGrpSpPr>
                <a:grpSpLocks/>
              </p:cNvGrpSpPr>
              <p:nvPr/>
            </p:nvGrpSpPr>
            <p:grpSpPr bwMode="auto">
              <a:xfrm>
                <a:off x="2832" y="2153"/>
                <a:ext cx="178" cy="202"/>
                <a:chOff x="2832" y="2153"/>
                <a:chExt cx="178" cy="202"/>
              </a:xfrm>
            </p:grpSpPr>
            <p:sp>
              <p:nvSpPr>
                <p:cNvPr id="26853" name="Freeform 128"/>
                <p:cNvSpPr>
                  <a:spLocks noChangeArrowheads="1"/>
                </p:cNvSpPr>
                <p:nvPr/>
              </p:nvSpPr>
              <p:spPr bwMode="auto">
                <a:xfrm>
                  <a:off x="2856" y="2270"/>
                  <a:ext cx="26" cy="42"/>
                </a:xfrm>
                <a:custGeom>
                  <a:avLst/>
                  <a:gdLst>
                    <a:gd name="T0" fmla="*/ 0 w 100"/>
                    <a:gd name="T1" fmla="*/ 0 h 175"/>
                    <a:gd name="T2" fmla="*/ 0 w 100"/>
                    <a:gd name="T3" fmla="*/ 0 h 175"/>
                    <a:gd name="T4" fmla="*/ 0 w 100"/>
                    <a:gd name="T5" fmla="*/ 0 h 175"/>
                    <a:gd name="T6" fmla="*/ 0 w 100"/>
                    <a:gd name="T7" fmla="*/ 0 h 175"/>
                    <a:gd name="T8" fmla="*/ 0 w 100"/>
                    <a:gd name="T9" fmla="*/ 0 h 175"/>
                    <a:gd name="T10" fmla="*/ 0 w 100"/>
                    <a:gd name="T11" fmla="*/ 0 h 175"/>
                    <a:gd name="T12" fmla="*/ 0 w 100"/>
                    <a:gd name="T13" fmla="*/ 0 h 175"/>
                    <a:gd name="T14" fmla="*/ 0 w 100"/>
                    <a:gd name="T15" fmla="*/ 0 h 175"/>
                    <a:gd name="T16" fmla="*/ 0 w 100"/>
                    <a:gd name="T17" fmla="*/ 0 h 175"/>
                    <a:gd name="T18" fmla="*/ 0 w 100"/>
                    <a:gd name="T19" fmla="*/ 0 h 175"/>
                    <a:gd name="T20" fmla="*/ 0 w 100"/>
                    <a:gd name="T21" fmla="*/ 0 h 175"/>
                    <a:gd name="T22" fmla="*/ 0 w 100"/>
                    <a:gd name="T23" fmla="*/ 0 h 175"/>
                    <a:gd name="T24" fmla="*/ 0 w 100"/>
                    <a:gd name="T25" fmla="*/ 0 h 175"/>
                    <a:gd name="T26" fmla="*/ 0 w 100"/>
                    <a:gd name="T27" fmla="*/ 0 h 175"/>
                    <a:gd name="T28" fmla="*/ 0 w 100"/>
                    <a:gd name="T29" fmla="*/ 0 h 175"/>
                    <a:gd name="T30" fmla="*/ 0 w 100"/>
                    <a:gd name="T31" fmla="*/ 0 h 175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00"/>
                    <a:gd name="T49" fmla="*/ 0 h 175"/>
                    <a:gd name="T50" fmla="*/ 100 w 100"/>
                    <a:gd name="T51" fmla="*/ 175 h 175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00" h="175">
                      <a:moveTo>
                        <a:pt x="61" y="0"/>
                      </a:moveTo>
                      <a:lnTo>
                        <a:pt x="13" y="37"/>
                      </a:lnTo>
                      <a:lnTo>
                        <a:pt x="0" y="34"/>
                      </a:lnTo>
                      <a:lnTo>
                        <a:pt x="9" y="49"/>
                      </a:lnTo>
                      <a:lnTo>
                        <a:pt x="0" y="60"/>
                      </a:lnTo>
                      <a:lnTo>
                        <a:pt x="13" y="69"/>
                      </a:lnTo>
                      <a:lnTo>
                        <a:pt x="19" y="127"/>
                      </a:lnTo>
                      <a:lnTo>
                        <a:pt x="33" y="172"/>
                      </a:lnTo>
                      <a:lnTo>
                        <a:pt x="57" y="175"/>
                      </a:lnTo>
                      <a:lnTo>
                        <a:pt x="82" y="154"/>
                      </a:lnTo>
                      <a:lnTo>
                        <a:pt x="90" y="120"/>
                      </a:lnTo>
                      <a:lnTo>
                        <a:pt x="90" y="73"/>
                      </a:lnTo>
                      <a:lnTo>
                        <a:pt x="100" y="60"/>
                      </a:lnTo>
                      <a:lnTo>
                        <a:pt x="91" y="37"/>
                      </a:lnTo>
                      <a:lnTo>
                        <a:pt x="81" y="13"/>
                      </a:lnTo>
                      <a:lnTo>
                        <a:pt x="61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54" name="Freeform 129"/>
                <p:cNvSpPr>
                  <a:spLocks noChangeArrowheads="1"/>
                </p:cNvSpPr>
                <p:nvPr/>
              </p:nvSpPr>
              <p:spPr bwMode="auto">
                <a:xfrm>
                  <a:off x="2924" y="2332"/>
                  <a:ext cx="41" cy="24"/>
                </a:xfrm>
                <a:custGeom>
                  <a:avLst/>
                  <a:gdLst>
                    <a:gd name="T0" fmla="*/ 0 w 154"/>
                    <a:gd name="T1" fmla="*/ 0 h 104"/>
                    <a:gd name="T2" fmla="*/ 0 w 154"/>
                    <a:gd name="T3" fmla="*/ 0 h 104"/>
                    <a:gd name="T4" fmla="*/ 0 w 154"/>
                    <a:gd name="T5" fmla="*/ 0 h 104"/>
                    <a:gd name="T6" fmla="*/ 0 w 154"/>
                    <a:gd name="T7" fmla="*/ 0 h 104"/>
                    <a:gd name="T8" fmla="*/ 0 w 154"/>
                    <a:gd name="T9" fmla="*/ 0 h 104"/>
                    <a:gd name="T10" fmla="*/ 0 w 154"/>
                    <a:gd name="T11" fmla="*/ 0 h 104"/>
                    <a:gd name="T12" fmla="*/ 0 w 154"/>
                    <a:gd name="T13" fmla="*/ 0 h 104"/>
                    <a:gd name="T14" fmla="*/ 0 w 154"/>
                    <a:gd name="T15" fmla="*/ 0 h 104"/>
                    <a:gd name="T16" fmla="*/ 0 w 154"/>
                    <a:gd name="T17" fmla="*/ 0 h 104"/>
                    <a:gd name="T18" fmla="*/ 0 w 154"/>
                    <a:gd name="T19" fmla="*/ 0 h 104"/>
                    <a:gd name="T20" fmla="*/ 0 w 154"/>
                    <a:gd name="T21" fmla="*/ 0 h 104"/>
                    <a:gd name="T22" fmla="*/ 0 w 154"/>
                    <a:gd name="T23" fmla="*/ 0 h 104"/>
                    <a:gd name="T24" fmla="*/ 0 w 154"/>
                    <a:gd name="T25" fmla="*/ 0 h 104"/>
                    <a:gd name="T26" fmla="*/ 0 w 154"/>
                    <a:gd name="T27" fmla="*/ 0 h 104"/>
                    <a:gd name="T28" fmla="*/ 0 w 154"/>
                    <a:gd name="T29" fmla="*/ 0 h 104"/>
                    <a:gd name="T30" fmla="*/ 0 w 154"/>
                    <a:gd name="T31" fmla="*/ 0 h 104"/>
                    <a:gd name="T32" fmla="*/ 0 w 154"/>
                    <a:gd name="T33" fmla="*/ 0 h 10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54"/>
                    <a:gd name="T52" fmla="*/ 0 h 104"/>
                    <a:gd name="T53" fmla="*/ 154 w 154"/>
                    <a:gd name="T54" fmla="*/ 104 h 104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54" h="104">
                      <a:moveTo>
                        <a:pt x="154" y="5"/>
                      </a:moveTo>
                      <a:lnTo>
                        <a:pt x="142" y="27"/>
                      </a:lnTo>
                      <a:lnTo>
                        <a:pt x="150" y="42"/>
                      </a:lnTo>
                      <a:lnTo>
                        <a:pt x="144" y="74"/>
                      </a:lnTo>
                      <a:lnTo>
                        <a:pt x="133" y="87"/>
                      </a:lnTo>
                      <a:lnTo>
                        <a:pt x="138" y="98"/>
                      </a:lnTo>
                      <a:lnTo>
                        <a:pt x="115" y="104"/>
                      </a:lnTo>
                      <a:lnTo>
                        <a:pt x="81" y="77"/>
                      </a:lnTo>
                      <a:lnTo>
                        <a:pt x="57" y="72"/>
                      </a:lnTo>
                      <a:lnTo>
                        <a:pt x="36" y="54"/>
                      </a:lnTo>
                      <a:lnTo>
                        <a:pt x="0" y="36"/>
                      </a:lnTo>
                      <a:lnTo>
                        <a:pt x="0" y="0"/>
                      </a:lnTo>
                      <a:lnTo>
                        <a:pt x="16" y="6"/>
                      </a:lnTo>
                      <a:lnTo>
                        <a:pt x="45" y="6"/>
                      </a:lnTo>
                      <a:lnTo>
                        <a:pt x="58" y="21"/>
                      </a:lnTo>
                      <a:lnTo>
                        <a:pt x="118" y="15"/>
                      </a:lnTo>
                      <a:lnTo>
                        <a:pt x="154" y="5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55" name="Freeform 130"/>
                <p:cNvSpPr>
                  <a:spLocks noChangeArrowheads="1"/>
                </p:cNvSpPr>
                <p:nvPr/>
              </p:nvSpPr>
              <p:spPr bwMode="auto">
                <a:xfrm>
                  <a:off x="2832" y="2153"/>
                  <a:ext cx="178" cy="186"/>
                </a:xfrm>
                <a:custGeom>
                  <a:avLst/>
                  <a:gdLst>
                    <a:gd name="T0" fmla="*/ 0 w 651"/>
                    <a:gd name="T1" fmla="*/ 0 h 747"/>
                    <a:gd name="T2" fmla="*/ 0 w 651"/>
                    <a:gd name="T3" fmla="*/ 0 h 747"/>
                    <a:gd name="T4" fmla="*/ 0 w 651"/>
                    <a:gd name="T5" fmla="*/ 0 h 747"/>
                    <a:gd name="T6" fmla="*/ 0 w 651"/>
                    <a:gd name="T7" fmla="*/ 0 h 747"/>
                    <a:gd name="T8" fmla="*/ 0 w 651"/>
                    <a:gd name="T9" fmla="*/ 0 h 747"/>
                    <a:gd name="T10" fmla="*/ 0 w 651"/>
                    <a:gd name="T11" fmla="*/ 0 h 747"/>
                    <a:gd name="T12" fmla="*/ 0 w 651"/>
                    <a:gd name="T13" fmla="*/ 0 h 747"/>
                    <a:gd name="T14" fmla="*/ 0 w 651"/>
                    <a:gd name="T15" fmla="*/ 0 h 747"/>
                    <a:gd name="T16" fmla="*/ 0 w 651"/>
                    <a:gd name="T17" fmla="*/ 0 h 747"/>
                    <a:gd name="T18" fmla="*/ 0 w 651"/>
                    <a:gd name="T19" fmla="*/ 0 h 747"/>
                    <a:gd name="T20" fmla="*/ 0 w 651"/>
                    <a:gd name="T21" fmla="*/ 0 h 747"/>
                    <a:gd name="T22" fmla="*/ 0 w 651"/>
                    <a:gd name="T23" fmla="*/ 0 h 747"/>
                    <a:gd name="T24" fmla="*/ 0 w 651"/>
                    <a:gd name="T25" fmla="*/ 0 h 747"/>
                    <a:gd name="T26" fmla="*/ 0 w 651"/>
                    <a:gd name="T27" fmla="*/ 0 h 747"/>
                    <a:gd name="T28" fmla="*/ 0 w 651"/>
                    <a:gd name="T29" fmla="*/ 0 h 747"/>
                    <a:gd name="T30" fmla="*/ 0 w 651"/>
                    <a:gd name="T31" fmla="*/ 0 h 747"/>
                    <a:gd name="T32" fmla="*/ 0 w 651"/>
                    <a:gd name="T33" fmla="*/ 0 h 747"/>
                    <a:gd name="T34" fmla="*/ 0 w 651"/>
                    <a:gd name="T35" fmla="*/ 0 h 747"/>
                    <a:gd name="T36" fmla="*/ 0 w 651"/>
                    <a:gd name="T37" fmla="*/ 0 h 747"/>
                    <a:gd name="T38" fmla="*/ 0 w 651"/>
                    <a:gd name="T39" fmla="*/ 0 h 747"/>
                    <a:gd name="T40" fmla="*/ 0 w 651"/>
                    <a:gd name="T41" fmla="*/ 0 h 747"/>
                    <a:gd name="T42" fmla="*/ 0 w 651"/>
                    <a:gd name="T43" fmla="*/ 0 h 747"/>
                    <a:gd name="T44" fmla="*/ 0 w 651"/>
                    <a:gd name="T45" fmla="*/ 0 h 747"/>
                    <a:gd name="T46" fmla="*/ 0 w 651"/>
                    <a:gd name="T47" fmla="*/ 0 h 747"/>
                    <a:gd name="T48" fmla="*/ 0 w 651"/>
                    <a:gd name="T49" fmla="*/ 0 h 747"/>
                    <a:gd name="T50" fmla="*/ 0 w 651"/>
                    <a:gd name="T51" fmla="*/ 0 h 747"/>
                    <a:gd name="T52" fmla="*/ 0 w 651"/>
                    <a:gd name="T53" fmla="*/ 0 h 747"/>
                    <a:gd name="T54" fmla="*/ 0 w 651"/>
                    <a:gd name="T55" fmla="*/ 0 h 747"/>
                    <a:gd name="T56" fmla="*/ 0 w 651"/>
                    <a:gd name="T57" fmla="*/ 0 h 747"/>
                    <a:gd name="T58" fmla="*/ 0 w 651"/>
                    <a:gd name="T59" fmla="*/ 0 h 747"/>
                    <a:gd name="T60" fmla="*/ 0 w 651"/>
                    <a:gd name="T61" fmla="*/ 0 h 747"/>
                    <a:gd name="T62" fmla="*/ 0 w 651"/>
                    <a:gd name="T63" fmla="*/ 0 h 747"/>
                    <a:gd name="T64" fmla="*/ 0 w 651"/>
                    <a:gd name="T65" fmla="*/ 0 h 747"/>
                    <a:gd name="T66" fmla="*/ 0 w 651"/>
                    <a:gd name="T67" fmla="*/ 0 h 747"/>
                    <a:gd name="T68" fmla="*/ 0 w 651"/>
                    <a:gd name="T69" fmla="*/ 0 h 747"/>
                    <a:gd name="T70" fmla="*/ 0 w 651"/>
                    <a:gd name="T71" fmla="*/ 0 h 747"/>
                    <a:gd name="T72" fmla="*/ 0 w 651"/>
                    <a:gd name="T73" fmla="*/ 0 h 747"/>
                    <a:gd name="T74" fmla="*/ 0 w 651"/>
                    <a:gd name="T75" fmla="*/ 0 h 747"/>
                    <a:gd name="T76" fmla="*/ 0 w 651"/>
                    <a:gd name="T77" fmla="*/ 0 h 747"/>
                    <a:gd name="T78" fmla="*/ 0 w 651"/>
                    <a:gd name="T79" fmla="*/ 0 h 747"/>
                    <a:gd name="T80" fmla="*/ 0 w 651"/>
                    <a:gd name="T81" fmla="*/ 0 h 747"/>
                    <a:gd name="T82" fmla="*/ 0 w 651"/>
                    <a:gd name="T83" fmla="*/ 0 h 747"/>
                    <a:gd name="T84" fmla="*/ 0 w 651"/>
                    <a:gd name="T85" fmla="*/ 0 h 747"/>
                    <a:gd name="T86" fmla="*/ 0 w 651"/>
                    <a:gd name="T87" fmla="*/ 0 h 747"/>
                    <a:gd name="T88" fmla="*/ 0 w 651"/>
                    <a:gd name="T89" fmla="*/ 0 h 747"/>
                    <a:gd name="T90" fmla="*/ 0 w 651"/>
                    <a:gd name="T91" fmla="*/ 0 h 747"/>
                    <a:gd name="T92" fmla="*/ 0 w 651"/>
                    <a:gd name="T93" fmla="*/ 0 h 747"/>
                    <a:gd name="T94" fmla="*/ 0 w 651"/>
                    <a:gd name="T95" fmla="*/ 0 h 747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651"/>
                    <a:gd name="T145" fmla="*/ 0 h 747"/>
                    <a:gd name="T146" fmla="*/ 651 w 651"/>
                    <a:gd name="T147" fmla="*/ 747 h 747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651" h="747">
                      <a:moveTo>
                        <a:pt x="502" y="740"/>
                      </a:moveTo>
                      <a:lnTo>
                        <a:pt x="519" y="747"/>
                      </a:lnTo>
                      <a:lnTo>
                        <a:pt x="540" y="711"/>
                      </a:lnTo>
                      <a:lnTo>
                        <a:pt x="553" y="705"/>
                      </a:lnTo>
                      <a:lnTo>
                        <a:pt x="555" y="683"/>
                      </a:lnTo>
                      <a:lnTo>
                        <a:pt x="577" y="653"/>
                      </a:lnTo>
                      <a:lnTo>
                        <a:pt x="576" y="629"/>
                      </a:lnTo>
                      <a:lnTo>
                        <a:pt x="553" y="588"/>
                      </a:lnTo>
                      <a:lnTo>
                        <a:pt x="540" y="578"/>
                      </a:lnTo>
                      <a:lnTo>
                        <a:pt x="553" y="549"/>
                      </a:lnTo>
                      <a:lnTo>
                        <a:pt x="573" y="525"/>
                      </a:lnTo>
                      <a:lnTo>
                        <a:pt x="589" y="537"/>
                      </a:lnTo>
                      <a:lnTo>
                        <a:pt x="613" y="552"/>
                      </a:lnTo>
                      <a:lnTo>
                        <a:pt x="627" y="548"/>
                      </a:lnTo>
                      <a:lnTo>
                        <a:pt x="622" y="576"/>
                      </a:lnTo>
                      <a:lnTo>
                        <a:pt x="643" y="572"/>
                      </a:lnTo>
                      <a:lnTo>
                        <a:pt x="651" y="548"/>
                      </a:lnTo>
                      <a:lnTo>
                        <a:pt x="634" y="527"/>
                      </a:lnTo>
                      <a:lnTo>
                        <a:pt x="580" y="485"/>
                      </a:lnTo>
                      <a:lnTo>
                        <a:pt x="541" y="471"/>
                      </a:lnTo>
                      <a:lnTo>
                        <a:pt x="523" y="453"/>
                      </a:lnTo>
                      <a:lnTo>
                        <a:pt x="528" y="428"/>
                      </a:lnTo>
                      <a:lnTo>
                        <a:pt x="480" y="422"/>
                      </a:lnTo>
                      <a:lnTo>
                        <a:pt x="436" y="404"/>
                      </a:lnTo>
                      <a:lnTo>
                        <a:pt x="411" y="369"/>
                      </a:lnTo>
                      <a:lnTo>
                        <a:pt x="385" y="296"/>
                      </a:lnTo>
                      <a:lnTo>
                        <a:pt x="355" y="269"/>
                      </a:lnTo>
                      <a:lnTo>
                        <a:pt x="315" y="248"/>
                      </a:lnTo>
                      <a:lnTo>
                        <a:pt x="301" y="225"/>
                      </a:lnTo>
                      <a:lnTo>
                        <a:pt x="316" y="183"/>
                      </a:lnTo>
                      <a:lnTo>
                        <a:pt x="324" y="165"/>
                      </a:lnTo>
                      <a:lnTo>
                        <a:pt x="309" y="144"/>
                      </a:lnTo>
                      <a:lnTo>
                        <a:pt x="315" y="126"/>
                      </a:lnTo>
                      <a:lnTo>
                        <a:pt x="328" y="138"/>
                      </a:lnTo>
                      <a:lnTo>
                        <a:pt x="342" y="126"/>
                      </a:lnTo>
                      <a:lnTo>
                        <a:pt x="366" y="113"/>
                      </a:lnTo>
                      <a:lnTo>
                        <a:pt x="382" y="113"/>
                      </a:lnTo>
                      <a:lnTo>
                        <a:pt x="384" y="92"/>
                      </a:lnTo>
                      <a:lnTo>
                        <a:pt x="382" y="68"/>
                      </a:lnTo>
                      <a:lnTo>
                        <a:pt x="364" y="53"/>
                      </a:lnTo>
                      <a:lnTo>
                        <a:pt x="364" y="38"/>
                      </a:lnTo>
                      <a:lnTo>
                        <a:pt x="378" y="21"/>
                      </a:lnTo>
                      <a:lnTo>
                        <a:pt x="324" y="24"/>
                      </a:lnTo>
                      <a:lnTo>
                        <a:pt x="313" y="32"/>
                      </a:lnTo>
                      <a:lnTo>
                        <a:pt x="283" y="12"/>
                      </a:lnTo>
                      <a:lnTo>
                        <a:pt x="265" y="14"/>
                      </a:lnTo>
                      <a:lnTo>
                        <a:pt x="247" y="0"/>
                      </a:lnTo>
                      <a:lnTo>
                        <a:pt x="243" y="14"/>
                      </a:lnTo>
                      <a:lnTo>
                        <a:pt x="220" y="8"/>
                      </a:lnTo>
                      <a:lnTo>
                        <a:pt x="201" y="26"/>
                      </a:lnTo>
                      <a:lnTo>
                        <a:pt x="214" y="39"/>
                      </a:lnTo>
                      <a:lnTo>
                        <a:pt x="205" y="48"/>
                      </a:lnTo>
                      <a:lnTo>
                        <a:pt x="175" y="44"/>
                      </a:lnTo>
                      <a:lnTo>
                        <a:pt x="165" y="66"/>
                      </a:lnTo>
                      <a:lnTo>
                        <a:pt x="150" y="66"/>
                      </a:lnTo>
                      <a:lnTo>
                        <a:pt x="147" y="93"/>
                      </a:lnTo>
                      <a:lnTo>
                        <a:pt x="129" y="93"/>
                      </a:lnTo>
                      <a:lnTo>
                        <a:pt x="103" y="83"/>
                      </a:lnTo>
                      <a:lnTo>
                        <a:pt x="87" y="71"/>
                      </a:lnTo>
                      <a:lnTo>
                        <a:pt x="85" y="102"/>
                      </a:lnTo>
                      <a:lnTo>
                        <a:pt x="40" y="116"/>
                      </a:lnTo>
                      <a:lnTo>
                        <a:pt x="18" y="152"/>
                      </a:lnTo>
                      <a:lnTo>
                        <a:pt x="0" y="170"/>
                      </a:lnTo>
                      <a:lnTo>
                        <a:pt x="13" y="192"/>
                      </a:lnTo>
                      <a:lnTo>
                        <a:pt x="12" y="231"/>
                      </a:lnTo>
                      <a:lnTo>
                        <a:pt x="40" y="237"/>
                      </a:lnTo>
                      <a:lnTo>
                        <a:pt x="18" y="263"/>
                      </a:lnTo>
                      <a:lnTo>
                        <a:pt x="18" y="287"/>
                      </a:lnTo>
                      <a:lnTo>
                        <a:pt x="51" y="261"/>
                      </a:lnTo>
                      <a:lnTo>
                        <a:pt x="75" y="260"/>
                      </a:lnTo>
                      <a:lnTo>
                        <a:pt x="97" y="233"/>
                      </a:lnTo>
                      <a:lnTo>
                        <a:pt x="99" y="213"/>
                      </a:lnTo>
                      <a:lnTo>
                        <a:pt x="121" y="209"/>
                      </a:lnTo>
                      <a:lnTo>
                        <a:pt x="159" y="224"/>
                      </a:lnTo>
                      <a:lnTo>
                        <a:pt x="196" y="251"/>
                      </a:lnTo>
                      <a:lnTo>
                        <a:pt x="213" y="285"/>
                      </a:lnTo>
                      <a:lnTo>
                        <a:pt x="234" y="318"/>
                      </a:lnTo>
                      <a:lnTo>
                        <a:pt x="231" y="332"/>
                      </a:lnTo>
                      <a:lnTo>
                        <a:pt x="243" y="356"/>
                      </a:lnTo>
                      <a:lnTo>
                        <a:pt x="270" y="401"/>
                      </a:lnTo>
                      <a:lnTo>
                        <a:pt x="301" y="419"/>
                      </a:lnTo>
                      <a:lnTo>
                        <a:pt x="304" y="440"/>
                      </a:lnTo>
                      <a:lnTo>
                        <a:pt x="342" y="464"/>
                      </a:lnTo>
                      <a:lnTo>
                        <a:pt x="373" y="480"/>
                      </a:lnTo>
                      <a:lnTo>
                        <a:pt x="391" y="477"/>
                      </a:lnTo>
                      <a:lnTo>
                        <a:pt x="421" y="506"/>
                      </a:lnTo>
                      <a:lnTo>
                        <a:pt x="427" y="522"/>
                      </a:lnTo>
                      <a:lnTo>
                        <a:pt x="450" y="525"/>
                      </a:lnTo>
                      <a:lnTo>
                        <a:pt x="459" y="552"/>
                      </a:lnTo>
                      <a:lnTo>
                        <a:pt x="499" y="573"/>
                      </a:lnTo>
                      <a:lnTo>
                        <a:pt x="514" y="621"/>
                      </a:lnTo>
                      <a:lnTo>
                        <a:pt x="520" y="654"/>
                      </a:lnTo>
                      <a:lnTo>
                        <a:pt x="513" y="678"/>
                      </a:lnTo>
                      <a:lnTo>
                        <a:pt x="513" y="696"/>
                      </a:lnTo>
                      <a:lnTo>
                        <a:pt x="498" y="722"/>
                      </a:lnTo>
                      <a:lnTo>
                        <a:pt x="502" y="74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811" name="Freeform 131"/>
              <p:cNvSpPr>
                <a:spLocks noChangeArrowheads="1"/>
              </p:cNvSpPr>
              <p:nvPr/>
            </p:nvSpPr>
            <p:spPr bwMode="auto">
              <a:xfrm>
                <a:off x="2821" y="2135"/>
                <a:ext cx="70" cy="44"/>
              </a:xfrm>
              <a:custGeom>
                <a:avLst/>
                <a:gdLst>
                  <a:gd name="T0" fmla="*/ 0 w 260"/>
                  <a:gd name="T1" fmla="*/ 0 h 185"/>
                  <a:gd name="T2" fmla="*/ 0 w 260"/>
                  <a:gd name="T3" fmla="*/ 0 h 185"/>
                  <a:gd name="T4" fmla="*/ 0 w 260"/>
                  <a:gd name="T5" fmla="*/ 0 h 185"/>
                  <a:gd name="T6" fmla="*/ 0 w 260"/>
                  <a:gd name="T7" fmla="*/ 0 h 185"/>
                  <a:gd name="T8" fmla="*/ 0 w 260"/>
                  <a:gd name="T9" fmla="*/ 0 h 185"/>
                  <a:gd name="T10" fmla="*/ 0 w 260"/>
                  <a:gd name="T11" fmla="*/ 0 h 185"/>
                  <a:gd name="T12" fmla="*/ 0 w 260"/>
                  <a:gd name="T13" fmla="*/ 0 h 185"/>
                  <a:gd name="T14" fmla="*/ 0 w 260"/>
                  <a:gd name="T15" fmla="*/ 0 h 185"/>
                  <a:gd name="T16" fmla="*/ 0 w 260"/>
                  <a:gd name="T17" fmla="*/ 0 h 185"/>
                  <a:gd name="T18" fmla="*/ 0 w 260"/>
                  <a:gd name="T19" fmla="*/ 0 h 185"/>
                  <a:gd name="T20" fmla="*/ 0 w 260"/>
                  <a:gd name="T21" fmla="*/ 0 h 185"/>
                  <a:gd name="T22" fmla="*/ 0 w 260"/>
                  <a:gd name="T23" fmla="*/ 0 h 185"/>
                  <a:gd name="T24" fmla="*/ 0 w 260"/>
                  <a:gd name="T25" fmla="*/ 0 h 185"/>
                  <a:gd name="T26" fmla="*/ 0 w 260"/>
                  <a:gd name="T27" fmla="*/ 0 h 185"/>
                  <a:gd name="T28" fmla="*/ 0 w 260"/>
                  <a:gd name="T29" fmla="*/ 0 h 185"/>
                  <a:gd name="T30" fmla="*/ 0 w 260"/>
                  <a:gd name="T31" fmla="*/ 0 h 185"/>
                  <a:gd name="T32" fmla="*/ 0 w 260"/>
                  <a:gd name="T33" fmla="*/ 0 h 185"/>
                  <a:gd name="T34" fmla="*/ 0 w 260"/>
                  <a:gd name="T35" fmla="*/ 0 h 185"/>
                  <a:gd name="T36" fmla="*/ 0 w 260"/>
                  <a:gd name="T37" fmla="*/ 0 h 185"/>
                  <a:gd name="T38" fmla="*/ 0 w 260"/>
                  <a:gd name="T39" fmla="*/ 0 h 185"/>
                  <a:gd name="T40" fmla="*/ 0 w 260"/>
                  <a:gd name="T41" fmla="*/ 0 h 185"/>
                  <a:gd name="T42" fmla="*/ 0 w 260"/>
                  <a:gd name="T43" fmla="*/ 0 h 185"/>
                  <a:gd name="T44" fmla="*/ 0 w 260"/>
                  <a:gd name="T45" fmla="*/ 0 h 185"/>
                  <a:gd name="T46" fmla="*/ 0 w 260"/>
                  <a:gd name="T47" fmla="*/ 0 h 185"/>
                  <a:gd name="T48" fmla="*/ 0 w 260"/>
                  <a:gd name="T49" fmla="*/ 0 h 185"/>
                  <a:gd name="T50" fmla="*/ 0 w 260"/>
                  <a:gd name="T51" fmla="*/ 0 h 185"/>
                  <a:gd name="T52" fmla="*/ 0 w 260"/>
                  <a:gd name="T53" fmla="*/ 0 h 185"/>
                  <a:gd name="T54" fmla="*/ 0 w 260"/>
                  <a:gd name="T55" fmla="*/ 0 h 18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60"/>
                  <a:gd name="T85" fmla="*/ 0 h 185"/>
                  <a:gd name="T86" fmla="*/ 260 w 260"/>
                  <a:gd name="T87" fmla="*/ 185 h 18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60" h="185">
                    <a:moveTo>
                      <a:pt x="260" y="77"/>
                    </a:moveTo>
                    <a:lnTo>
                      <a:pt x="242" y="63"/>
                    </a:lnTo>
                    <a:lnTo>
                      <a:pt x="236" y="42"/>
                    </a:lnTo>
                    <a:lnTo>
                      <a:pt x="173" y="0"/>
                    </a:lnTo>
                    <a:lnTo>
                      <a:pt x="117" y="18"/>
                    </a:lnTo>
                    <a:lnTo>
                      <a:pt x="93" y="24"/>
                    </a:lnTo>
                    <a:lnTo>
                      <a:pt x="92" y="42"/>
                    </a:lnTo>
                    <a:lnTo>
                      <a:pt x="60" y="57"/>
                    </a:lnTo>
                    <a:lnTo>
                      <a:pt x="45" y="74"/>
                    </a:lnTo>
                    <a:lnTo>
                      <a:pt x="24" y="104"/>
                    </a:lnTo>
                    <a:lnTo>
                      <a:pt x="5" y="140"/>
                    </a:lnTo>
                    <a:lnTo>
                      <a:pt x="0" y="158"/>
                    </a:lnTo>
                    <a:lnTo>
                      <a:pt x="18" y="147"/>
                    </a:lnTo>
                    <a:lnTo>
                      <a:pt x="32" y="153"/>
                    </a:lnTo>
                    <a:lnTo>
                      <a:pt x="36" y="165"/>
                    </a:lnTo>
                    <a:lnTo>
                      <a:pt x="83" y="185"/>
                    </a:lnTo>
                    <a:lnTo>
                      <a:pt x="126" y="171"/>
                    </a:lnTo>
                    <a:lnTo>
                      <a:pt x="126" y="140"/>
                    </a:lnTo>
                    <a:lnTo>
                      <a:pt x="143" y="153"/>
                    </a:lnTo>
                    <a:lnTo>
                      <a:pt x="167" y="162"/>
                    </a:lnTo>
                    <a:lnTo>
                      <a:pt x="185" y="162"/>
                    </a:lnTo>
                    <a:lnTo>
                      <a:pt x="188" y="135"/>
                    </a:lnTo>
                    <a:lnTo>
                      <a:pt x="203" y="135"/>
                    </a:lnTo>
                    <a:lnTo>
                      <a:pt x="215" y="113"/>
                    </a:lnTo>
                    <a:lnTo>
                      <a:pt x="248" y="117"/>
                    </a:lnTo>
                    <a:lnTo>
                      <a:pt x="251" y="107"/>
                    </a:lnTo>
                    <a:lnTo>
                      <a:pt x="242" y="95"/>
                    </a:lnTo>
                    <a:lnTo>
                      <a:pt x="260" y="77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12" name="Freeform 132"/>
              <p:cNvSpPr>
                <a:spLocks noChangeArrowheads="1"/>
              </p:cNvSpPr>
              <p:nvPr/>
            </p:nvSpPr>
            <p:spPr bwMode="auto">
              <a:xfrm>
                <a:off x="2948" y="1987"/>
                <a:ext cx="167" cy="127"/>
              </a:xfrm>
              <a:custGeom>
                <a:avLst/>
                <a:gdLst>
                  <a:gd name="T0" fmla="*/ 0 w 611"/>
                  <a:gd name="T1" fmla="*/ 0 h 513"/>
                  <a:gd name="T2" fmla="*/ 0 w 611"/>
                  <a:gd name="T3" fmla="*/ 0 h 513"/>
                  <a:gd name="T4" fmla="*/ 0 w 611"/>
                  <a:gd name="T5" fmla="*/ 0 h 513"/>
                  <a:gd name="T6" fmla="*/ 0 w 611"/>
                  <a:gd name="T7" fmla="*/ 0 h 513"/>
                  <a:gd name="T8" fmla="*/ 0 w 611"/>
                  <a:gd name="T9" fmla="*/ 0 h 513"/>
                  <a:gd name="T10" fmla="*/ 0 w 611"/>
                  <a:gd name="T11" fmla="*/ 0 h 513"/>
                  <a:gd name="T12" fmla="*/ 0 w 611"/>
                  <a:gd name="T13" fmla="*/ 0 h 513"/>
                  <a:gd name="T14" fmla="*/ 0 w 611"/>
                  <a:gd name="T15" fmla="*/ 0 h 513"/>
                  <a:gd name="T16" fmla="*/ 0 w 611"/>
                  <a:gd name="T17" fmla="*/ 0 h 513"/>
                  <a:gd name="T18" fmla="*/ 0 w 611"/>
                  <a:gd name="T19" fmla="*/ 0 h 513"/>
                  <a:gd name="T20" fmla="*/ 0 w 611"/>
                  <a:gd name="T21" fmla="*/ 0 h 513"/>
                  <a:gd name="T22" fmla="*/ 0 w 611"/>
                  <a:gd name="T23" fmla="*/ 0 h 513"/>
                  <a:gd name="T24" fmla="*/ 0 w 611"/>
                  <a:gd name="T25" fmla="*/ 0 h 513"/>
                  <a:gd name="T26" fmla="*/ 0 w 611"/>
                  <a:gd name="T27" fmla="*/ 0 h 513"/>
                  <a:gd name="T28" fmla="*/ 0 w 611"/>
                  <a:gd name="T29" fmla="*/ 0 h 513"/>
                  <a:gd name="T30" fmla="*/ 0 w 611"/>
                  <a:gd name="T31" fmla="*/ 0 h 513"/>
                  <a:gd name="T32" fmla="*/ 0 w 611"/>
                  <a:gd name="T33" fmla="*/ 0 h 513"/>
                  <a:gd name="T34" fmla="*/ 0 w 611"/>
                  <a:gd name="T35" fmla="*/ 0 h 513"/>
                  <a:gd name="T36" fmla="*/ 0 w 611"/>
                  <a:gd name="T37" fmla="*/ 0 h 513"/>
                  <a:gd name="T38" fmla="*/ 0 w 611"/>
                  <a:gd name="T39" fmla="*/ 0 h 513"/>
                  <a:gd name="T40" fmla="*/ 0 w 611"/>
                  <a:gd name="T41" fmla="*/ 0 h 513"/>
                  <a:gd name="T42" fmla="*/ 0 w 611"/>
                  <a:gd name="T43" fmla="*/ 0 h 513"/>
                  <a:gd name="T44" fmla="*/ 0 w 611"/>
                  <a:gd name="T45" fmla="*/ 0 h 513"/>
                  <a:gd name="T46" fmla="*/ 0 w 611"/>
                  <a:gd name="T47" fmla="*/ 0 h 513"/>
                  <a:gd name="T48" fmla="*/ 0 w 611"/>
                  <a:gd name="T49" fmla="*/ 0 h 513"/>
                  <a:gd name="T50" fmla="*/ 0 w 611"/>
                  <a:gd name="T51" fmla="*/ 0 h 513"/>
                  <a:gd name="T52" fmla="*/ 0 w 611"/>
                  <a:gd name="T53" fmla="*/ 0 h 513"/>
                  <a:gd name="T54" fmla="*/ 0 w 611"/>
                  <a:gd name="T55" fmla="*/ 0 h 513"/>
                  <a:gd name="T56" fmla="*/ 0 w 611"/>
                  <a:gd name="T57" fmla="*/ 0 h 513"/>
                  <a:gd name="T58" fmla="*/ 0 w 611"/>
                  <a:gd name="T59" fmla="*/ 0 h 513"/>
                  <a:gd name="T60" fmla="*/ 0 w 611"/>
                  <a:gd name="T61" fmla="*/ 0 h 513"/>
                  <a:gd name="T62" fmla="*/ 0 w 611"/>
                  <a:gd name="T63" fmla="*/ 0 h 513"/>
                  <a:gd name="T64" fmla="*/ 0 w 611"/>
                  <a:gd name="T65" fmla="*/ 0 h 513"/>
                  <a:gd name="T66" fmla="*/ 0 w 611"/>
                  <a:gd name="T67" fmla="*/ 0 h 513"/>
                  <a:gd name="T68" fmla="*/ 0 w 611"/>
                  <a:gd name="T69" fmla="*/ 0 h 513"/>
                  <a:gd name="T70" fmla="*/ 0 w 611"/>
                  <a:gd name="T71" fmla="*/ 0 h 513"/>
                  <a:gd name="T72" fmla="*/ 0 w 611"/>
                  <a:gd name="T73" fmla="*/ 0 h 513"/>
                  <a:gd name="T74" fmla="*/ 0 w 611"/>
                  <a:gd name="T75" fmla="*/ 0 h 513"/>
                  <a:gd name="T76" fmla="*/ 0 w 611"/>
                  <a:gd name="T77" fmla="*/ 0 h 513"/>
                  <a:gd name="T78" fmla="*/ 0 w 611"/>
                  <a:gd name="T79" fmla="*/ 0 h 513"/>
                  <a:gd name="T80" fmla="*/ 0 w 611"/>
                  <a:gd name="T81" fmla="*/ 0 h 513"/>
                  <a:gd name="T82" fmla="*/ 0 w 611"/>
                  <a:gd name="T83" fmla="*/ 0 h 513"/>
                  <a:gd name="T84" fmla="*/ 0 w 611"/>
                  <a:gd name="T85" fmla="*/ 0 h 513"/>
                  <a:gd name="T86" fmla="*/ 0 w 611"/>
                  <a:gd name="T87" fmla="*/ 0 h 513"/>
                  <a:gd name="T88" fmla="*/ 0 w 611"/>
                  <a:gd name="T89" fmla="*/ 0 h 513"/>
                  <a:gd name="T90" fmla="*/ 0 w 611"/>
                  <a:gd name="T91" fmla="*/ 0 h 513"/>
                  <a:gd name="T92" fmla="*/ 0 w 611"/>
                  <a:gd name="T93" fmla="*/ 0 h 513"/>
                  <a:gd name="T94" fmla="*/ 0 w 611"/>
                  <a:gd name="T95" fmla="*/ 0 h 513"/>
                  <a:gd name="T96" fmla="*/ 0 w 611"/>
                  <a:gd name="T97" fmla="*/ 0 h 513"/>
                  <a:gd name="T98" fmla="*/ 0 w 611"/>
                  <a:gd name="T99" fmla="*/ 0 h 513"/>
                  <a:gd name="T100" fmla="*/ 0 w 611"/>
                  <a:gd name="T101" fmla="*/ 0 h 513"/>
                  <a:gd name="T102" fmla="*/ 0 w 611"/>
                  <a:gd name="T103" fmla="*/ 0 h 513"/>
                  <a:gd name="T104" fmla="*/ 0 w 611"/>
                  <a:gd name="T105" fmla="*/ 0 h 513"/>
                  <a:gd name="T106" fmla="*/ 0 w 611"/>
                  <a:gd name="T107" fmla="*/ 0 h 513"/>
                  <a:gd name="T108" fmla="*/ 0 w 611"/>
                  <a:gd name="T109" fmla="*/ 0 h 513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611"/>
                  <a:gd name="T166" fmla="*/ 0 h 513"/>
                  <a:gd name="T167" fmla="*/ 611 w 611"/>
                  <a:gd name="T168" fmla="*/ 513 h 513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611" h="513">
                    <a:moveTo>
                      <a:pt x="11" y="67"/>
                    </a:moveTo>
                    <a:lnTo>
                      <a:pt x="65" y="61"/>
                    </a:lnTo>
                    <a:lnTo>
                      <a:pt x="114" y="48"/>
                    </a:lnTo>
                    <a:lnTo>
                      <a:pt x="126" y="52"/>
                    </a:lnTo>
                    <a:lnTo>
                      <a:pt x="150" y="28"/>
                    </a:lnTo>
                    <a:lnTo>
                      <a:pt x="170" y="30"/>
                    </a:lnTo>
                    <a:lnTo>
                      <a:pt x="195" y="12"/>
                    </a:lnTo>
                    <a:lnTo>
                      <a:pt x="245" y="0"/>
                    </a:lnTo>
                    <a:lnTo>
                      <a:pt x="263" y="12"/>
                    </a:lnTo>
                    <a:lnTo>
                      <a:pt x="248" y="21"/>
                    </a:lnTo>
                    <a:lnTo>
                      <a:pt x="251" y="39"/>
                    </a:lnTo>
                    <a:lnTo>
                      <a:pt x="300" y="24"/>
                    </a:lnTo>
                    <a:lnTo>
                      <a:pt x="303" y="39"/>
                    </a:lnTo>
                    <a:lnTo>
                      <a:pt x="354" y="58"/>
                    </a:lnTo>
                    <a:lnTo>
                      <a:pt x="417" y="75"/>
                    </a:lnTo>
                    <a:lnTo>
                      <a:pt x="488" y="79"/>
                    </a:lnTo>
                    <a:lnTo>
                      <a:pt x="512" y="64"/>
                    </a:lnTo>
                    <a:lnTo>
                      <a:pt x="576" y="81"/>
                    </a:lnTo>
                    <a:lnTo>
                      <a:pt x="596" y="97"/>
                    </a:lnTo>
                    <a:lnTo>
                      <a:pt x="600" y="123"/>
                    </a:lnTo>
                    <a:lnTo>
                      <a:pt x="611" y="153"/>
                    </a:lnTo>
                    <a:lnTo>
                      <a:pt x="596" y="184"/>
                    </a:lnTo>
                    <a:lnTo>
                      <a:pt x="596" y="237"/>
                    </a:lnTo>
                    <a:lnTo>
                      <a:pt x="587" y="253"/>
                    </a:lnTo>
                    <a:lnTo>
                      <a:pt x="600" y="279"/>
                    </a:lnTo>
                    <a:lnTo>
                      <a:pt x="591" y="327"/>
                    </a:lnTo>
                    <a:lnTo>
                      <a:pt x="582" y="343"/>
                    </a:lnTo>
                    <a:lnTo>
                      <a:pt x="609" y="376"/>
                    </a:lnTo>
                    <a:lnTo>
                      <a:pt x="572" y="462"/>
                    </a:lnTo>
                    <a:lnTo>
                      <a:pt x="579" y="493"/>
                    </a:lnTo>
                    <a:lnTo>
                      <a:pt x="551" y="513"/>
                    </a:lnTo>
                    <a:lnTo>
                      <a:pt x="525" y="478"/>
                    </a:lnTo>
                    <a:lnTo>
                      <a:pt x="492" y="444"/>
                    </a:lnTo>
                    <a:lnTo>
                      <a:pt x="453" y="429"/>
                    </a:lnTo>
                    <a:lnTo>
                      <a:pt x="438" y="412"/>
                    </a:lnTo>
                    <a:lnTo>
                      <a:pt x="389" y="444"/>
                    </a:lnTo>
                    <a:lnTo>
                      <a:pt x="371" y="439"/>
                    </a:lnTo>
                    <a:lnTo>
                      <a:pt x="342" y="466"/>
                    </a:lnTo>
                    <a:lnTo>
                      <a:pt x="272" y="432"/>
                    </a:lnTo>
                    <a:lnTo>
                      <a:pt x="249" y="439"/>
                    </a:lnTo>
                    <a:lnTo>
                      <a:pt x="227" y="426"/>
                    </a:lnTo>
                    <a:lnTo>
                      <a:pt x="198" y="390"/>
                    </a:lnTo>
                    <a:lnTo>
                      <a:pt x="182" y="373"/>
                    </a:lnTo>
                    <a:lnTo>
                      <a:pt x="137" y="372"/>
                    </a:lnTo>
                    <a:lnTo>
                      <a:pt x="110" y="348"/>
                    </a:lnTo>
                    <a:lnTo>
                      <a:pt x="89" y="343"/>
                    </a:lnTo>
                    <a:lnTo>
                      <a:pt x="56" y="327"/>
                    </a:lnTo>
                    <a:lnTo>
                      <a:pt x="26" y="316"/>
                    </a:lnTo>
                    <a:lnTo>
                      <a:pt x="23" y="252"/>
                    </a:lnTo>
                    <a:lnTo>
                      <a:pt x="15" y="222"/>
                    </a:lnTo>
                    <a:lnTo>
                      <a:pt x="11" y="205"/>
                    </a:lnTo>
                    <a:lnTo>
                      <a:pt x="15" y="169"/>
                    </a:lnTo>
                    <a:lnTo>
                      <a:pt x="0" y="130"/>
                    </a:lnTo>
                    <a:lnTo>
                      <a:pt x="11" y="93"/>
                    </a:lnTo>
                    <a:lnTo>
                      <a:pt x="11" y="67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13" name="Freeform 133"/>
              <p:cNvSpPr>
                <a:spLocks noChangeArrowheads="1"/>
              </p:cNvSpPr>
              <p:nvPr/>
            </p:nvSpPr>
            <p:spPr bwMode="auto">
              <a:xfrm>
                <a:off x="3032" y="1971"/>
                <a:ext cx="55" cy="35"/>
              </a:xfrm>
              <a:custGeom>
                <a:avLst/>
                <a:gdLst>
                  <a:gd name="T0" fmla="*/ 0 w 207"/>
                  <a:gd name="T1" fmla="*/ 0 h 147"/>
                  <a:gd name="T2" fmla="*/ 0 w 207"/>
                  <a:gd name="T3" fmla="*/ 0 h 147"/>
                  <a:gd name="T4" fmla="*/ 0 w 207"/>
                  <a:gd name="T5" fmla="*/ 0 h 147"/>
                  <a:gd name="T6" fmla="*/ 0 w 207"/>
                  <a:gd name="T7" fmla="*/ 0 h 147"/>
                  <a:gd name="T8" fmla="*/ 0 w 207"/>
                  <a:gd name="T9" fmla="*/ 0 h 147"/>
                  <a:gd name="T10" fmla="*/ 0 w 207"/>
                  <a:gd name="T11" fmla="*/ 0 h 147"/>
                  <a:gd name="T12" fmla="*/ 0 w 207"/>
                  <a:gd name="T13" fmla="*/ 0 h 147"/>
                  <a:gd name="T14" fmla="*/ 0 w 207"/>
                  <a:gd name="T15" fmla="*/ 0 h 147"/>
                  <a:gd name="T16" fmla="*/ 0 w 207"/>
                  <a:gd name="T17" fmla="*/ 0 h 147"/>
                  <a:gd name="T18" fmla="*/ 0 w 207"/>
                  <a:gd name="T19" fmla="*/ 0 h 147"/>
                  <a:gd name="T20" fmla="*/ 0 w 207"/>
                  <a:gd name="T21" fmla="*/ 0 h 147"/>
                  <a:gd name="T22" fmla="*/ 0 w 207"/>
                  <a:gd name="T23" fmla="*/ 0 h 147"/>
                  <a:gd name="T24" fmla="*/ 0 w 207"/>
                  <a:gd name="T25" fmla="*/ 0 h 147"/>
                  <a:gd name="T26" fmla="*/ 0 w 207"/>
                  <a:gd name="T27" fmla="*/ 0 h 147"/>
                  <a:gd name="T28" fmla="*/ 0 w 207"/>
                  <a:gd name="T29" fmla="*/ 0 h 147"/>
                  <a:gd name="T30" fmla="*/ 0 w 207"/>
                  <a:gd name="T31" fmla="*/ 0 h 14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07"/>
                  <a:gd name="T49" fmla="*/ 0 h 147"/>
                  <a:gd name="T50" fmla="*/ 207 w 207"/>
                  <a:gd name="T51" fmla="*/ 147 h 14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07" h="147">
                    <a:moveTo>
                      <a:pt x="207" y="132"/>
                    </a:moveTo>
                    <a:lnTo>
                      <a:pt x="194" y="83"/>
                    </a:lnTo>
                    <a:lnTo>
                      <a:pt x="158" y="80"/>
                    </a:lnTo>
                    <a:lnTo>
                      <a:pt x="125" y="71"/>
                    </a:lnTo>
                    <a:lnTo>
                      <a:pt x="78" y="23"/>
                    </a:lnTo>
                    <a:lnTo>
                      <a:pt x="62" y="35"/>
                    </a:lnTo>
                    <a:lnTo>
                      <a:pt x="63" y="0"/>
                    </a:lnTo>
                    <a:lnTo>
                      <a:pt x="23" y="42"/>
                    </a:lnTo>
                    <a:lnTo>
                      <a:pt x="29" y="57"/>
                    </a:lnTo>
                    <a:lnTo>
                      <a:pt x="45" y="59"/>
                    </a:lnTo>
                    <a:lnTo>
                      <a:pt x="23" y="68"/>
                    </a:lnTo>
                    <a:lnTo>
                      <a:pt x="0" y="107"/>
                    </a:lnTo>
                    <a:lnTo>
                      <a:pt x="51" y="126"/>
                    </a:lnTo>
                    <a:lnTo>
                      <a:pt x="113" y="143"/>
                    </a:lnTo>
                    <a:lnTo>
                      <a:pt x="183" y="147"/>
                    </a:lnTo>
                    <a:lnTo>
                      <a:pt x="207" y="132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14" name="Freeform 134"/>
              <p:cNvSpPr>
                <a:spLocks noChangeArrowheads="1"/>
              </p:cNvSpPr>
              <p:nvPr/>
            </p:nvSpPr>
            <p:spPr bwMode="auto">
              <a:xfrm>
                <a:off x="3054" y="1949"/>
                <a:ext cx="90" cy="61"/>
              </a:xfrm>
              <a:custGeom>
                <a:avLst/>
                <a:gdLst>
                  <a:gd name="T0" fmla="*/ 0 w 331"/>
                  <a:gd name="T1" fmla="*/ 0 h 252"/>
                  <a:gd name="T2" fmla="*/ 0 w 331"/>
                  <a:gd name="T3" fmla="*/ 0 h 252"/>
                  <a:gd name="T4" fmla="*/ 0 w 331"/>
                  <a:gd name="T5" fmla="*/ 0 h 252"/>
                  <a:gd name="T6" fmla="*/ 0 w 331"/>
                  <a:gd name="T7" fmla="*/ 0 h 252"/>
                  <a:gd name="T8" fmla="*/ 0 w 331"/>
                  <a:gd name="T9" fmla="*/ 0 h 252"/>
                  <a:gd name="T10" fmla="*/ 0 w 331"/>
                  <a:gd name="T11" fmla="*/ 0 h 252"/>
                  <a:gd name="T12" fmla="*/ 0 w 331"/>
                  <a:gd name="T13" fmla="*/ 0 h 252"/>
                  <a:gd name="T14" fmla="*/ 0 w 331"/>
                  <a:gd name="T15" fmla="*/ 0 h 252"/>
                  <a:gd name="T16" fmla="*/ 0 w 331"/>
                  <a:gd name="T17" fmla="*/ 0 h 252"/>
                  <a:gd name="T18" fmla="*/ 0 w 331"/>
                  <a:gd name="T19" fmla="*/ 0 h 252"/>
                  <a:gd name="T20" fmla="*/ 0 w 331"/>
                  <a:gd name="T21" fmla="*/ 0 h 252"/>
                  <a:gd name="T22" fmla="*/ 0 w 331"/>
                  <a:gd name="T23" fmla="*/ 0 h 252"/>
                  <a:gd name="T24" fmla="*/ 0 w 331"/>
                  <a:gd name="T25" fmla="*/ 0 h 252"/>
                  <a:gd name="T26" fmla="*/ 0 w 331"/>
                  <a:gd name="T27" fmla="*/ 0 h 252"/>
                  <a:gd name="T28" fmla="*/ 0 w 331"/>
                  <a:gd name="T29" fmla="*/ 0 h 252"/>
                  <a:gd name="T30" fmla="*/ 0 w 331"/>
                  <a:gd name="T31" fmla="*/ 0 h 252"/>
                  <a:gd name="T32" fmla="*/ 0 w 331"/>
                  <a:gd name="T33" fmla="*/ 0 h 252"/>
                  <a:gd name="T34" fmla="*/ 0 w 331"/>
                  <a:gd name="T35" fmla="*/ 0 h 252"/>
                  <a:gd name="T36" fmla="*/ 0 w 331"/>
                  <a:gd name="T37" fmla="*/ 0 h 252"/>
                  <a:gd name="T38" fmla="*/ 0 w 331"/>
                  <a:gd name="T39" fmla="*/ 0 h 252"/>
                  <a:gd name="T40" fmla="*/ 0 w 331"/>
                  <a:gd name="T41" fmla="*/ 0 h 252"/>
                  <a:gd name="T42" fmla="*/ 0 w 331"/>
                  <a:gd name="T43" fmla="*/ 0 h 252"/>
                  <a:gd name="T44" fmla="*/ 0 w 331"/>
                  <a:gd name="T45" fmla="*/ 0 h 25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31"/>
                  <a:gd name="T70" fmla="*/ 0 h 252"/>
                  <a:gd name="T71" fmla="*/ 331 w 331"/>
                  <a:gd name="T72" fmla="*/ 252 h 25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31" h="252">
                    <a:moveTo>
                      <a:pt x="0" y="110"/>
                    </a:moveTo>
                    <a:lnTo>
                      <a:pt x="15" y="95"/>
                    </a:lnTo>
                    <a:lnTo>
                      <a:pt x="4" y="50"/>
                    </a:lnTo>
                    <a:lnTo>
                      <a:pt x="7" y="15"/>
                    </a:lnTo>
                    <a:lnTo>
                      <a:pt x="64" y="0"/>
                    </a:lnTo>
                    <a:lnTo>
                      <a:pt x="202" y="41"/>
                    </a:lnTo>
                    <a:lnTo>
                      <a:pt x="229" y="33"/>
                    </a:lnTo>
                    <a:lnTo>
                      <a:pt x="241" y="57"/>
                    </a:lnTo>
                    <a:lnTo>
                      <a:pt x="283" y="74"/>
                    </a:lnTo>
                    <a:lnTo>
                      <a:pt x="328" y="99"/>
                    </a:lnTo>
                    <a:lnTo>
                      <a:pt x="331" y="117"/>
                    </a:lnTo>
                    <a:lnTo>
                      <a:pt x="301" y="155"/>
                    </a:lnTo>
                    <a:lnTo>
                      <a:pt x="301" y="212"/>
                    </a:lnTo>
                    <a:lnTo>
                      <a:pt x="276" y="224"/>
                    </a:lnTo>
                    <a:lnTo>
                      <a:pt x="265" y="239"/>
                    </a:lnTo>
                    <a:lnTo>
                      <a:pt x="225" y="243"/>
                    </a:lnTo>
                    <a:lnTo>
                      <a:pt x="211" y="252"/>
                    </a:lnTo>
                    <a:lnTo>
                      <a:pt x="193" y="236"/>
                    </a:lnTo>
                    <a:lnTo>
                      <a:pt x="126" y="216"/>
                    </a:lnTo>
                    <a:lnTo>
                      <a:pt x="112" y="168"/>
                    </a:lnTo>
                    <a:lnTo>
                      <a:pt x="76" y="165"/>
                    </a:lnTo>
                    <a:lnTo>
                      <a:pt x="43" y="158"/>
                    </a:lnTo>
                    <a:lnTo>
                      <a:pt x="0" y="11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15" name="Freeform 135"/>
              <p:cNvSpPr>
                <a:spLocks noChangeArrowheads="1"/>
              </p:cNvSpPr>
              <p:nvPr/>
            </p:nvSpPr>
            <p:spPr bwMode="auto">
              <a:xfrm>
                <a:off x="3056" y="1909"/>
                <a:ext cx="120" cy="62"/>
              </a:xfrm>
              <a:custGeom>
                <a:avLst/>
                <a:gdLst>
                  <a:gd name="T0" fmla="*/ 0 w 439"/>
                  <a:gd name="T1" fmla="*/ 0 h 255"/>
                  <a:gd name="T2" fmla="*/ 0 w 439"/>
                  <a:gd name="T3" fmla="*/ 0 h 255"/>
                  <a:gd name="T4" fmla="*/ 0 w 439"/>
                  <a:gd name="T5" fmla="*/ 0 h 255"/>
                  <a:gd name="T6" fmla="*/ 0 w 439"/>
                  <a:gd name="T7" fmla="*/ 0 h 255"/>
                  <a:gd name="T8" fmla="*/ 0 w 439"/>
                  <a:gd name="T9" fmla="*/ 0 h 255"/>
                  <a:gd name="T10" fmla="*/ 0 w 439"/>
                  <a:gd name="T11" fmla="*/ 0 h 255"/>
                  <a:gd name="T12" fmla="*/ 0 w 439"/>
                  <a:gd name="T13" fmla="*/ 0 h 255"/>
                  <a:gd name="T14" fmla="*/ 0 w 439"/>
                  <a:gd name="T15" fmla="*/ 0 h 255"/>
                  <a:gd name="T16" fmla="*/ 0 w 439"/>
                  <a:gd name="T17" fmla="*/ 0 h 255"/>
                  <a:gd name="T18" fmla="*/ 0 w 439"/>
                  <a:gd name="T19" fmla="*/ 0 h 255"/>
                  <a:gd name="T20" fmla="*/ 0 w 439"/>
                  <a:gd name="T21" fmla="*/ 0 h 255"/>
                  <a:gd name="T22" fmla="*/ 0 w 439"/>
                  <a:gd name="T23" fmla="*/ 0 h 255"/>
                  <a:gd name="T24" fmla="*/ 0 w 439"/>
                  <a:gd name="T25" fmla="*/ 0 h 255"/>
                  <a:gd name="T26" fmla="*/ 0 w 439"/>
                  <a:gd name="T27" fmla="*/ 0 h 255"/>
                  <a:gd name="T28" fmla="*/ 0 w 439"/>
                  <a:gd name="T29" fmla="*/ 0 h 255"/>
                  <a:gd name="T30" fmla="*/ 0 w 439"/>
                  <a:gd name="T31" fmla="*/ 0 h 255"/>
                  <a:gd name="T32" fmla="*/ 0 w 439"/>
                  <a:gd name="T33" fmla="*/ 0 h 255"/>
                  <a:gd name="T34" fmla="*/ 0 w 439"/>
                  <a:gd name="T35" fmla="*/ 0 h 255"/>
                  <a:gd name="T36" fmla="*/ 0 w 439"/>
                  <a:gd name="T37" fmla="*/ 0 h 255"/>
                  <a:gd name="T38" fmla="*/ 0 w 439"/>
                  <a:gd name="T39" fmla="*/ 0 h 255"/>
                  <a:gd name="T40" fmla="*/ 0 w 439"/>
                  <a:gd name="T41" fmla="*/ 0 h 255"/>
                  <a:gd name="T42" fmla="*/ 0 w 439"/>
                  <a:gd name="T43" fmla="*/ 0 h 255"/>
                  <a:gd name="T44" fmla="*/ 0 w 439"/>
                  <a:gd name="T45" fmla="*/ 0 h 255"/>
                  <a:gd name="T46" fmla="*/ 0 w 439"/>
                  <a:gd name="T47" fmla="*/ 0 h 255"/>
                  <a:gd name="T48" fmla="*/ 0 w 439"/>
                  <a:gd name="T49" fmla="*/ 0 h 255"/>
                  <a:gd name="T50" fmla="*/ 0 w 439"/>
                  <a:gd name="T51" fmla="*/ 0 h 255"/>
                  <a:gd name="T52" fmla="*/ 0 w 439"/>
                  <a:gd name="T53" fmla="*/ 0 h 255"/>
                  <a:gd name="T54" fmla="*/ 0 w 439"/>
                  <a:gd name="T55" fmla="*/ 0 h 255"/>
                  <a:gd name="T56" fmla="*/ 0 w 439"/>
                  <a:gd name="T57" fmla="*/ 0 h 255"/>
                  <a:gd name="T58" fmla="*/ 0 w 439"/>
                  <a:gd name="T59" fmla="*/ 0 h 255"/>
                  <a:gd name="T60" fmla="*/ 0 w 439"/>
                  <a:gd name="T61" fmla="*/ 0 h 255"/>
                  <a:gd name="T62" fmla="*/ 0 w 439"/>
                  <a:gd name="T63" fmla="*/ 0 h 25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39"/>
                  <a:gd name="T97" fmla="*/ 0 h 255"/>
                  <a:gd name="T98" fmla="*/ 439 w 439"/>
                  <a:gd name="T99" fmla="*/ 255 h 255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39" h="255">
                    <a:moveTo>
                      <a:pt x="0" y="170"/>
                    </a:moveTo>
                    <a:lnTo>
                      <a:pt x="6" y="129"/>
                    </a:lnTo>
                    <a:lnTo>
                      <a:pt x="54" y="41"/>
                    </a:lnTo>
                    <a:lnTo>
                      <a:pt x="91" y="29"/>
                    </a:lnTo>
                    <a:lnTo>
                      <a:pt x="84" y="53"/>
                    </a:lnTo>
                    <a:lnTo>
                      <a:pt x="120" y="92"/>
                    </a:lnTo>
                    <a:lnTo>
                      <a:pt x="168" y="92"/>
                    </a:lnTo>
                    <a:lnTo>
                      <a:pt x="187" y="74"/>
                    </a:lnTo>
                    <a:lnTo>
                      <a:pt x="175" y="29"/>
                    </a:lnTo>
                    <a:lnTo>
                      <a:pt x="178" y="11"/>
                    </a:lnTo>
                    <a:lnTo>
                      <a:pt x="219" y="11"/>
                    </a:lnTo>
                    <a:lnTo>
                      <a:pt x="231" y="0"/>
                    </a:lnTo>
                    <a:lnTo>
                      <a:pt x="273" y="8"/>
                    </a:lnTo>
                    <a:lnTo>
                      <a:pt x="294" y="29"/>
                    </a:lnTo>
                    <a:lnTo>
                      <a:pt x="307" y="27"/>
                    </a:lnTo>
                    <a:lnTo>
                      <a:pt x="318" y="57"/>
                    </a:lnTo>
                    <a:lnTo>
                      <a:pt x="351" y="48"/>
                    </a:lnTo>
                    <a:lnTo>
                      <a:pt x="360" y="71"/>
                    </a:lnTo>
                    <a:lnTo>
                      <a:pt x="385" y="71"/>
                    </a:lnTo>
                    <a:lnTo>
                      <a:pt x="394" y="116"/>
                    </a:lnTo>
                    <a:lnTo>
                      <a:pt x="429" y="138"/>
                    </a:lnTo>
                    <a:lnTo>
                      <a:pt x="439" y="179"/>
                    </a:lnTo>
                    <a:lnTo>
                      <a:pt x="397" y="177"/>
                    </a:lnTo>
                    <a:lnTo>
                      <a:pt x="381" y="237"/>
                    </a:lnTo>
                    <a:lnTo>
                      <a:pt x="348" y="228"/>
                    </a:lnTo>
                    <a:lnTo>
                      <a:pt x="322" y="255"/>
                    </a:lnTo>
                    <a:lnTo>
                      <a:pt x="294" y="240"/>
                    </a:lnTo>
                    <a:lnTo>
                      <a:pt x="237" y="213"/>
                    </a:lnTo>
                    <a:lnTo>
                      <a:pt x="223" y="189"/>
                    </a:lnTo>
                    <a:lnTo>
                      <a:pt x="196" y="197"/>
                    </a:lnTo>
                    <a:lnTo>
                      <a:pt x="58" y="158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16" name="Freeform 136"/>
              <p:cNvSpPr>
                <a:spLocks noChangeArrowheads="1"/>
              </p:cNvSpPr>
              <p:nvPr/>
            </p:nvSpPr>
            <p:spPr bwMode="auto">
              <a:xfrm>
                <a:off x="2917" y="2063"/>
                <a:ext cx="93" cy="52"/>
              </a:xfrm>
              <a:custGeom>
                <a:avLst/>
                <a:gdLst>
                  <a:gd name="T0" fmla="*/ 0 w 343"/>
                  <a:gd name="T1" fmla="*/ 0 h 216"/>
                  <a:gd name="T2" fmla="*/ 0 w 343"/>
                  <a:gd name="T3" fmla="*/ 0 h 216"/>
                  <a:gd name="T4" fmla="*/ 0 w 343"/>
                  <a:gd name="T5" fmla="*/ 0 h 216"/>
                  <a:gd name="T6" fmla="*/ 0 w 343"/>
                  <a:gd name="T7" fmla="*/ 0 h 216"/>
                  <a:gd name="T8" fmla="*/ 0 w 343"/>
                  <a:gd name="T9" fmla="*/ 0 h 216"/>
                  <a:gd name="T10" fmla="*/ 0 w 343"/>
                  <a:gd name="T11" fmla="*/ 0 h 216"/>
                  <a:gd name="T12" fmla="*/ 0 w 343"/>
                  <a:gd name="T13" fmla="*/ 0 h 216"/>
                  <a:gd name="T14" fmla="*/ 0 w 343"/>
                  <a:gd name="T15" fmla="*/ 0 h 216"/>
                  <a:gd name="T16" fmla="*/ 0 w 343"/>
                  <a:gd name="T17" fmla="*/ 0 h 216"/>
                  <a:gd name="T18" fmla="*/ 0 w 343"/>
                  <a:gd name="T19" fmla="*/ 0 h 216"/>
                  <a:gd name="T20" fmla="*/ 0 w 343"/>
                  <a:gd name="T21" fmla="*/ 0 h 216"/>
                  <a:gd name="T22" fmla="*/ 0 w 343"/>
                  <a:gd name="T23" fmla="*/ 0 h 216"/>
                  <a:gd name="T24" fmla="*/ 0 w 343"/>
                  <a:gd name="T25" fmla="*/ 0 h 216"/>
                  <a:gd name="T26" fmla="*/ 0 w 343"/>
                  <a:gd name="T27" fmla="*/ 0 h 216"/>
                  <a:gd name="T28" fmla="*/ 0 w 343"/>
                  <a:gd name="T29" fmla="*/ 0 h 216"/>
                  <a:gd name="T30" fmla="*/ 0 w 343"/>
                  <a:gd name="T31" fmla="*/ 0 h 216"/>
                  <a:gd name="T32" fmla="*/ 0 w 343"/>
                  <a:gd name="T33" fmla="*/ 0 h 216"/>
                  <a:gd name="T34" fmla="*/ 0 w 343"/>
                  <a:gd name="T35" fmla="*/ 0 h 216"/>
                  <a:gd name="T36" fmla="*/ 0 w 343"/>
                  <a:gd name="T37" fmla="*/ 0 h 216"/>
                  <a:gd name="T38" fmla="*/ 0 w 343"/>
                  <a:gd name="T39" fmla="*/ 0 h 216"/>
                  <a:gd name="T40" fmla="*/ 0 w 343"/>
                  <a:gd name="T41" fmla="*/ 0 h 216"/>
                  <a:gd name="T42" fmla="*/ 0 w 343"/>
                  <a:gd name="T43" fmla="*/ 0 h 216"/>
                  <a:gd name="T44" fmla="*/ 0 w 343"/>
                  <a:gd name="T45" fmla="*/ 0 h 216"/>
                  <a:gd name="T46" fmla="*/ 0 w 343"/>
                  <a:gd name="T47" fmla="*/ 0 h 21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343"/>
                  <a:gd name="T73" fmla="*/ 0 h 216"/>
                  <a:gd name="T74" fmla="*/ 343 w 343"/>
                  <a:gd name="T75" fmla="*/ 216 h 21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343" h="216">
                    <a:moveTo>
                      <a:pt x="139" y="11"/>
                    </a:moveTo>
                    <a:lnTo>
                      <a:pt x="117" y="0"/>
                    </a:lnTo>
                    <a:lnTo>
                      <a:pt x="58" y="36"/>
                    </a:lnTo>
                    <a:lnTo>
                      <a:pt x="39" y="54"/>
                    </a:lnTo>
                    <a:lnTo>
                      <a:pt x="0" y="71"/>
                    </a:lnTo>
                    <a:lnTo>
                      <a:pt x="43" y="135"/>
                    </a:lnTo>
                    <a:lnTo>
                      <a:pt x="40" y="171"/>
                    </a:lnTo>
                    <a:lnTo>
                      <a:pt x="70" y="171"/>
                    </a:lnTo>
                    <a:lnTo>
                      <a:pt x="88" y="194"/>
                    </a:lnTo>
                    <a:lnTo>
                      <a:pt x="124" y="216"/>
                    </a:lnTo>
                    <a:lnTo>
                      <a:pt x="156" y="176"/>
                    </a:lnTo>
                    <a:lnTo>
                      <a:pt x="184" y="176"/>
                    </a:lnTo>
                    <a:lnTo>
                      <a:pt x="210" y="198"/>
                    </a:lnTo>
                    <a:lnTo>
                      <a:pt x="271" y="195"/>
                    </a:lnTo>
                    <a:lnTo>
                      <a:pt x="309" y="162"/>
                    </a:lnTo>
                    <a:lnTo>
                      <a:pt x="309" y="140"/>
                    </a:lnTo>
                    <a:lnTo>
                      <a:pt x="343" y="122"/>
                    </a:lnTo>
                    <a:lnTo>
                      <a:pt x="313" y="86"/>
                    </a:lnTo>
                    <a:lnTo>
                      <a:pt x="297" y="68"/>
                    </a:lnTo>
                    <a:lnTo>
                      <a:pt x="253" y="68"/>
                    </a:lnTo>
                    <a:lnTo>
                      <a:pt x="222" y="41"/>
                    </a:lnTo>
                    <a:lnTo>
                      <a:pt x="202" y="41"/>
                    </a:lnTo>
                    <a:lnTo>
                      <a:pt x="169" y="21"/>
                    </a:lnTo>
                    <a:lnTo>
                      <a:pt x="139" y="11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17" name="Freeform 137"/>
              <p:cNvSpPr>
                <a:spLocks noChangeArrowheads="1"/>
              </p:cNvSpPr>
              <p:nvPr/>
            </p:nvSpPr>
            <p:spPr bwMode="auto">
              <a:xfrm>
                <a:off x="2990" y="2090"/>
                <a:ext cx="109" cy="42"/>
              </a:xfrm>
              <a:custGeom>
                <a:avLst/>
                <a:gdLst>
                  <a:gd name="T0" fmla="*/ 0 w 402"/>
                  <a:gd name="T1" fmla="*/ 0 h 175"/>
                  <a:gd name="T2" fmla="*/ 0 w 402"/>
                  <a:gd name="T3" fmla="*/ 0 h 175"/>
                  <a:gd name="T4" fmla="*/ 0 w 402"/>
                  <a:gd name="T5" fmla="*/ 0 h 175"/>
                  <a:gd name="T6" fmla="*/ 0 w 402"/>
                  <a:gd name="T7" fmla="*/ 0 h 175"/>
                  <a:gd name="T8" fmla="*/ 0 w 402"/>
                  <a:gd name="T9" fmla="*/ 0 h 175"/>
                  <a:gd name="T10" fmla="*/ 0 w 402"/>
                  <a:gd name="T11" fmla="*/ 0 h 175"/>
                  <a:gd name="T12" fmla="*/ 0 w 402"/>
                  <a:gd name="T13" fmla="*/ 0 h 175"/>
                  <a:gd name="T14" fmla="*/ 0 w 402"/>
                  <a:gd name="T15" fmla="*/ 0 h 175"/>
                  <a:gd name="T16" fmla="*/ 0 w 402"/>
                  <a:gd name="T17" fmla="*/ 0 h 175"/>
                  <a:gd name="T18" fmla="*/ 0 w 402"/>
                  <a:gd name="T19" fmla="*/ 0 h 175"/>
                  <a:gd name="T20" fmla="*/ 0 w 402"/>
                  <a:gd name="T21" fmla="*/ 0 h 175"/>
                  <a:gd name="T22" fmla="*/ 0 w 402"/>
                  <a:gd name="T23" fmla="*/ 0 h 175"/>
                  <a:gd name="T24" fmla="*/ 0 w 402"/>
                  <a:gd name="T25" fmla="*/ 0 h 175"/>
                  <a:gd name="T26" fmla="*/ 0 w 402"/>
                  <a:gd name="T27" fmla="*/ 0 h 175"/>
                  <a:gd name="T28" fmla="*/ 0 w 402"/>
                  <a:gd name="T29" fmla="*/ 0 h 175"/>
                  <a:gd name="T30" fmla="*/ 0 w 402"/>
                  <a:gd name="T31" fmla="*/ 0 h 175"/>
                  <a:gd name="T32" fmla="*/ 0 w 402"/>
                  <a:gd name="T33" fmla="*/ 0 h 175"/>
                  <a:gd name="T34" fmla="*/ 0 w 402"/>
                  <a:gd name="T35" fmla="*/ 0 h 175"/>
                  <a:gd name="T36" fmla="*/ 0 w 402"/>
                  <a:gd name="T37" fmla="*/ 0 h 175"/>
                  <a:gd name="T38" fmla="*/ 0 w 402"/>
                  <a:gd name="T39" fmla="*/ 0 h 175"/>
                  <a:gd name="T40" fmla="*/ 0 w 402"/>
                  <a:gd name="T41" fmla="*/ 0 h 175"/>
                  <a:gd name="T42" fmla="*/ 0 w 402"/>
                  <a:gd name="T43" fmla="*/ 0 h 175"/>
                  <a:gd name="T44" fmla="*/ 0 w 402"/>
                  <a:gd name="T45" fmla="*/ 0 h 175"/>
                  <a:gd name="T46" fmla="*/ 0 w 402"/>
                  <a:gd name="T47" fmla="*/ 0 h 175"/>
                  <a:gd name="T48" fmla="*/ 0 w 402"/>
                  <a:gd name="T49" fmla="*/ 0 h 175"/>
                  <a:gd name="T50" fmla="*/ 0 w 402"/>
                  <a:gd name="T51" fmla="*/ 0 h 17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02"/>
                  <a:gd name="T79" fmla="*/ 0 h 175"/>
                  <a:gd name="T80" fmla="*/ 402 w 402"/>
                  <a:gd name="T81" fmla="*/ 175 h 17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02" h="175">
                    <a:moveTo>
                      <a:pt x="7" y="88"/>
                    </a:moveTo>
                    <a:lnTo>
                      <a:pt x="0" y="112"/>
                    </a:lnTo>
                    <a:lnTo>
                      <a:pt x="28" y="154"/>
                    </a:lnTo>
                    <a:lnTo>
                      <a:pt x="55" y="168"/>
                    </a:lnTo>
                    <a:lnTo>
                      <a:pt x="145" y="175"/>
                    </a:lnTo>
                    <a:lnTo>
                      <a:pt x="135" y="147"/>
                    </a:lnTo>
                    <a:lnTo>
                      <a:pt x="201" y="136"/>
                    </a:lnTo>
                    <a:lnTo>
                      <a:pt x="222" y="153"/>
                    </a:lnTo>
                    <a:lnTo>
                      <a:pt x="243" y="141"/>
                    </a:lnTo>
                    <a:lnTo>
                      <a:pt x="309" y="124"/>
                    </a:lnTo>
                    <a:lnTo>
                      <a:pt x="373" y="139"/>
                    </a:lnTo>
                    <a:lnTo>
                      <a:pt x="381" y="114"/>
                    </a:lnTo>
                    <a:lnTo>
                      <a:pt x="402" y="100"/>
                    </a:lnTo>
                    <a:lnTo>
                      <a:pt x="375" y="69"/>
                    </a:lnTo>
                    <a:lnTo>
                      <a:pt x="342" y="33"/>
                    </a:lnTo>
                    <a:lnTo>
                      <a:pt x="303" y="18"/>
                    </a:lnTo>
                    <a:lnTo>
                      <a:pt x="288" y="0"/>
                    </a:lnTo>
                    <a:lnTo>
                      <a:pt x="238" y="33"/>
                    </a:lnTo>
                    <a:lnTo>
                      <a:pt x="219" y="27"/>
                    </a:lnTo>
                    <a:lnTo>
                      <a:pt x="193" y="55"/>
                    </a:lnTo>
                    <a:lnTo>
                      <a:pt x="121" y="19"/>
                    </a:lnTo>
                    <a:lnTo>
                      <a:pt x="97" y="28"/>
                    </a:lnTo>
                    <a:lnTo>
                      <a:pt x="78" y="15"/>
                    </a:lnTo>
                    <a:lnTo>
                      <a:pt x="45" y="33"/>
                    </a:lnTo>
                    <a:lnTo>
                      <a:pt x="45" y="57"/>
                    </a:lnTo>
                    <a:lnTo>
                      <a:pt x="7" y="88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18" name="Freeform 138"/>
              <p:cNvSpPr>
                <a:spLocks noChangeArrowheads="1"/>
              </p:cNvSpPr>
              <p:nvPr/>
            </p:nvSpPr>
            <p:spPr bwMode="auto">
              <a:xfrm>
                <a:off x="2983" y="2121"/>
                <a:ext cx="108" cy="65"/>
              </a:xfrm>
              <a:custGeom>
                <a:avLst/>
                <a:gdLst>
                  <a:gd name="T0" fmla="*/ 0 w 399"/>
                  <a:gd name="T1" fmla="*/ 0 h 268"/>
                  <a:gd name="T2" fmla="*/ 0 w 399"/>
                  <a:gd name="T3" fmla="*/ 0 h 268"/>
                  <a:gd name="T4" fmla="*/ 0 w 399"/>
                  <a:gd name="T5" fmla="*/ 0 h 268"/>
                  <a:gd name="T6" fmla="*/ 0 w 399"/>
                  <a:gd name="T7" fmla="*/ 0 h 268"/>
                  <a:gd name="T8" fmla="*/ 0 w 399"/>
                  <a:gd name="T9" fmla="*/ 0 h 268"/>
                  <a:gd name="T10" fmla="*/ 0 w 399"/>
                  <a:gd name="T11" fmla="*/ 0 h 268"/>
                  <a:gd name="T12" fmla="*/ 0 w 399"/>
                  <a:gd name="T13" fmla="*/ 0 h 268"/>
                  <a:gd name="T14" fmla="*/ 0 w 399"/>
                  <a:gd name="T15" fmla="*/ 0 h 268"/>
                  <a:gd name="T16" fmla="*/ 0 w 399"/>
                  <a:gd name="T17" fmla="*/ 0 h 268"/>
                  <a:gd name="T18" fmla="*/ 0 w 399"/>
                  <a:gd name="T19" fmla="*/ 0 h 268"/>
                  <a:gd name="T20" fmla="*/ 0 w 399"/>
                  <a:gd name="T21" fmla="*/ 0 h 268"/>
                  <a:gd name="T22" fmla="*/ 0 w 399"/>
                  <a:gd name="T23" fmla="*/ 0 h 268"/>
                  <a:gd name="T24" fmla="*/ 0 w 399"/>
                  <a:gd name="T25" fmla="*/ 0 h 268"/>
                  <a:gd name="T26" fmla="*/ 0 w 399"/>
                  <a:gd name="T27" fmla="*/ 0 h 268"/>
                  <a:gd name="T28" fmla="*/ 0 w 399"/>
                  <a:gd name="T29" fmla="*/ 0 h 268"/>
                  <a:gd name="T30" fmla="*/ 0 w 399"/>
                  <a:gd name="T31" fmla="*/ 0 h 268"/>
                  <a:gd name="T32" fmla="*/ 0 w 399"/>
                  <a:gd name="T33" fmla="*/ 0 h 268"/>
                  <a:gd name="T34" fmla="*/ 0 w 399"/>
                  <a:gd name="T35" fmla="*/ 0 h 268"/>
                  <a:gd name="T36" fmla="*/ 0 w 399"/>
                  <a:gd name="T37" fmla="*/ 0 h 268"/>
                  <a:gd name="T38" fmla="*/ 0 w 399"/>
                  <a:gd name="T39" fmla="*/ 0 h 268"/>
                  <a:gd name="T40" fmla="*/ 0 w 399"/>
                  <a:gd name="T41" fmla="*/ 0 h 268"/>
                  <a:gd name="T42" fmla="*/ 0 w 399"/>
                  <a:gd name="T43" fmla="*/ 0 h 268"/>
                  <a:gd name="T44" fmla="*/ 0 w 399"/>
                  <a:gd name="T45" fmla="*/ 0 h 268"/>
                  <a:gd name="T46" fmla="*/ 0 w 399"/>
                  <a:gd name="T47" fmla="*/ 0 h 268"/>
                  <a:gd name="T48" fmla="*/ 0 w 399"/>
                  <a:gd name="T49" fmla="*/ 0 h 268"/>
                  <a:gd name="T50" fmla="*/ 0 w 399"/>
                  <a:gd name="T51" fmla="*/ 0 h 268"/>
                  <a:gd name="T52" fmla="*/ 0 w 399"/>
                  <a:gd name="T53" fmla="*/ 0 h 268"/>
                  <a:gd name="T54" fmla="*/ 0 w 399"/>
                  <a:gd name="T55" fmla="*/ 0 h 268"/>
                  <a:gd name="T56" fmla="*/ 0 w 399"/>
                  <a:gd name="T57" fmla="*/ 0 h 268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99"/>
                  <a:gd name="T88" fmla="*/ 0 h 268"/>
                  <a:gd name="T89" fmla="*/ 399 w 399"/>
                  <a:gd name="T90" fmla="*/ 268 h 268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99" h="268">
                    <a:moveTo>
                      <a:pt x="44" y="16"/>
                    </a:moveTo>
                    <a:lnTo>
                      <a:pt x="32" y="33"/>
                    </a:lnTo>
                    <a:lnTo>
                      <a:pt x="35" y="84"/>
                    </a:lnTo>
                    <a:lnTo>
                      <a:pt x="9" y="84"/>
                    </a:lnTo>
                    <a:lnTo>
                      <a:pt x="0" y="102"/>
                    </a:lnTo>
                    <a:lnTo>
                      <a:pt x="15" y="117"/>
                    </a:lnTo>
                    <a:lnTo>
                      <a:pt x="12" y="147"/>
                    </a:lnTo>
                    <a:lnTo>
                      <a:pt x="39" y="166"/>
                    </a:lnTo>
                    <a:lnTo>
                      <a:pt x="65" y="213"/>
                    </a:lnTo>
                    <a:lnTo>
                      <a:pt x="120" y="256"/>
                    </a:lnTo>
                    <a:lnTo>
                      <a:pt x="167" y="268"/>
                    </a:lnTo>
                    <a:lnTo>
                      <a:pt x="210" y="250"/>
                    </a:lnTo>
                    <a:lnTo>
                      <a:pt x="221" y="234"/>
                    </a:lnTo>
                    <a:lnTo>
                      <a:pt x="257" y="226"/>
                    </a:lnTo>
                    <a:lnTo>
                      <a:pt x="309" y="234"/>
                    </a:lnTo>
                    <a:lnTo>
                      <a:pt x="336" y="190"/>
                    </a:lnTo>
                    <a:lnTo>
                      <a:pt x="350" y="144"/>
                    </a:lnTo>
                    <a:lnTo>
                      <a:pt x="351" y="114"/>
                    </a:lnTo>
                    <a:lnTo>
                      <a:pt x="396" y="72"/>
                    </a:lnTo>
                    <a:lnTo>
                      <a:pt x="399" y="16"/>
                    </a:lnTo>
                    <a:lnTo>
                      <a:pt x="332" y="0"/>
                    </a:lnTo>
                    <a:lnTo>
                      <a:pt x="269" y="19"/>
                    </a:lnTo>
                    <a:lnTo>
                      <a:pt x="246" y="30"/>
                    </a:lnTo>
                    <a:lnTo>
                      <a:pt x="225" y="13"/>
                    </a:lnTo>
                    <a:lnTo>
                      <a:pt x="161" y="22"/>
                    </a:lnTo>
                    <a:lnTo>
                      <a:pt x="171" y="52"/>
                    </a:lnTo>
                    <a:lnTo>
                      <a:pt x="80" y="45"/>
                    </a:lnTo>
                    <a:lnTo>
                      <a:pt x="53" y="30"/>
                    </a:lnTo>
                    <a:lnTo>
                      <a:pt x="44" y="16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19" name="Freeform 139"/>
              <p:cNvSpPr>
                <a:spLocks noChangeArrowheads="1"/>
              </p:cNvSpPr>
              <p:nvPr/>
            </p:nvSpPr>
            <p:spPr bwMode="auto">
              <a:xfrm>
                <a:off x="2887" y="2107"/>
                <a:ext cx="106" cy="52"/>
              </a:xfrm>
              <a:custGeom>
                <a:avLst/>
                <a:gdLst>
                  <a:gd name="T0" fmla="*/ 0 w 391"/>
                  <a:gd name="T1" fmla="*/ 0 h 216"/>
                  <a:gd name="T2" fmla="*/ 0 w 391"/>
                  <a:gd name="T3" fmla="*/ 0 h 216"/>
                  <a:gd name="T4" fmla="*/ 0 w 391"/>
                  <a:gd name="T5" fmla="*/ 0 h 216"/>
                  <a:gd name="T6" fmla="*/ 0 w 391"/>
                  <a:gd name="T7" fmla="*/ 0 h 216"/>
                  <a:gd name="T8" fmla="*/ 0 w 391"/>
                  <a:gd name="T9" fmla="*/ 0 h 216"/>
                  <a:gd name="T10" fmla="*/ 0 w 391"/>
                  <a:gd name="T11" fmla="*/ 0 h 216"/>
                  <a:gd name="T12" fmla="*/ 0 w 391"/>
                  <a:gd name="T13" fmla="*/ 0 h 216"/>
                  <a:gd name="T14" fmla="*/ 0 w 391"/>
                  <a:gd name="T15" fmla="*/ 0 h 216"/>
                  <a:gd name="T16" fmla="*/ 0 w 391"/>
                  <a:gd name="T17" fmla="*/ 0 h 216"/>
                  <a:gd name="T18" fmla="*/ 0 w 391"/>
                  <a:gd name="T19" fmla="*/ 0 h 216"/>
                  <a:gd name="T20" fmla="*/ 0 w 391"/>
                  <a:gd name="T21" fmla="*/ 0 h 216"/>
                  <a:gd name="T22" fmla="*/ 0 w 391"/>
                  <a:gd name="T23" fmla="*/ 0 h 216"/>
                  <a:gd name="T24" fmla="*/ 0 w 391"/>
                  <a:gd name="T25" fmla="*/ 0 h 216"/>
                  <a:gd name="T26" fmla="*/ 0 w 391"/>
                  <a:gd name="T27" fmla="*/ 0 h 216"/>
                  <a:gd name="T28" fmla="*/ 0 w 391"/>
                  <a:gd name="T29" fmla="*/ 0 h 216"/>
                  <a:gd name="T30" fmla="*/ 0 w 391"/>
                  <a:gd name="T31" fmla="*/ 0 h 216"/>
                  <a:gd name="T32" fmla="*/ 0 w 391"/>
                  <a:gd name="T33" fmla="*/ 0 h 216"/>
                  <a:gd name="T34" fmla="*/ 0 w 391"/>
                  <a:gd name="T35" fmla="*/ 0 h 216"/>
                  <a:gd name="T36" fmla="*/ 0 w 391"/>
                  <a:gd name="T37" fmla="*/ 0 h 216"/>
                  <a:gd name="T38" fmla="*/ 0 w 391"/>
                  <a:gd name="T39" fmla="*/ 0 h 216"/>
                  <a:gd name="T40" fmla="*/ 0 w 391"/>
                  <a:gd name="T41" fmla="*/ 0 h 216"/>
                  <a:gd name="T42" fmla="*/ 0 w 391"/>
                  <a:gd name="T43" fmla="*/ 0 h 216"/>
                  <a:gd name="T44" fmla="*/ 0 w 391"/>
                  <a:gd name="T45" fmla="*/ 0 h 216"/>
                  <a:gd name="T46" fmla="*/ 0 w 391"/>
                  <a:gd name="T47" fmla="*/ 0 h 216"/>
                  <a:gd name="T48" fmla="*/ 0 w 391"/>
                  <a:gd name="T49" fmla="*/ 0 h 216"/>
                  <a:gd name="T50" fmla="*/ 0 w 391"/>
                  <a:gd name="T51" fmla="*/ 0 h 216"/>
                  <a:gd name="T52" fmla="*/ 0 w 391"/>
                  <a:gd name="T53" fmla="*/ 0 h 216"/>
                  <a:gd name="T54" fmla="*/ 0 w 391"/>
                  <a:gd name="T55" fmla="*/ 0 h 216"/>
                  <a:gd name="T56" fmla="*/ 0 w 391"/>
                  <a:gd name="T57" fmla="*/ 0 h 216"/>
                  <a:gd name="T58" fmla="*/ 0 w 391"/>
                  <a:gd name="T59" fmla="*/ 0 h 216"/>
                  <a:gd name="T60" fmla="*/ 0 w 391"/>
                  <a:gd name="T61" fmla="*/ 0 h 216"/>
                  <a:gd name="T62" fmla="*/ 0 w 391"/>
                  <a:gd name="T63" fmla="*/ 0 h 216"/>
                  <a:gd name="T64" fmla="*/ 0 w 391"/>
                  <a:gd name="T65" fmla="*/ 0 h 216"/>
                  <a:gd name="T66" fmla="*/ 0 w 391"/>
                  <a:gd name="T67" fmla="*/ 0 h 216"/>
                  <a:gd name="T68" fmla="*/ 0 w 391"/>
                  <a:gd name="T69" fmla="*/ 0 h 216"/>
                  <a:gd name="T70" fmla="*/ 0 w 391"/>
                  <a:gd name="T71" fmla="*/ 0 h 216"/>
                  <a:gd name="T72" fmla="*/ 0 w 391"/>
                  <a:gd name="T73" fmla="*/ 0 h 216"/>
                  <a:gd name="T74" fmla="*/ 0 w 391"/>
                  <a:gd name="T75" fmla="*/ 0 h 216"/>
                  <a:gd name="T76" fmla="*/ 0 w 391"/>
                  <a:gd name="T77" fmla="*/ 0 h 21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391"/>
                  <a:gd name="T118" fmla="*/ 0 h 216"/>
                  <a:gd name="T119" fmla="*/ 391 w 391"/>
                  <a:gd name="T120" fmla="*/ 216 h 21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391" h="216">
                    <a:moveTo>
                      <a:pt x="348" y="158"/>
                    </a:moveTo>
                    <a:lnTo>
                      <a:pt x="330" y="171"/>
                    </a:lnTo>
                    <a:lnTo>
                      <a:pt x="273" y="167"/>
                    </a:lnTo>
                    <a:lnTo>
                      <a:pt x="247" y="192"/>
                    </a:lnTo>
                    <a:lnTo>
                      <a:pt x="199" y="189"/>
                    </a:lnTo>
                    <a:lnTo>
                      <a:pt x="192" y="209"/>
                    </a:lnTo>
                    <a:lnTo>
                      <a:pt x="178" y="204"/>
                    </a:lnTo>
                    <a:lnTo>
                      <a:pt x="126" y="206"/>
                    </a:lnTo>
                    <a:lnTo>
                      <a:pt x="117" y="216"/>
                    </a:lnTo>
                    <a:lnTo>
                      <a:pt x="85" y="195"/>
                    </a:lnTo>
                    <a:lnTo>
                      <a:pt x="67" y="200"/>
                    </a:lnTo>
                    <a:lnTo>
                      <a:pt x="51" y="182"/>
                    </a:lnTo>
                    <a:lnTo>
                      <a:pt x="45" y="194"/>
                    </a:lnTo>
                    <a:lnTo>
                      <a:pt x="25" y="194"/>
                    </a:lnTo>
                    <a:lnTo>
                      <a:pt x="7" y="180"/>
                    </a:lnTo>
                    <a:lnTo>
                      <a:pt x="0" y="155"/>
                    </a:lnTo>
                    <a:lnTo>
                      <a:pt x="9" y="137"/>
                    </a:lnTo>
                    <a:lnTo>
                      <a:pt x="54" y="125"/>
                    </a:lnTo>
                    <a:lnTo>
                      <a:pt x="79" y="108"/>
                    </a:lnTo>
                    <a:lnTo>
                      <a:pt x="126" y="114"/>
                    </a:lnTo>
                    <a:lnTo>
                      <a:pt x="156" y="126"/>
                    </a:lnTo>
                    <a:lnTo>
                      <a:pt x="156" y="110"/>
                    </a:lnTo>
                    <a:lnTo>
                      <a:pt x="139" y="86"/>
                    </a:lnTo>
                    <a:lnTo>
                      <a:pt x="156" y="72"/>
                    </a:lnTo>
                    <a:lnTo>
                      <a:pt x="175" y="68"/>
                    </a:lnTo>
                    <a:lnTo>
                      <a:pt x="175" y="32"/>
                    </a:lnTo>
                    <a:lnTo>
                      <a:pt x="195" y="18"/>
                    </a:lnTo>
                    <a:lnTo>
                      <a:pt x="207" y="29"/>
                    </a:lnTo>
                    <a:lnTo>
                      <a:pt x="234" y="44"/>
                    </a:lnTo>
                    <a:lnTo>
                      <a:pt x="265" y="0"/>
                    </a:lnTo>
                    <a:lnTo>
                      <a:pt x="294" y="3"/>
                    </a:lnTo>
                    <a:lnTo>
                      <a:pt x="315" y="23"/>
                    </a:lnTo>
                    <a:lnTo>
                      <a:pt x="375" y="24"/>
                    </a:lnTo>
                    <a:lnTo>
                      <a:pt x="373" y="44"/>
                    </a:lnTo>
                    <a:lnTo>
                      <a:pt x="391" y="74"/>
                    </a:lnTo>
                    <a:lnTo>
                      <a:pt x="379" y="89"/>
                    </a:lnTo>
                    <a:lnTo>
                      <a:pt x="382" y="140"/>
                    </a:lnTo>
                    <a:lnTo>
                      <a:pt x="355" y="138"/>
                    </a:lnTo>
                    <a:lnTo>
                      <a:pt x="348" y="158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0" name="Freeform 140"/>
              <p:cNvSpPr>
                <a:spLocks noChangeArrowheads="1"/>
              </p:cNvSpPr>
              <p:nvPr/>
            </p:nvSpPr>
            <p:spPr bwMode="auto">
              <a:xfrm>
                <a:off x="2933" y="2147"/>
                <a:ext cx="52" cy="42"/>
              </a:xfrm>
              <a:custGeom>
                <a:avLst/>
                <a:gdLst>
                  <a:gd name="T0" fmla="*/ 0 w 195"/>
                  <a:gd name="T1" fmla="*/ 0 h 177"/>
                  <a:gd name="T2" fmla="*/ 0 w 195"/>
                  <a:gd name="T3" fmla="*/ 0 h 177"/>
                  <a:gd name="T4" fmla="*/ 0 w 195"/>
                  <a:gd name="T5" fmla="*/ 0 h 177"/>
                  <a:gd name="T6" fmla="*/ 0 w 195"/>
                  <a:gd name="T7" fmla="*/ 0 h 177"/>
                  <a:gd name="T8" fmla="*/ 0 w 195"/>
                  <a:gd name="T9" fmla="*/ 0 h 177"/>
                  <a:gd name="T10" fmla="*/ 0 w 195"/>
                  <a:gd name="T11" fmla="*/ 0 h 177"/>
                  <a:gd name="T12" fmla="*/ 0 w 195"/>
                  <a:gd name="T13" fmla="*/ 0 h 177"/>
                  <a:gd name="T14" fmla="*/ 0 w 195"/>
                  <a:gd name="T15" fmla="*/ 0 h 177"/>
                  <a:gd name="T16" fmla="*/ 0 w 195"/>
                  <a:gd name="T17" fmla="*/ 0 h 177"/>
                  <a:gd name="T18" fmla="*/ 0 w 195"/>
                  <a:gd name="T19" fmla="*/ 0 h 177"/>
                  <a:gd name="T20" fmla="*/ 0 w 195"/>
                  <a:gd name="T21" fmla="*/ 0 h 177"/>
                  <a:gd name="T22" fmla="*/ 0 w 195"/>
                  <a:gd name="T23" fmla="*/ 0 h 177"/>
                  <a:gd name="T24" fmla="*/ 0 w 195"/>
                  <a:gd name="T25" fmla="*/ 0 h 177"/>
                  <a:gd name="T26" fmla="*/ 0 w 195"/>
                  <a:gd name="T27" fmla="*/ 0 h 177"/>
                  <a:gd name="T28" fmla="*/ 0 w 195"/>
                  <a:gd name="T29" fmla="*/ 0 h 177"/>
                  <a:gd name="T30" fmla="*/ 0 w 195"/>
                  <a:gd name="T31" fmla="*/ 0 h 177"/>
                  <a:gd name="T32" fmla="*/ 0 w 195"/>
                  <a:gd name="T33" fmla="*/ 0 h 177"/>
                  <a:gd name="T34" fmla="*/ 0 w 195"/>
                  <a:gd name="T35" fmla="*/ 0 h 177"/>
                  <a:gd name="T36" fmla="*/ 0 w 195"/>
                  <a:gd name="T37" fmla="*/ 0 h 177"/>
                  <a:gd name="T38" fmla="*/ 0 w 195"/>
                  <a:gd name="T39" fmla="*/ 0 h 177"/>
                  <a:gd name="T40" fmla="*/ 0 w 195"/>
                  <a:gd name="T41" fmla="*/ 0 h 177"/>
                  <a:gd name="T42" fmla="*/ 0 w 195"/>
                  <a:gd name="T43" fmla="*/ 0 h 177"/>
                  <a:gd name="T44" fmla="*/ 0 w 195"/>
                  <a:gd name="T45" fmla="*/ 0 h 177"/>
                  <a:gd name="T46" fmla="*/ 0 w 195"/>
                  <a:gd name="T47" fmla="*/ 0 h 177"/>
                  <a:gd name="T48" fmla="*/ 0 w 195"/>
                  <a:gd name="T49" fmla="*/ 0 h 17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95"/>
                  <a:gd name="T76" fmla="*/ 0 h 177"/>
                  <a:gd name="T77" fmla="*/ 195 w 195"/>
                  <a:gd name="T78" fmla="*/ 177 h 17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95" h="177">
                    <a:moveTo>
                      <a:pt x="195" y="48"/>
                    </a:moveTo>
                    <a:lnTo>
                      <a:pt x="171" y="64"/>
                    </a:lnTo>
                    <a:lnTo>
                      <a:pt x="138" y="66"/>
                    </a:lnTo>
                    <a:lnTo>
                      <a:pt x="132" y="118"/>
                    </a:lnTo>
                    <a:lnTo>
                      <a:pt x="110" y="136"/>
                    </a:lnTo>
                    <a:lnTo>
                      <a:pt x="90" y="121"/>
                    </a:lnTo>
                    <a:lnTo>
                      <a:pt x="84" y="157"/>
                    </a:lnTo>
                    <a:lnTo>
                      <a:pt x="51" y="174"/>
                    </a:lnTo>
                    <a:lnTo>
                      <a:pt x="9" y="177"/>
                    </a:lnTo>
                    <a:lnTo>
                      <a:pt x="11" y="159"/>
                    </a:lnTo>
                    <a:lnTo>
                      <a:pt x="30" y="145"/>
                    </a:lnTo>
                    <a:lnTo>
                      <a:pt x="15" y="136"/>
                    </a:lnTo>
                    <a:lnTo>
                      <a:pt x="20" y="121"/>
                    </a:lnTo>
                    <a:lnTo>
                      <a:pt x="20" y="94"/>
                    </a:lnTo>
                    <a:lnTo>
                      <a:pt x="3" y="81"/>
                    </a:lnTo>
                    <a:lnTo>
                      <a:pt x="0" y="63"/>
                    </a:lnTo>
                    <a:lnTo>
                      <a:pt x="15" y="48"/>
                    </a:lnTo>
                    <a:lnTo>
                      <a:pt x="24" y="54"/>
                    </a:lnTo>
                    <a:lnTo>
                      <a:pt x="35" y="33"/>
                    </a:lnTo>
                    <a:lnTo>
                      <a:pt x="83" y="33"/>
                    </a:lnTo>
                    <a:lnTo>
                      <a:pt x="105" y="9"/>
                    </a:lnTo>
                    <a:lnTo>
                      <a:pt x="164" y="12"/>
                    </a:lnTo>
                    <a:lnTo>
                      <a:pt x="182" y="0"/>
                    </a:lnTo>
                    <a:lnTo>
                      <a:pt x="195" y="16"/>
                    </a:lnTo>
                    <a:lnTo>
                      <a:pt x="195" y="48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1" name="Freeform 141"/>
              <p:cNvSpPr>
                <a:spLocks noChangeArrowheads="1"/>
              </p:cNvSpPr>
              <p:nvPr/>
            </p:nvSpPr>
            <p:spPr bwMode="auto">
              <a:xfrm>
                <a:off x="2936" y="2159"/>
                <a:ext cx="97" cy="89"/>
              </a:xfrm>
              <a:custGeom>
                <a:avLst/>
                <a:gdLst>
                  <a:gd name="T0" fmla="*/ 0 w 358"/>
                  <a:gd name="T1" fmla="*/ 0 h 363"/>
                  <a:gd name="T2" fmla="*/ 0 w 358"/>
                  <a:gd name="T3" fmla="*/ 0 h 363"/>
                  <a:gd name="T4" fmla="*/ 0 w 358"/>
                  <a:gd name="T5" fmla="*/ 0 h 363"/>
                  <a:gd name="T6" fmla="*/ 0 w 358"/>
                  <a:gd name="T7" fmla="*/ 0 h 363"/>
                  <a:gd name="T8" fmla="*/ 0 w 358"/>
                  <a:gd name="T9" fmla="*/ 0 h 363"/>
                  <a:gd name="T10" fmla="*/ 0 w 358"/>
                  <a:gd name="T11" fmla="*/ 0 h 363"/>
                  <a:gd name="T12" fmla="*/ 0 w 358"/>
                  <a:gd name="T13" fmla="*/ 0 h 363"/>
                  <a:gd name="T14" fmla="*/ 0 w 358"/>
                  <a:gd name="T15" fmla="*/ 0 h 363"/>
                  <a:gd name="T16" fmla="*/ 0 w 358"/>
                  <a:gd name="T17" fmla="*/ 0 h 363"/>
                  <a:gd name="T18" fmla="*/ 0 w 358"/>
                  <a:gd name="T19" fmla="*/ 0 h 363"/>
                  <a:gd name="T20" fmla="*/ 0 w 358"/>
                  <a:gd name="T21" fmla="*/ 0 h 363"/>
                  <a:gd name="T22" fmla="*/ 0 w 358"/>
                  <a:gd name="T23" fmla="*/ 0 h 363"/>
                  <a:gd name="T24" fmla="*/ 0 w 358"/>
                  <a:gd name="T25" fmla="*/ 0 h 363"/>
                  <a:gd name="T26" fmla="*/ 0 w 358"/>
                  <a:gd name="T27" fmla="*/ 0 h 363"/>
                  <a:gd name="T28" fmla="*/ 0 w 358"/>
                  <a:gd name="T29" fmla="*/ 0 h 363"/>
                  <a:gd name="T30" fmla="*/ 0 w 358"/>
                  <a:gd name="T31" fmla="*/ 0 h 363"/>
                  <a:gd name="T32" fmla="*/ 0 w 358"/>
                  <a:gd name="T33" fmla="*/ 0 h 363"/>
                  <a:gd name="T34" fmla="*/ 0 w 358"/>
                  <a:gd name="T35" fmla="*/ 0 h 363"/>
                  <a:gd name="T36" fmla="*/ 0 w 358"/>
                  <a:gd name="T37" fmla="*/ 0 h 363"/>
                  <a:gd name="T38" fmla="*/ 0 w 358"/>
                  <a:gd name="T39" fmla="*/ 0 h 363"/>
                  <a:gd name="T40" fmla="*/ 0 w 358"/>
                  <a:gd name="T41" fmla="*/ 0 h 363"/>
                  <a:gd name="T42" fmla="*/ 0 w 358"/>
                  <a:gd name="T43" fmla="*/ 0 h 363"/>
                  <a:gd name="T44" fmla="*/ 0 w 358"/>
                  <a:gd name="T45" fmla="*/ 0 h 363"/>
                  <a:gd name="T46" fmla="*/ 0 w 358"/>
                  <a:gd name="T47" fmla="*/ 0 h 363"/>
                  <a:gd name="T48" fmla="*/ 0 w 358"/>
                  <a:gd name="T49" fmla="*/ 0 h 363"/>
                  <a:gd name="T50" fmla="*/ 0 w 358"/>
                  <a:gd name="T51" fmla="*/ 0 h 363"/>
                  <a:gd name="T52" fmla="*/ 0 w 358"/>
                  <a:gd name="T53" fmla="*/ 0 h 363"/>
                  <a:gd name="T54" fmla="*/ 0 w 358"/>
                  <a:gd name="T55" fmla="*/ 0 h 363"/>
                  <a:gd name="T56" fmla="*/ 0 w 358"/>
                  <a:gd name="T57" fmla="*/ 0 h 363"/>
                  <a:gd name="T58" fmla="*/ 0 w 358"/>
                  <a:gd name="T59" fmla="*/ 0 h 363"/>
                  <a:gd name="T60" fmla="*/ 0 w 358"/>
                  <a:gd name="T61" fmla="*/ 0 h 363"/>
                  <a:gd name="T62" fmla="*/ 0 w 358"/>
                  <a:gd name="T63" fmla="*/ 0 h 363"/>
                  <a:gd name="T64" fmla="*/ 0 w 358"/>
                  <a:gd name="T65" fmla="*/ 0 h 363"/>
                  <a:gd name="T66" fmla="*/ 0 w 358"/>
                  <a:gd name="T67" fmla="*/ 0 h 363"/>
                  <a:gd name="T68" fmla="*/ 0 w 358"/>
                  <a:gd name="T69" fmla="*/ 0 h 363"/>
                  <a:gd name="T70" fmla="*/ 0 w 358"/>
                  <a:gd name="T71" fmla="*/ 0 h 363"/>
                  <a:gd name="T72" fmla="*/ 0 w 358"/>
                  <a:gd name="T73" fmla="*/ 0 h 363"/>
                  <a:gd name="T74" fmla="*/ 0 w 358"/>
                  <a:gd name="T75" fmla="*/ 0 h 363"/>
                  <a:gd name="T76" fmla="*/ 0 w 358"/>
                  <a:gd name="T77" fmla="*/ 0 h 363"/>
                  <a:gd name="T78" fmla="*/ 0 w 358"/>
                  <a:gd name="T79" fmla="*/ 0 h 363"/>
                  <a:gd name="T80" fmla="*/ 0 w 358"/>
                  <a:gd name="T81" fmla="*/ 0 h 363"/>
                  <a:gd name="T82" fmla="*/ 0 w 358"/>
                  <a:gd name="T83" fmla="*/ 0 h 363"/>
                  <a:gd name="T84" fmla="*/ 0 w 358"/>
                  <a:gd name="T85" fmla="*/ 0 h 363"/>
                  <a:gd name="T86" fmla="*/ 0 w 358"/>
                  <a:gd name="T87" fmla="*/ 0 h 363"/>
                  <a:gd name="T88" fmla="*/ 0 w 358"/>
                  <a:gd name="T89" fmla="*/ 0 h 36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358"/>
                  <a:gd name="T136" fmla="*/ 0 h 363"/>
                  <a:gd name="T137" fmla="*/ 358 w 358"/>
                  <a:gd name="T138" fmla="*/ 363 h 36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358" h="363">
                    <a:moveTo>
                      <a:pt x="340" y="120"/>
                    </a:moveTo>
                    <a:lnTo>
                      <a:pt x="342" y="136"/>
                    </a:lnTo>
                    <a:lnTo>
                      <a:pt x="358" y="156"/>
                    </a:lnTo>
                    <a:lnTo>
                      <a:pt x="337" y="178"/>
                    </a:lnTo>
                    <a:lnTo>
                      <a:pt x="303" y="178"/>
                    </a:lnTo>
                    <a:lnTo>
                      <a:pt x="280" y="157"/>
                    </a:lnTo>
                    <a:lnTo>
                      <a:pt x="241" y="150"/>
                    </a:lnTo>
                    <a:lnTo>
                      <a:pt x="208" y="160"/>
                    </a:lnTo>
                    <a:lnTo>
                      <a:pt x="186" y="141"/>
                    </a:lnTo>
                    <a:lnTo>
                      <a:pt x="174" y="154"/>
                    </a:lnTo>
                    <a:lnTo>
                      <a:pt x="150" y="130"/>
                    </a:lnTo>
                    <a:lnTo>
                      <a:pt x="139" y="145"/>
                    </a:lnTo>
                    <a:lnTo>
                      <a:pt x="168" y="201"/>
                    </a:lnTo>
                    <a:lnTo>
                      <a:pt x="171" y="231"/>
                    </a:lnTo>
                    <a:lnTo>
                      <a:pt x="262" y="325"/>
                    </a:lnTo>
                    <a:lnTo>
                      <a:pt x="288" y="342"/>
                    </a:lnTo>
                    <a:lnTo>
                      <a:pt x="292" y="363"/>
                    </a:lnTo>
                    <a:lnTo>
                      <a:pt x="255" y="328"/>
                    </a:lnTo>
                    <a:lnTo>
                      <a:pt x="243" y="333"/>
                    </a:lnTo>
                    <a:lnTo>
                      <a:pt x="178" y="270"/>
                    </a:lnTo>
                    <a:lnTo>
                      <a:pt x="163" y="276"/>
                    </a:lnTo>
                    <a:lnTo>
                      <a:pt x="94" y="235"/>
                    </a:lnTo>
                    <a:lnTo>
                      <a:pt x="117" y="220"/>
                    </a:lnTo>
                    <a:lnTo>
                      <a:pt x="72" y="177"/>
                    </a:lnTo>
                    <a:lnTo>
                      <a:pt x="84" y="148"/>
                    </a:lnTo>
                    <a:lnTo>
                      <a:pt x="66" y="121"/>
                    </a:lnTo>
                    <a:lnTo>
                      <a:pt x="49" y="132"/>
                    </a:lnTo>
                    <a:lnTo>
                      <a:pt x="48" y="162"/>
                    </a:lnTo>
                    <a:lnTo>
                      <a:pt x="28" y="154"/>
                    </a:lnTo>
                    <a:lnTo>
                      <a:pt x="27" y="178"/>
                    </a:lnTo>
                    <a:lnTo>
                      <a:pt x="13" y="178"/>
                    </a:lnTo>
                    <a:lnTo>
                      <a:pt x="0" y="127"/>
                    </a:lnTo>
                    <a:lnTo>
                      <a:pt x="13" y="126"/>
                    </a:lnTo>
                    <a:lnTo>
                      <a:pt x="39" y="127"/>
                    </a:lnTo>
                    <a:lnTo>
                      <a:pt x="73" y="111"/>
                    </a:lnTo>
                    <a:lnTo>
                      <a:pt x="79" y="73"/>
                    </a:lnTo>
                    <a:lnTo>
                      <a:pt x="102" y="91"/>
                    </a:lnTo>
                    <a:lnTo>
                      <a:pt x="121" y="72"/>
                    </a:lnTo>
                    <a:lnTo>
                      <a:pt x="127" y="16"/>
                    </a:lnTo>
                    <a:lnTo>
                      <a:pt x="162" y="19"/>
                    </a:lnTo>
                    <a:lnTo>
                      <a:pt x="184" y="0"/>
                    </a:lnTo>
                    <a:lnTo>
                      <a:pt x="207" y="13"/>
                    </a:lnTo>
                    <a:lnTo>
                      <a:pt x="234" y="60"/>
                    </a:lnTo>
                    <a:lnTo>
                      <a:pt x="289" y="108"/>
                    </a:lnTo>
                    <a:lnTo>
                      <a:pt x="340" y="12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2" name="Freeform 142"/>
              <p:cNvSpPr>
                <a:spLocks noChangeArrowheads="1"/>
              </p:cNvSpPr>
              <p:nvPr/>
            </p:nvSpPr>
            <p:spPr bwMode="auto">
              <a:xfrm>
                <a:off x="2974" y="2192"/>
                <a:ext cx="60" cy="51"/>
              </a:xfrm>
              <a:custGeom>
                <a:avLst/>
                <a:gdLst>
                  <a:gd name="T0" fmla="*/ 0 w 225"/>
                  <a:gd name="T1" fmla="*/ 0 h 211"/>
                  <a:gd name="T2" fmla="*/ 0 w 225"/>
                  <a:gd name="T3" fmla="*/ 0 h 211"/>
                  <a:gd name="T4" fmla="*/ 0 w 225"/>
                  <a:gd name="T5" fmla="*/ 0 h 211"/>
                  <a:gd name="T6" fmla="*/ 0 w 225"/>
                  <a:gd name="T7" fmla="*/ 0 h 211"/>
                  <a:gd name="T8" fmla="*/ 0 w 225"/>
                  <a:gd name="T9" fmla="*/ 0 h 211"/>
                  <a:gd name="T10" fmla="*/ 0 w 225"/>
                  <a:gd name="T11" fmla="*/ 0 h 211"/>
                  <a:gd name="T12" fmla="*/ 0 w 225"/>
                  <a:gd name="T13" fmla="*/ 0 h 211"/>
                  <a:gd name="T14" fmla="*/ 0 w 225"/>
                  <a:gd name="T15" fmla="*/ 0 h 211"/>
                  <a:gd name="T16" fmla="*/ 0 w 225"/>
                  <a:gd name="T17" fmla="*/ 0 h 211"/>
                  <a:gd name="T18" fmla="*/ 0 w 225"/>
                  <a:gd name="T19" fmla="*/ 0 h 211"/>
                  <a:gd name="T20" fmla="*/ 0 w 225"/>
                  <a:gd name="T21" fmla="*/ 0 h 211"/>
                  <a:gd name="T22" fmla="*/ 0 w 225"/>
                  <a:gd name="T23" fmla="*/ 0 h 211"/>
                  <a:gd name="T24" fmla="*/ 0 w 225"/>
                  <a:gd name="T25" fmla="*/ 0 h 211"/>
                  <a:gd name="T26" fmla="*/ 0 w 225"/>
                  <a:gd name="T27" fmla="*/ 0 h 211"/>
                  <a:gd name="T28" fmla="*/ 0 w 225"/>
                  <a:gd name="T29" fmla="*/ 0 h 211"/>
                  <a:gd name="T30" fmla="*/ 0 w 225"/>
                  <a:gd name="T31" fmla="*/ 0 h 211"/>
                  <a:gd name="T32" fmla="*/ 0 w 225"/>
                  <a:gd name="T33" fmla="*/ 0 h 211"/>
                  <a:gd name="T34" fmla="*/ 0 w 225"/>
                  <a:gd name="T35" fmla="*/ 0 h 211"/>
                  <a:gd name="T36" fmla="*/ 0 w 225"/>
                  <a:gd name="T37" fmla="*/ 0 h 211"/>
                  <a:gd name="T38" fmla="*/ 0 w 225"/>
                  <a:gd name="T39" fmla="*/ 0 h 211"/>
                  <a:gd name="T40" fmla="*/ 0 w 225"/>
                  <a:gd name="T41" fmla="*/ 0 h 211"/>
                  <a:gd name="T42" fmla="*/ 0 w 225"/>
                  <a:gd name="T43" fmla="*/ 0 h 211"/>
                  <a:gd name="T44" fmla="*/ 0 w 225"/>
                  <a:gd name="T45" fmla="*/ 0 h 211"/>
                  <a:gd name="T46" fmla="*/ 0 w 225"/>
                  <a:gd name="T47" fmla="*/ 0 h 21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5"/>
                  <a:gd name="T73" fmla="*/ 0 h 211"/>
                  <a:gd name="T74" fmla="*/ 225 w 225"/>
                  <a:gd name="T75" fmla="*/ 211 h 21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5" h="211">
                    <a:moveTo>
                      <a:pt x="201" y="45"/>
                    </a:moveTo>
                    <a:lnTo>
                      <a:pt x="204" y="63"/>
                    </a:lnTo>
                    <a:lnTo>
                      <a:pt x="225" y="85"/>
                    </a:lnTo>
                    <a:lnTo>
                      <a:pt x="195" y="94"/>
                    </a:lnTo>
                    <a:lnTo>
                      <a:pt x="221" y="112"/>
                    </a:lnTo>
                    <a:lnTo>
                      <a:pt x="225" y="126"/>
                    </a:lnTo>
                    <a:lnTo>
                      <a:pt x="191" y="135"/>
                    </a:lnTo>
                    <a:lnTo>
                      <a:pt x="185" y="156"/>
                    </a:lnTo>
                    <a:lnTo>
                      <a:pt x="162" y="165"/>
                    </a:lnTo>
                    <a:lnTo>
                      <a:pt x="149" y="189"/>
                    </a:lnTo>
                    <a:lnTo>
                      <a:pt x="149" y="211"/>
                    </a:lnTo>
                    <a:lnTo>
                      <a:pt x="116" y="187"/>
                    </a:lnTo>
                    <a:lnTo>
                      <a:pt x="32" y="99"/>
                    </a:lnTo>
                    <a:lnTo>
                      <a:pt x="29" y="73"/>
                    </a:lnTo>
                    <a:lnTo>
                      <a:pt x="15" y="40"/>
                    </a:lnTo>
                    <a:lnTo>
                      <a:pt x="0" y="12"/>
                    </a:lnTo>
                    <a:lnTo>
                      <a:pt x="11" y="0"/>
                    </a:lnTo>
                    <a:lnTo>
                      <a:pt x="35" y="25"/>
                    </a:lnTo>
                    <a:lnTo>
                      <a:pt x="48" y="9"/>
                    </a:lnTo>
                    <a:lnTo>
                      <a:pt x="65" y="28"/>
                    </a:lnTo>
                    <a:lnTo>
                      <a:pt x="102" y="18"/>
                    </a:lnTo>
                    <a:lnTo>
                      <a:pt x="143" y="27"/>
                    </a:lnTo>
                    <a:lnTo>
                      <a:pt x="162" y="45"/>
                    </a:lnTo>
                    <a:lnTo>
                      <a:pt x="201" y="45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3" name="Freeform 143"/>
              <p:cNvSpPr>
                <a:spLocks noChangeArrowheads="1"/>
              </p:cNvSpPr>
              <p:nvPr/>
            </p:nvSpPr>
            <p:spPr bwMode="auto">
              <a:xfrm>
                <a:off x="3015" y="2178"/>
                <a:ext cx="79" cy="78"/>
              </a:xfrm>
              <a:custGeom>
                <a:avLst/>
                <a:gdLst>
                  <a:gd name="T0" fmla="*/ 0 w 294"/>
                  <a:gd name="T1" fmla="*/ 0 h 319"/>
                  <a:gd name="T2" fmla="*/ 0 w 294"/>
                  <a:gd name="T3" fmla="*/ 0 h 319"/>
                  <a:gd name="T4" fmla="*/ 0 w 294"/>
                  <a:gd name="T5" fmla="*/ 0 h 319"/>
                  <a:gd name="T6" fmla="*/ 0 w 294"/>
                  <a:gd name="T7" fmla="*/ 0 h 319"/>
                  <a:gd name="T8" fmla="*/ 0 w 294"/>
                  <a:gd name="T9" fmla="*/ 0 h 319"/>
                  <a:gd name="T10" fmla="*/ 0 w 294"/>
                  <a:gd name="T11" fmla="*/ 0 h 319"/>
                  <a:gd name="T12" fmla="*/ 0 w 294"/>
                  <a:gd name="T13" fmla="*/ 0 h 319"/>
                  <a:gd name="T14" fmla="*/ 0 w 294"/>
                  <a:gd name="T15" fmla="*/ 0 h 319"/>
                  <a:gd name="T16" fmla="*/ 0 w 294"/>
                  <a:gd name="T17" fmla="*/ 0 h 319"/>
                  <a:gd name="T18" fmla="*/ 0 w 294"/>
                  <a:gd name="T19" fmla="*/ 0 h 319"/>
                  <a:gd name="T20" fmla="*/ 0 w 294"/>
                  <a:gd name="T21" fmla="*/ 0 h 319"/>
                  <a:gd name="T22" fmla="*/ 0 w 294"/>
                  <a:gd name="T23" fmla="*/ 0 h 319"/>
                  <a:gd name="T24" fmla="*/ 0 w 294"/>
                  <a:gd name="T25" fmla="*/ 0 h 319"/>
                  <a:gd name="T26" fmla="*/ 0 w 294"/>
                  <a:gd name="T27" fmla="*/ 0 h 319"/>
                  <a:gd name="T28" fmla="*/ 0 w 294"/>
                  <a:gd name="T29" fmla="*/ 0 h 319"/>
                  <a:gd name="T30" fmla="*/ 0 w 294"/>
                  <a:gd name="T31" fmla="*/ 0 h 319"/>
                  <a:gd name="T32" fmla="*/ 0 w 294"/>
                  <a:gd name="T33" fmla="*/ 0 h 319"/>
                  <a:gd name="T34" fmla="*/ 0 w 294"/>
                  <a:gd name="T35" fmla="*/ 0 h 319"/>
                  <a:gd name="T36" fmla="*/ 0 w 294"/>
                  <a:gd name="T37" fmla="*/ 0 h 319"/>
                  <a:gd name="T38" fmla="*/ 0 w 294"/>
                  <a:gd name="T39" fmla="*/ 0 h 319"/>
                  <a:gd name="T40" fmla="*/ 0 w 294"/>
                  <a:gd name="T41" fmla="*/ 0 h 319"/>
                  <a:gd name="T42" fmla="*/ 0 w 294"/>
                  <a:gd name="T43" fmla="*/ 0 h 319"/>
                  <a:gd name="T44" fmla="*/ 0 w 294"/>
                  <a:gd name="T45" fmla="*/ 0 h 319"/>
                  <a:gd name="T46" fmla="*/ 0 w 294"/>
                  <a:gd name="T47" fmla="*/ 0 h 319"/>
                  <a:gd name="T48" fmla="*/ 0 w 294"/>
                  <a:gd name="T49" fmla="*/ 0 h 319"/>
                  <a:gd name="T50" fmla="*/ 0 w 294"/>
                  <a:gd name="T51" fmla="*/ 0 h 319"/>
                  <a:gd name="T52" fmla="*/ 0 w 294"/>
                  <a:gd name="T53" fmla="*/ 0 h 319"/>
                  <a:gd name="T54" fmla="*/ 0 w 294"/>
                  <a:gd name="T55" fmla="*/ 0 h 319"/>
                  <a:gd name="T56" fmla="*/ 0 w 294"/>
                  <a:gd name="T57" fmla="*/ 0 h 319"/>
                  <a:gd name="T58" fmla="*/ 0 w 294"/>
                  <a:gd name="T59" fmla="*/ 0 h 319"/>
                  <a:gd name="T60" fmla="*/ 0 w 294"/>
                  <a:gd name="T61" fmla="*/ 0 h 319"/>
                  <a:gd name="T62" fmla="*/ 0 w 294"/>
                  <a:gd name="T63" fmla="*/ 0 h 319"/>
                  <a:gd name="T64" fmla="*/ 0 w 294"/>
                  <a:gd name="T65" fmla="*/ 0 h 319"/>
                  <a:gd name="T66" fmla="*/ 0 w 294"/>
                  <a:gd name="T67" fmla="*/ 0 h 319"/>
                  <a:gd name="T68" fmla="*/ 0 w 294"/>
                  <a:gd name="T69" fmla="*/ 0 h 319"/>
                  <a:gd name="T70" fmla="*/ 0 w 294"/>
                  <a:gd name="T71" fmla="*/ 0 h 319"/>
                  <a:gd name="T72" fmla="*/ 0 w 294"/>
                  <a:gd name="T73" fmla="*/ 0 h 319"/>
                  <a:gd name="T74" fmla="*/ 0 w 294"/>
                  <a:gd name="T75" fmla="*/ 0 h 319"/>
                  <a:gd name="T76" fmla="*/ 0 w 294"/>
                  <a:gd name="T77" fmla="*/ 0 h 319"/>
                  <a:gd name="T78" fmla="*/ 0 w 294"/>
                  <a:gd name="T79" fmla="*/ 0 h 319"/>
                  <a:gd name="T80" fmla="*/ 0 w 294"/>
                  <a:gd name="T81" fmla="*/ 0 h 319"/>
                  <a:gd name="T82" fmla="*/ 0 w 294"/>
                  <a:gd name="T83" fmla="*/ 0 h 319"/>
                  <a:gd name="T84" fmla="*/ 0 w 294"/>
                  <a:gd name="T85" fmla="*/ 0 h 31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94"/>
                  <a:gd name="T130" fmla="*/ 0 h 319"/>
                  <a:gd name="T131" fmla="*/ 294 w 294"/>
                  <a:gd name="T132" fmla="*/ 319 h 319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94" h="319">
                    <a:moveTo>
                      <a:pt x="166" y="1"/>
                    </a:moveTo>
                    <a:lnTo>
                      <a:pt x="189" y="37"/>
                    </a:lnTo>
                    <a:lnTo>
                      <a:pt x="187" y="64"/>
                    </a:lnTo>
                    <a:lnTo>
                      <a:pt x="208" y="67"/>
                    </a:lnTo>
                    <a:lnTo>
                      <a:pt x="225" y="85"/>
                    </a:lnTo>
                    <a:lnTo>
                      <a:pt x="240" y="70"/>
                    </a:lnTo>
                    <a:lnTo>
                      <a:pt x="268" y="76"/>
                    </a:lnTo>
                    <a:lnTo>
                      <a:pt x="280" y="91"/>
                    </a:lnTo>
                    <a:lnTo>
                      <a:pt x="256" y="99"/>
                    </a:lnTo>
                    <a:lnTo>
                      <a:pt x="271" y="117"/>
                    </a:lnTo>
                    <a:lnTo>
                      <a:pt x="294" y="126"/>
                    </a:lnTo>
                    <a:lnTo>
                      <a:pt x="246" y="189"/>
                    </a:lnTo>
                    <a:lnTo>
                      <a:pt x="256" y="210"/>
                    </a:lnTo>
                    <a:lnTo>
                      <a:pt x="291" y="225"/>
                    </a:lnTo>
                    <a:lnTo>
                      <a:pt x="264" y="274"/>
                    </a:lnTo>
                    <a:lnTo>
                      <a:pt x="196" y="292"/>
                    </a:lnTo>
                    <a:lnTo>
                      <a:pt x="184" y="315"/>
                    </a:lnTo>
                    <a:lnTo>
                      <a:pt x="172" y="298"/>
                    </a:lnTo>
                    <a:lnTo>
                      <a:pt x="142" y="319"/>
                    </a:lnTo>
                    <a:lnTo>
                      <a:pt x="109" y="276"/>
                    </a:lnTo>
                    <a:lnTo>
                      <a:pt x="93" y="288"/>
                    </a:lnTo>
                    <a:lnTo>
                      <a:pt x="82" y="268"/>
                    </a:lnTo>
                    <a:lnTo>
                      <a:pt x="49" y="288"/>
                    </a:lnTo>
                    <a:lnTo>
                      <a:pt x="45" y="307"/>
                    </a:lnTo>
                    <a:lnTo>
                      <a:pt x="25" y="282"/>
                    </a:lnTo>
                    <a:lnTo>
                      <a:pt x="3" y="283"/>
                    </a:lnTo>
                    <a:lnTo>
                      <a:pt x="0" y="250"/>
                    </a:lnTo>
                    <a:lnTo>
                      <a:pt x="13" y="217"/>
                    </a:lnTo>
                    <a:lnTo>
                      <a:pt x="37" y="210"/>
                    </a:lnTo>
                    <a:lnTo>
                      <a:pt x="42" y="187"/>
                    </a:lnTo>
                    <a:lnTo>
                      <a:pt x="76" y="183"/>
                    </a:lnTo>
                    <a:lnTo>
                      <a:pt x="72" y="166"/>
                    </a:lnTo>
                    <a:lnTo>
                      <a:pt x="45" y="148"/>
                    </a:lnTo>
                    <a:lnTo>
                      <a:pt x="73" y="139"/>
                    </a:lnTo>
                    <a:lnTo>
                      <a:pt x="54" y="118"/>
                    </a:lnTo>
                    <a:lnTo>
                      <a:pt x="51" y="97"/>
                    </a:lnTo>
                    <a:lnTo>
                      <a:pt x="69" y="79"/>
                    </a:lnTo>
                    <a:lnTo>
                      <a:pt x="54" y="58"/>
                    </a:lnTo>
                    <a:lnTo>
                      <a:pt x="54" y="40"/>
                    </a:lnTo>
                    <a:lnTo>
                      <a:pt x="94" y="22"/>
                    </a:lnTo>
                    <a:lnTo>
                      <a:pt x="100" y="6"/>
                    </a:lnTo>
                    <a:lnTo>
                      <a:pt x="138" y="0"/>
                    </a:lnTo>
                    <a:lnTo>
                      <a:pt x="166" y="1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4" name="Freeform 144"/>
              <p:cNvSpPr>
                <a:spLocks noChangeArrowheads="1"/>
              </p:cNvSpPr>
              <p:nvPr/>
            </p:nvSpPr>
            <p:spPr bwMode="auto">
              <a:xfrm>
                <a:off x="3029" y="2246"/>
                <a:ext cx="29" cy="52"/>
              </a:xfrm>
              <a:custGeom>
                <a:avLst/>
                <a:gdLst>
                  <a:gd name="T0" fmla="*/ 0 w 112"/>
                  <a:gd name="T1" fmla="*/ 0 h 216"/>
                  <a:gd name="T2" fmla="*/ 0 w 112"/>
                  <a:gd name="T3" fmla="*/ 0 h 216"/>
                  <a:gd name="T4" fmla="*/ 0 w 112"/>
                  <a:gd name="T5" fmla="*/ 0 h 216"/>
                  <a:gd name="T6" fmla="*/ 0 w 112"/>
                  <a:gd name="T7" fmla="*/ 0 h 216"/>
                  <a:gd name="T8" fmla="*/ 0 w 112"/>
                  <a:gd name="T9" fmla="*/ 0 h 216"/>
                  <a:gd name="T10" fmla="*/ 0 w 112"/>
                  <a:gd name="T11" fmla="*/ 0 h 216"/>
                  <a:gd name="T12" fmla="*/ 0 w 112"/>
                  <a:gd name="T13" fmla="*/ 0 h 216"/>
                  <a:gd name="T14" fmla="*/ 0 w 112"/>
                  <a:gd name="T15" fmla="*/ 0 h 216"/>
                  <a:gd name="T16" fmla="*/ 0 w 112"/>
                  <a:gd name="T17" fmla="*/ 0 h 216"/>
                  <a:gd name="T18" fmla="*/ 0 w 112"/>
                  <a:gd name="T19" fmla="*/ 0 h 216"/>
                  <a:gd name="T20" fmla="*/ 0 w 112"/>
                  <a:gd name="T21" fmla="*/ 0 h 216"/>
                  <a:gd name="T22" fmla="*/ 0 w 112"/>
                  <a:gd name="T23" fmla="*/ 0 h 216"/>
                  <a:gd name="T24" fmla="*/ 0 w 112"/>
                  <a:gd name="T25" fmla="*/ 0 h 216"/>
                  <a:gd name="T26" fmla="*/ 0 w 112"/>
                  <a:gd name="T27" fmla="*/ 0 h 216"/>
                  <a:gd name="T28" fmla="*/ 0 w 112"/>
                  <a:gd name="T29" fmla="*/ 0 h 216"/>
                  <a:gd name="T30" fmla="*/ 0 w 112"/>
                  <a:gd name="T31" fmla="*/ 0 h 216"/>
                  <a:gd name="T32" fmla="*/ 0 w 112"/>
                  <a:gd name="T33" fmla="*/ 0 h 216"/>
                  <a:gd name="T34" fmla="*/ 0 w 112"/>
                  <a:gd name="T35" fmla="*/ 0 h 216"/>
                  <a:gd name="T36" fmla="*/ 0 w 112"/>
                  <a:gd name="T37" fmla="*/ 0 h 216"/>
                  <a:gd name="T38" fmla="*/ 0 w 112"/>
                  <a:gd name="T39" fmla="*/ 0 h 216"/>
                  <a:gd name="T40" fmla="*/ 0 w 112"/>
                  <a:gd name="T41" fmla="*/ 0 h 216"/>
                  <a:gd name="T42" fmla="*/ 0 w 112"/>
                  <a:gd name="T43" fmla="*/ 0 h 216"/>
                  <a:gd name="T44" fmla="*/ 0 w 112"/>
                  <a:gd name="T45" fmla="*/ 0 h 21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12"/>
                  <a:gd name="T70" fmla="*/ 0 h 216"/>
                  <a:gd name="T71" fmla="*/ 112 w 112"/>
                  <a:gd name="T72" fmla="*/ 216 h 21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12" h="216">
                    <a:moveTo>
                      <a:pt x="0" y="36"/>
                    </a:moveTo>
                    <a:lnTo>
                      <a:pt x="6" y="15"/>
                    </a:lnTo>
                    <a:lnTo>
                      <a:pt x="40" y="0"/>
                    </a:lnTo>
                    <a:lnTo>
                      <a:pt x="49" y="18"/>
                    </a:lnTo>
                    <a:lnTo>
                      <a:pt x="63" y="7"/>
                    </a:lnTo>
                    <a:lnTo>
                      <a:pt x="99" y="48"/>
                    </a:lnTo>
                    <a:lnTo>
                      <a:pt x="90" y="111"/>
                    </a:lnTo>
                    <a:lnTo>
                      <a:pt x="106" y="150"/>
                    </a:lnTo>
                    <a:lnTo>
                      <a:pt x="112" y="180"/>
                    </a:lnTo>
                    <a:lnTo>
                      <a:pt x="94" y="204"/>
                    </a:lnTo>
                    <a:lnTo>
                      <a:pt x="81" y="204"/>
                    </a:lnTo>
                    <a:lnTo>
                      <a:pt x="82" y="216"/>
                    </a:lnTo>
                    <a:lnTo>
                      <a:pt x="61" y="216"/>
                    </a:lnTo>
                    <a:lnTo>
                      <a:pt x="45" y="184"/>
                    </a:lnTo>
                    <a:lnTo>
                      <a:pt x="28" y="180"/>
                    </a:lnTo>
                    <a:lnTo>
                      <a:pt x="12" y="129"/>
                    </a:lnTo>
                    <a:lnTo>
                      <a:pt x="21" y="115"/>
                    </a:lnTo>
                    <a:lnTo>
                      <a:pt x="22" y="88"/>
                    </a:lnTo>
                    <a:lnTo>
                      <a:pt x="19" y="78"/>
                    </a:lnTo>
                    <a:lnTo>
                      <a:pt x="28" y="67"/>
                    </a:lnTo>
                    <a:lnTo>
                      <a:pt x="27" y="49"/>
                    </a:lnTo>
                    <a:lnTo>
                      <a:pt x="16" y="39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5" name="Freeform 145"/>
              <p:cNvSpPr>
                <a:spLocks noChangeArrowheads="1"/>
              </p:cNvSpPr>
              <p:nvPr/>
            </p:nvSpPr>
            <p:spPr bwMode="auto">
              <a:xfrm>
                <a:off x="3053" y="2247"/>
                <a:ext cx="41" cy="35"/>
              </a:xfrm>
              <a:custGeom>
                <a:avLst/>
                <a:gdLst>
                  <a:gd name="T0" fmla="*/ 0 w 157"/>
                  <a:gd name="T1" fmla="*/ 0 h 149"/>
                  <a:gd name="T2" fmla="*/ 0 w 157"/>
                  <a:gd name="T3" fmla="*/ 0 h 149"/>
                  <a:gd name="T4" fmla="*/ 0 w 157"/>
                  <a:gd name="T5" fmla="*/ 0 h 149"/>
                  <a:gd name="T6" fmla="*/ 0 w 157"/>
                  <a:gd name="T7" fmla="*/ 0 h 149"/>
                  <a:gd name="T8" fmla="*/ 0 w 157"/>
                  <a:gd name="T9" fmla="*/ 0 h 149"/>
                  <a:gd name="T10" fmla="*/ 0 w 157"/>
                  <a:gd name="T11" fmla="*/ 0 h 149"/>
                  <a:gd name="T12" fmla="*/ 0 w 157"/>
                  <a:gd name="T13" fmla="*/ 0 h 149"/>
                  <a:gd name="T14" fmla="*/ 0 w 157"/>
                  <a:gd name="T15" fmla="*/ 0 h 149"/>
                  <a:gd name="T16" fmla="*/ 0 w 157"/>
                  <a:gd name="T17" fmla="*/ 0 h 149"/>
                  <a:gd name="T18" fmla="*/ 0 w 157"/>
                  <a:gd name="T19" fmla="*/ 0 h 149"/>
                  <a:gd name="T20" fmla="*/ 0 w 157"/>
                  <a:gd name="T21" fmla="*/ 0 h 149"/>
                  <a:gd name="T22" fmla="*/ 0 w 157"/>
                  <a:gd name="T23" fmla="*/ 0 h 149"/>
                  <a:gd name="T24" fmla="*/ 0 w 157"/>
                  <a:gd name="T25" fmla="*/ 0 h 149"/>
                  <a:gd name="T26" fmla="*/ 0 w 157"/>
                  <a:gd name="T27" fmla="*/ 0 h 149"/>
                  <a:gd name="T28" fmla="*/ 0 w 157"/>
                  <a:gd name="T29" fmla="*/ 0 h 149"/>
                  <a:gd name="T30" fmla="*/ 0 w 157"/>
                  <a:gd name="T31" fmla="*/ 0 h 14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7"/>
                  <a:gd name="T49" fmla="*/ 0 h 149"/>
                  <a:gd name="T50" fmla="*/ 157 w 157"/>
                  <a:gd name="T51" fmla="*/ 149 h 149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7" h="149">
                    <a:moveTo>
                      <a:pt x="130" y="0"/>
                    </a:moveTo>
                    <a:lnTo>
                      <a:pt x="151" y="20"/>
                    </a:lnTo>
                    <a:lnTo>
                      <a:pt x="141" y="32"/>
                    </a:lnTo>
                    <a:lnTo>
                      <a:pt x="157" y="50"/>
                    </a:lnTo>
                    <a:lnTo>
                      <a:pt x="157" y="81"/>
                    </a:lnTo>
                    <a:lnTo>
                      <a:pt x="150" y="104"/>
                    </a:lnTo>
                    <a:lnTo>
                      <a:pt x="112" y="117"/>
                    </a:lnTo>
                    <a:lnTo>
                      <a:pt x="67" y="149"/>
                    </a:lnTo>
                    <a:lnTo>
                      <a:pt x="42" y="141"/>
                    </a:lnTo>
                    <a:lnTo>
                      <a:pt x="16" y="143"/>
                    </a:lnTo>
                    <a:lnTo>
                      <a:pt x="0" y="108"/>
                    </a:lnTo>
                    <a:lnTo>
                      <a:pt x="9" y="45"/>
                    </a:lnTo>
                    <a:lnTo>
                      <a:pt x="36" y="26"/>
                    </a:lnTo>
                    <a:lnTo>
                      <a:pt x="49" y="41"/>
                    </a:lnTo>
                    <a:lnTo>
                      <a:pt x="63" y="18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6" name="Freeform 146"/>
              <p:cNvSpPr>
                <a:spLocks noChangeArrowheads="1"/>
              </p:cNvSpPr>
              <p:nvPr/>
            </p:nvSpPr>
            <p:spPr bwMode="auto">
              <a:xfrm>
                <a:off x="3085" y="2208"/>
                <a:ext cx="92" cy="60"/>
              </a:xfrm>
              <a:custGeom>
                <a:avLst/>
                <a:gdLst>
                  <a:gd name="T0" fmla="*/ 0 w 341"/>
                  <a:gd name="T1" fmla="*/ 0 h 246"/>
                  <a:gd name="T2" fmla="*/ 0 w 341"/>
                  <a:gd name="T3" fmla="*/ 0 h 246"/>
                  <a:gd name="T4" fmla="*/ 0 w 341"/>
                  <a:gd name="T5" fmla="*/ 0 h 246"/>
                  <a:gd name="T6" fmla="*/ 0 w 341"/>
                  <a:gd name="T7" fmla="*/ 0 h 246"/>
                  <a:gd name="T8" fmla="*/ 0 w 341"/>
                  <a:gd name="T9" fmla="*/ 0 h 246"/>
                  <a:gd name="T10" fmla="*/ 0 w 341"/>
                  <a:gd name="T11" fmla="*/ 0 h 246"/>
                  <a:gd name="T12" fmla="*/ 0 w 341"/>
                  <a:gd name="T13" fmla="*/ 0 h 246"/>
                  <a:gd name="T14" fmla="*/ 0 w 341"/>
                  <a:gd name="T15" fmla="*/ 0 h 246"/>
                  <a:gd name="T16" fmla="*/ 0 w 341"/>
                  <a:gd name="T17" fmla="*/ 0 h 246"/>
                  <a:gd name="T18" fmla="*/ 0 w 341"/>
                  <a:gd name="T19" fmla="*/ 0 h 246"/>
                  <a:gd name="T20" fmla="*/ 0 w 341"/>
                  <a:gd name="T21" fmla="*/ 0 h 246"/>
                  <a:gd name="T22" fmla="*/ 0 w 341"/>
                  <a:gd name="T23" fmla="*/ 0 h 246"/>
                  <a:gd name="T24" fmla="*/ 0 w 341"/>
                  <a:gd name="T25" fmla="*/ 0 h 246"/>
                  <a:gd name="T26" fmla="*/ 0 w 341"/>
                  <a:gd name="T27" fmla="*/ 0 h 246"/>
                  <a:gd name="T28" fmla="*/ 0 w 341"/>
                  <a:gd name="T29" fmla="*/ 0 h 246"/>
                  <a:gd name="T30" fmla="*/ 0 w 341"/>
                  <a:gd name="T31" fmla="*/ 0 h 246"/>
                  <a:gd name="T32" fmla="*/ 0 w 341"/>
                  <a:gd name="T33" fmla="*/ 0 h 246"/>
                  <a:gd name="T34" fmla="*/ 0 w 341"/>
                  <a:gd name="T35" fmla="*/ 0 h 246"/>
                  <a:gd name="T36" fmla="*/ 0 w 341"/>
                  <a:gd name="T37" fmla="*/ 0 h 246"/>
                  <a:gd name="T38" fmla="*/ 0 w 341"/>
                  <a:gd name="T39" fmla="*/ 0 h 246"/>
                  <a:gd name="T40" fmla="*/ 0 w 341"/>
                  <a:gd name="T41" fmla="*/ 0 h 246"/>
                  <a:gd name="T42" fmla="*/ 0 w 341"/>
                  <a:gd name="T43" fmla="*/ 0 h 246"/>
                  <a:gd name="T44" fmla="*/ 0 w 341"/>
                  <a:gd name="T45" fmla="*/ 0 h 246"/>
                  <a:gd name="T46" fmla="*/ 0 w 341"/>
                  <a:gd name="T47" fmla="*/ 0 h 246"/>
                  <a:gd name="T48" fmla="*/ 0 w 341"/>
                  <a:gd name="T49" fmla="*/ 0 h 246"/>
                  <a:gd name="T50" fmla="*/ 0 w 341"/>
                  <a:gd name="T51" fmla="*/ 0 h 246"/>
                  <a:gd name="T52" fmla="*/ 0 w 341"/>
                  <a:gd name="T53" fmla="*/ 0 h 246"/>
                  <a:gd name="T54" fmla="*/ 0 w 341"/>
                  <a:gd name="T55" fmla="*/ 0 h 246"/>
                  <a:gd name="T56" fmla="*/ 0 w 341"/>
                  <a:gd name="T57" fmla="*/ 0 h 246"/>
                  <a:gd name="T58" fmla="*/ 0 w 341"/>
                  <a:gd name="T59" fmla="*/ 0 h 246"/>
                  <a:gd name="T60" fmla="*/ 0 w 341"/>
                  <a:gd name="T61" fmla="*/ 0 h 246"/>
                  <a:gd name="T62" fmla="*/ 0 w 341"/>
                  <a:gd name="T63" fmla="*/ 0 h 246"/>
                  <a:gd name="T64" fmla="*/ 0 w 341"/>
                  <a:gd name="T65" fmla="*/ 0 h 246"/>
                  <a:gd name="T66" fmla="*/ 0 w 341"/>
                  <a:gd name="T67" fmla="*/ 0 h 246"/>
                  <a:gd name="T68" fmla="*/ 0 w 341"/>
                  <a:gd name="T69" fmla="*/ 0 h 246"/>
                  <a:gd name="T70" fmla="*/ 0 w 341"/>
                  <a:gd name="T71" fmla="*/ 0 h 246"/>
                  <a:gd name="T72" fmla="*/ 0 w 341"/>
                  <a:gd name="T73" fmla="*/ 0 h 246"/>
                  <a:gd name="T74" fmla="*/ 0 w 341"/>
                  <a:gd name="T75" fmla="*/ 0 h 246"/>
                  <a:gd name="T76" fmla="*/ 0 w 341"/>
                  <a:gd name="T77" fmla="*/ 0 h 246"/>
                  <a:gd name="T78" fmla="*/ 0 w 341"/>
                  <a:gd name="T79" fmla="*/ 0 h 24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341"/>
                  <a:gd name="T121" fmla="*/ 0 h 246"/>
                  <a:gd name="T122" fmla="*/ 341 w 341"/>
                  <a:gd name="T123" fmla="*/ 246 h 24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341" h="246">
                    <a:moveTo>
                      <a:pt x="237" y="215"/>
                    </a:moveTo>
                    <a:lnTo>
                      <a:pt x="248" y="198"/>
                    </a:lnTo>
                    <a:lnTo>
                      <a:pt x="267" y="207"/>
                    </a:lnTo>
                    <a:lnTo>
                      <a:pt x="302" y="206"/>
                    </a:lnTo>
                    <a:lnTo>
                      <a:pt x="293" y="180"/>
                    </a:lnTo>
                    <a:lnTo>
                      <a:pt x="276" y="165"/>
                    </a:lnTo>
                    <a:lnTo>
                      <a:pt x="293" y="152"/>
                    </a:lnTo>
                    <a:lnTo>
                      <a:pt x="297" y="123"/>
                    </a:lnTo>
                    <a:lnTo>
                      <a:pt x="338" y="84"/>
                    </a:lnTo>
                    <a:lnTo>
                      <a:pt x="341" y="26"/>
                    </a:lnTo>
                    <a:lnTo>
                      <a:pt x="321" y="9"/>
                    </a:lnTo>
                    <a:lnTo>
                      <a:pt x="296" y="3"/>
                    </a:lnTo>
                    <a:lnTo>
                      <a:pt x="267" y="18"/>
                    </a:lnTo>
                    <a:lnTo>
                      <a:pt x="233" y="0"/>
                    </a:lnTo>
                    <a:lnTo>
                      <a:pt x="200" y="21"/>
                    </a:lnTo>
                    <a:lnTo>
                      <a:pt x="186" y="33"/>
                    </a:lnTo>
                    <a:lnTo>
                      <a:pt x="159" y="39"/>
                    </a:lnTo>
                    <a:lnTo>
                      <a:pt x="125" y="35"/>
                    </a:lnTo>
                    <a:lnTo>
                      <a:pt x="95" y="36"/>
                    </a:lnTo>
                    <a:lnTo>
                      <a:pt x="80" y="42"/>
                    </a:lnTo>
                    <a:lnTo>
                      <a:pt x="68" y="32"/>
                    </a:lnTo>
                    <a:lnTo>
                      <a:pt x="74" y="15"/>
                    </a:lnTo>
                    <a:lnTo>
                      <a:pt x="47" y="8"/>
                    </a:lnTo>
                    <a:lnTo>
                      <a:pt x="0" y="71"/>
                    </a:lnTo>
                    <a:lnTo>
                      <a:pt x="11" y="95"/>
                    </a:lnTo>
                    <a:lnTo>
                      <a:pt x="44" y="107"/>
                    </a:lnTo>
                    <a:lnTo>
                      <a:pt x="18" y="156"/>
                    </a:lnTo>
                    <a:lnTo>
                      <a:pt x="41" y="174"/>
                    </a:lnTo>
                    <a:lnTo>
                      <a:pt x="30" y="188"/>
                    </a:lnTo>
                    <a:lnTo>
                      <a:pt x="45" y="207"/>
                    </a:lnTo>
                    <a:lnTo>
                      <a:pt x="47" y="234"/>
                    </a:lnTo>
                    <a:lnTo>
                      <a:pt x="74" y="246"/>
                    </a:lnTo>
                    <a:lnTo>
                      <a:pt x="108" y="246"/>
                    </a:lnTo>
                    <a:lnTo>
                      <a:pt x="134" y="209"/>
                    </a:lnTo>
                    <a:lnTo>
                      <a:pt x="140" y="222"/>
                    </a:lnTo>
                    <a:lnTo>
                      <a:pt x="162" y="222"/>
                    </a:lnTo>
                    <a:lnTo>
                      <a:pt x="168" y="242"/>
                    </a:lnTo>
                    <a:lnTo>
                      <a:pt x="216" y="242"/>
                    </a:lnTo>
                    <a:lnTo>
                      <a:pt x="216" y="215"/>
                    </a:lnTo>
                    <a:lnTo>
                      <a:pt x="237" y="215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7" name="Freeform 147"/>
              <p:cNvSpPr>
                <a:spLocks noChangeArrowheads="1"/>
              </p:cNvSpPr>
              <p:nvPr/>
            </p:nvSpPr>
            <p:spPr bwMode="auto">
              <a:xfrm>
                <a:off x="3063" y="2122"/>
                <a:ext cx="127" cy="95"/>
              </a:xfrm>
              <a:custGeom>
                <a:avLst/>
                <a:gdLst>
                  <a:gd name="T0" fmla="*/ 0 w 468"/>
                  <a:gd name="T1" fmla="*/ 0 h 387"/>
                  <a:gd name="T2" fmla="*/ 0 w 468"/>
                  <a:gd name="T3" fmla="*/ 0 h 387"/>
                  <a:gd name="T4" fmla="*/ 0 w 468"/>
                  <a:gd name="T5" fmla="*/ 0 h 387"/>
                  <a:gd name="T6" fmla="*/ 0 w 468"/>
                  <a:gd name="T7" fmla="*/ 0 h 387"/>
                  <a:gd name="T8" fmla="*/ 0 w 468"/>
                  <a:gd name="T9" fmla="*/ 0 h 387"/>
                  <a:gd name="T10" fmla="*/ 0 w 468"/>
                  <a:gd name="T11" fmla="*/ 0 h 387"/>
                  <a:gd name="T12" fmla="*/ 0 w 468"/>
                  <a:gd name="T13" fmla="*/ 0 h 387"/>
                  <a:gd name="T14" fmla="*/ 0 w 468"/>
                  <a:gd name="T15" fmla="*/ 0 h 387"/>
                  <a:gd name="T16" fmla="*/ 0 w 468"/>
                  <a:gd name="T17" fmla="*/ 0 h 387"/>
                  <a:gd name="T18" fmla="*/ 0 w 468"/>
                  <a:gd name="T19" fmla="*/ 0 h 387"/>
                  <a:gd name="T20" fmla="*/ 0 w 468"/>
                  <a:gd name="T21" fmla="*/ 0 h 387"/>
                  <a:gd name="T22" fmla="*/ 0 w 468"/>
                  <a:gd name="T23" fmla="*/ 0 h 387"/>
                  <a:gd name="T24" fmla="*/ 0 w 468"/>
                  <a:gd name="T25" fmla="*/ 0 h 387"/>
                  <a:gd name="T26" fmla="*/ 0 w 468"/>
                  <a:gd name="T27" fmla="*/ 0 h 387"/>
                  <a:gd name="T28" fmla="*/ 0 w 468"/>
                  <a:gd name="T29" fmla="*/ 0 h 387"/>
                  <a:gd name="T30" fmla="*/ 0 w 468"/>
                  <a:gd name="T31" fmla="*/ 0 h 387"/>
                  <a:gd name="T32" fmla="*/ 0 w 468"/>
                  <a:gd name="T33" fmla="*/ 0 h 387"/>
                  <a:gd name="T34" fmla="*/ 0 w 468"/>
                  <a:gd name="T35" fmla="*/ 0 h 387"/>
                  <a:gd name="T36" fmla="*/ 0 w 468"/>
                  <a:gd name="T37" fmla="*/ 0 h 387"/>
                  <a:gd name="T38" fmla="*/ 0 w 468"/>
                  <a:gd name="T39" fmla="*/ 0 h 387"/>
                  <a:gd name="T40" fmla="*/ 0 w 468"/>
                  <a:gd name="T41" fmla="*/ 0 h 387"/>
                  <a:gd name="T42" fmla="*/ 0 w 468"/>
                  <a:gd name="T43" fmla="*/ 0 h 387"/>
                  <a:gd name="T44" fmla="*/ 0 w 468"/>
                  <a:gd name="T45" fmla="*/ 0 h 387"/>
                  <a:gd name="T46" fmla="*/ 0 w 468"/>
                  <a:gd name="T47" fmla="*/ 0 h 387"/>
                  <a:gd name="T48" fmla="*/ 0 w 468"/>
                  <a:gd name="T49" fmla="*/ 0 h 387"/>
                  <a:gd name="T50" fmla="*/ 0 w 468"/>
                  <a:gd name="T51" fmla="*/ 0 h 387"/>
                  <a:gd name="T52" fmla="*/ 0 w 468"/>
                  <a:gd name="T53" fmla="*/ 0 h 387"/>
                  <a:gd name="T54" fmla="*/ 0 w 468"/>
                  <a:gd name="T55" fmla="*/ 0 h 387"/>
                  <a:gd name="T56" fmla="*/ 0 w 468"/>
                  <a:gd name="T57" fmla="*/ 0 h 387"/>
                  <a:gd name="T58" fmla="*/ 0 w 468"/>
                  <a:gd name="T59" fmla="*/ 0 h 387"/>
                  <a:gd name="T60" fmla="*/ 0 w 468"/>
                  <a:gd name="T61" fmla="*/ 0 h 387"/>
                  <a:gd name="T62" fmla="*/ 0 w 468"/>
                  <a:gd name="T63" fmla="*/ 0 h 387"/>
                  <a:gd name="T64" fmla="*/ 0 w 468"/>
                  <a:gd name="T65" fmla="*/ 0 h 387"/>
                  <a:gd name="T66" fmla="*/ 0 w 468"/>
                  <a:gd name="T67" fmla="*/ 0 h 387"/>
                  <a:gd name="T68" fmla="*/ 0 w 468"/>
                  <a:gd name="T69" fmla="*/ 0 h 387"/>
                  <a:gd name="T70" fmla="*/ 0 w 468"/>
                  <a:gd name="T71" fmla="*/ 0 h 387"/>
                  <a:gd name="T72" fmla="*/ 0 w 468"/>
                  <a:gd name="T73" fmla="*/ 0 h 387"/>
                  <a:gd name="T74" fmla="*/ 0 w 468"/>
                  <a:gd name="T75" fmla="*/ 0 h 387"/>
                  <a:gd name="T76" fmla="*/ 0 w 468"/>
                  <a:gd name="T77" fmla="*/ 0 h 387"/>
                  <a:gd name="T78" fmla="*/ 0 w 468"/>
                  <a:gd name="T79" fmla="*/ 0 h 387"/>
                  <a:gd name="T80" fmla="*/ 0 w 468"/>
                  <a:gd name="T81" fmla="*/ 0 h 387"/>
                  <a:gd name="T82" fmla="*/ 0 w 468"/>
                  <a:gd name="T83" fmla="*/ 0 h 387"/>
                  <a:gd name="T84" fmla="*/ 0 w 468"/>
                  <a:gd name="T85" fmla="*/ 0 h 387"/>
                  <a:gd name="T86" fmla="*/ 0 w 468"/>
                  <a:gd name="T87" fmla="*/ 0 h 387"/>
                  <a:gd name="T88" fmla="*/ 0 w 468"/>
                  <a:gd name="T89" fmla="*/ 0 h 387"/>
                  <a:gd name="T90" fmla="*/ 0 w 468"/>
                  <a:gd name="T91" fmla="*/ 0 h 387"/>
                  <a:gd name="T92" fmla="*/ 0 w 468"/>
                  <a:gd name="T93" fmla="*/ 0 h 387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468"/>
                  <a:gd name="T142" fmla="*/ 0 h 387"/>
                  <a:gd name="T143" fmla="*/ 468 w 468"/>
                  <a:gd name="T144" fmla="*/ 387 h 387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468" h="387">
                    <a:moveTo>
                      <a:pt x="419" y="368"/>
                    </a:moveTo>
                    <a:lnTo>
                      <a:pt x="438" y="348"/>
                    </a:lnTo>
                    <a:lnTo>
                      <a:pt x="432" y="330"/>
                    </a:lnTo>
                    <a:lnTo>
                      <a:pt x="446" y="318"/>
                    </a:lnTo>
                    <a:lnTo>
                      <a:pt x="455" y="330"/>
                    </a:lnTo>
                    <a:lnTo>
                      <a:pt x="462" y="314"/>
                    </a:lnTo>
                    <a:lnTo>
                      <a:pt x="462" y="300"/>
                    </a:lnTo>
                    <a:lnTo>
                      <a:pt x="468" y="257"/>
                    </a:lnTo>
                    <a:lnTo>
                      <a:pt x="431" y="255"/>
                    </a:lnTo>
                    <a:lnTo>
                      <a:pt x="398" y="239"/>
                    </a:lnTo>
                    <a:lnTo>
                      <a:pt x="393" y="117"/>
                    </a:lnTo>
                    <a:lnTo>
                      <a:pt x="348" y="54"/>
                    </a:lnTo>
                    <a:lnTo>
                      <a:pt x="345" y="36"/>
                    </a:lnTo>
                    <a:lnTo>
                      <a:pt x="306" y="0"/>
                    </a:lnTo>
                    <a:lnTo>
                      <a:pt x="284" y="21"/>
                    </a:lnTo>
                    <a:lnTo>
                      <a:pt x="248" y="38"/>
                    </a:lnTo>
                    <a:lnTo>
                      <a:pt x="225" y="60"/>
                    </a:lnTo>
                    <a:lnTo>
                      <a:pt x="191" y="35"/>
                    </a:lnTo>
                    <a:lnTo>
                      <a:pt x="141" y="30"/>
                    </a:lnTo>
                    <a:lnTo>
                      <a:pt x="113" y="6"/>
                    </a:lnTo>
                    <a:lnTo>
                      <a:pt x="108" y="71"/>
                    </a:lnTo>
                    <a:lnTo>
                      <a:pt x="63" y="111"/>
                    </a:lnTo>
                    <a:lnTo>
                      <a:pt x="60" y="147"/>
                    </a:lnTo>
                    <a:lnTo>
                      <a:pt x="47" y="192"/>
                    </a:lnTo>
                    <a:lnTo>
                      <a:pt x="21" y="231"/>
                    </a:lnTo>
                    <a:lnTo>
                      <a:pt x="0" y="228"/>
                    </a:lnTo>
                    <a:lnTo>
                      <a:pt x="18" y="260"/>
                    </a:lnTo>
                    <a:lnTo>
                      <a:pt x="18" y="291"/>
                    </a:lnTo>
                    <a:lnTo>
                      <a:pt x="39" y="293"/>
                    </a:lnTo>
                    <a:lnTo>
                      <a:pt x="57" y="309"/>
                    </a:lnTo>
                    <a:lnTo>
                      <a:pt x="72" y="296"/>
                    </a:lnTo>
                    <a:lnTo>
                      <a:pt x="104" y="303"/>
                    </a:lnTo>
                    <a:lnTo>
                      <a:pt x="111" y="314"/>
                    </a:lnTo>
                    <a:lnTo>
                      <a:pt x="84" y="326"/>
                    </a:lnTo>
                    <a:lnTo>
                      <a:pt x="102" y="345"/>
                    </a:lnTo>
                    <a:lnTo>
                      <a:pt x="122" y="350"/>
                    </a:lnTo>
                    <a:lnTo>
                      <a:pt x="149" y="357"/>
                    </a:lnTo>
                    <a:lnTo>
                      <a:pt x="144" y="371"/>
                    </a:lnTo>
                    <a:lnTo>
                      <a:pt x="159" y="387"/>
                    </a:lnTo>
                    <a:lnTo>
                      <a:pt x="180" y="377"/>
                    </a:lnTo>
                    <a:lnTo>
                      <a:pt x="239" y="381"/>
                    </a:lnTo>
                    <a:lnTo>
                      <a:pt x="270" y="374"/>
                    </a:lnTo>
                    <a:lnTo>
                      <a:pt x="314" y="342"/>
                    </a:lnTo>
                    <a:lnTo>
                      <a:pt x="347" y="360"/>
                    </a:lnTo>
                    <a:lnTo>
                      <a:pt x="375" y="344"/>
                    </a:lnTo>
                    <a:lnTo>
                      <a:pt x="404" y="354"/>
                    </a:lnTo>
                    <a:lnTo>
                      <a:pt x="419" y="368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28" name="Freeform 148"/>
              <p:cNvSpPr>
                <a:spLocks noChangeArrowheads="1"/>
              </p:cNvSpPr>
              <p:nvPr/>
            </p:nvSpPr>
            <p:spPr bwMode="auto">
              <a:xfrm>
                <a:off x="2968" y="1641"/>
                <a:ext cx="23" cy="20"/>
              </a:xfrm>
              <a:custGeom>
                <a:avLst/>
                <a:gdLst>
                  <a:gd name="T0" fmla="*/ 0 w 90"/>
                  <a:gd name="T1" fmla="*/ 0 h 86"/>
                  <a:gd name="T2" fmla="*/ 0 w 90"/>
                  <a:gd name="T3" fmla="*/ 0 h 86"/>
                  <a:gd name="T4" fmla="*/ 0 w 90"/>
                  <a:gd name="T5" fmla="*/ 0 h 86"/>
                  <a:gd name="T6" fmla="*/ 0 w 90"/>
                  <a:gd name="T7" fmla="*/ 0 h 86"/>
                  <a:gd name="T8" fmla="*/ 0 w 90"/>
                  <a:gd name="T9" fmla="*/ 0 h 86"/>
                  <a:gd name="T10" fmla="*/ 0 w 90"/>
                  <a:gd name="T11" fmla="*/ 0 h 86"/>
                  <a:gd name="T12" fmla="*/ 0 w 90"/>
                  <a:gd name="T13" fmla="*/ 0 h 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0"/>
                  <a:gd name="T22" fmla="*/ 0 h 86"/>
                  <a:gd name="T23" fmla="*/ 90 w 90"/>
                  <a:gd name="T24" fmla="*/ 86 h 8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0" h="86">
                    <a:moveTo>
                      <a:pt x="40" y="0"/>
                    </a:moveTo>
                    <a:lnTo>
                      <a:pt x="48" y="22"/>
                    </a:lnTo>
                    <a:lnTo>
                      <a:pt x="86" y="10"/>
                    </a:lnTo>
                    <a:lnTo>
                      <a:pt x="90" y="30"/>
                    </a:lnTo>
                    <a:lnTo>
                      <a:pt x="18" y="86"/>
                    </a:lnTo>
                    <a:lnTo>
                      <a:pt x="0" y="56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0" name="Group 149"/>
              <p:cNvGrpSpPr>
                <a:grpSpLocks/>
              </p:cNvGrpSpPr>
              <p:nvPr/>
            </p:nvGrpSpPr>
            <p:grpSpPr bwMode="auto">
              <a:xfrm>
                <a:off x="2807" y="1574"/>
                <a:ext cx="407" cy="336"/>
                <a:chOff x="2807" y="1574"/>
                <a:chExt cx="407" cy="336"/>
              </a:xfrm>
            </p:grpSpPr>
            <p:sp>
              <p:nvSpPr>
                <p:cNvPr id="26847" name="Freeform 151"/>
                <p:cNvSpPr>
                  <a:spLocks noChangeArrowheads="1"/>
                </p:cNvSpPr>
                <p:nvPr/>
              </p:nvSpPr>
              <p:spPr bwMode="auto">
                <a:xfrm>
                  <a:off x="2997" y="1621"/>
                  <a:ext cx="12" cy="16"/>
                </a:xfrm>
                <a:custGeom>
                  <a:avLst/>
                  <a:gdLst>
                    <a:gd name="T0" fmla="*/ 0 w 52"/>
                    <a:gd name="T1" fmla="*/ 0 h 72"/>
                    <a:gd name="T2" fmla="*/ 0 w 52"/>
                    <a:gd name="T3" fmla="*/ 0 h 72"/>
                    <a:gd name="T4" fmla="*/ 0 w 52"/>
                    <a:gd name="T5" fmla="*/ 0 h 72"/>
                    <a:gd name="T6" fmla="*/ 0 w 52"/>
                    <a:gd name="T7" fmla="*/ 0 h 72"/>
                    <a:gd name="T8" fmla="*/ 0 w 52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"/>
                    <a:gd name="T16" fmla="*/ 0 h 72"/>
                    <a:gd name="T17" fmla="*/ 52 w 5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" h="72">
                      <a:moveTo>
                        <a:pt x="52" y="0"/>
                      </a:moveTo>
                      <a:lnTo>
                        <a:pt x="50" y="52"/>
                      </a:lnTo>
                      <a:lnTo>
                        <a:pt x="0" y="72"/>
                      </a:lnTo>
                      <a:lnTo>
                        <a:pt x="8" y="24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48" name="Freeform 152"/>
                <p:cNvSpPr>
                  <a:spLocks noChangeArrowheads="1"/>
                </p:cNvSpPr>
                <p:nvPr/>
              </p:nvSpPr>
              <p:spPr bwMode="auto">
                <a:xfrm>
                  <a:off x="3014" y="1609"/>
                  <a:ext cx="9" cy="6"/>
                </a:xfrm>
                <a:custGeom>
                  <a:avLst/>
                  <a:gdLst>
                    <a:gd name="T0" fmla="*/ 0 w 40"/>
                    <a:gd name="T1" fmla="*/ 0 h 32"/>
                    <a:gd name="T2" fmla="*/ 0 w 40"/>
                    <a:gd name="T3" fmla="*/ 0 h 32"/>
                    <a:gd name="T4" fmla="*/ 0 w 40"/>
                    <a:gd name="T5" fmla="*/ 0 h 32"/>
                    <a:gd name="T6" fmla="*/ 0 w 40"/>
                    <a:gd name="T7" fmla="*/ 0 h 32"/>
                    <a:gd name="T8" fmla="*/ 0 w 40"/>
                    <a:gd name="T9" fmla="*/ 0 h 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32"/>
                    <a:gd name="T17" fmla="*/ 40 w 40"/>
                    <a:gd name="T18" fmla="*/ 32 h 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32">
                      <a:moveTo>
                        <a:pt x="40" y="0"/>
                      </a:moveTo>
                      <a:lnTo>
                        <a:pt x="26" y="32"/>
                      </a:lnTo>
                      <a:lnTo>
                        <a:pt x="0" y="26"/>
                      </a:lnTo>
                      <a:lnTo>
                        <a:pt x="8" y="0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49" name="Freeform 153"/>
                <p:cNvSpPr>
                  <a:spLocks noChangeArrowheads="1"/>
                </p:cNvSpPr>
                <p:nvPr/>
              </p:nvSpPr>
              <p:spPr bwMode="auto">
                <a:xfrm>
                  <a:off x="3069" y="1579"/>
                  <a:ext cx="17" cy="8"/>
                </a:xfrm>
                <a:custGeom>
                  <a:avLst/>
                  <a:gdLst>
                    <a:gd name="T0" fmla="*/ 0 w 70"/>
                    <a:gd name="T1" fmla="*/ 0 h 42"/>
                    <a:gd name="T2" fmla="*/ 0 w 70"/>
                    <a:gd name="T3" fmla="*/ 0 h 42"/>
                    <a:gd name="T4" fmla="*/ 0 w 70"/>
                    <a:gd name="T5" fmla="*/ 0 h 42"/>
                    <a:gd name="T6" fmla="*/ 0 w 70"/>
                    <a:gd name="T7" fmla="*/ 0 h 42"/>
                    <a:gd name="T8" fmla="*/ 0 w 70"/>
                    <a:gd name="T9" fmla="*/ 0 h 42"/>
                    <a:gd name="T10" fmla="*/ 0 w 70"/>
                    <a:gd name="T11" fmla="*/ 0 h 42"/>
                    <a:gd name="T12" fmla="*/ 0 w 70"/>
                    <a:gd name="T13" fmla="*/ 0 h 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70"/>
                    <a:gd name="T22" fmla="*/ 0 h 42"/>
                    <a:gd name="T23" fmla="*/ 70 w 70"/>
                    <a:gd name="T24" fmla="*/ 42 h 4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70" h="42">
                      <a:moveTo>
                        <a:pt x="70" y="0"/>
                      </a:moveTo>
                      <a:lnTo>
                        <a:pt x="58" y="32"/>
                      </a:lnTo>
                      <a:lnTo>
                        <a:pt x="0" y="42"/>
                      </a:lnTo>
                      <a:lnTo>
                        <a:pt x="4" y="18"/>
                      </a:lnTo>
                      <a:lnTo>
                        <a:pt x="52" y="24"/>
                      </a:lnTo>
                      <a:lnTo>
                        <a:pt x="52" y="0"/>
                      </a:lnTo>
                      <a:lnTo>
                        <a:pt x="70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50" name="Freeform 154"/>
                <p:cNvSpPr>
                  <a:spLocks noChangeArrowheads="1"/>
                </p:cNvSpPr>
                <p:nvPr/>
              </p:nvSpPr>
              <p:spPr bwMode="auto">
                <a:xfrm>
                  <a:off x="3089" y="1588"/>
                  <a:ext cx="9" cy="8"/>
                </a:xfrm>
                <a:custGeom>
                  <a:avLst/>
                  <a:gdLst>
                    <a:gd name="T0" fmla="*/ 0 w 40"/>
                    <a:gd name="T1" fmla="*/ 0 h 42"/>
                    <a:gd name="T2" fmla="*/ 0 w 40"/>
                    <a:gd name="T3" fmla="*/ 0 h 42"/>
                    <a:gd name="T4" fmla="*/ 0 w 40"/>
                    <a:gd name="T5" fmla="*/ 0 h 42"/>
                    <a:gd name="T6" fmla="*/ 0 w 40"/>
                    <a:gd name="T7" fmla="*/ 0 h 4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0"/>
                    <a:gd name="T13" fmla="*/ 0 h 42"/>
                    <a:gd name="T14" fmla="*/ 40 w 40"/>
                    <a:gd name="T15" fmla="*/ 42 h 4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0" h="42">
                      <a:moveTo>
                        <a:pt x="40" y="0"/>
                      </a:moveTo>
                      <a:lnTo>
                        <a:pt x="14" y="42"/>
                      </a:lnTo>
                      <a:lnTo>
                        <a:pt x="0" y="18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51" name="Freeform 155"/>
                <p:cNvSpPr>
                  <a:spLocks noChangeArrowheads="1"/>
                </p:cNvSpPr>
                <p:nvPr/>
              </p:nvSpPr>
              <p:spPr bwMode="auto">
                <a:xfrm>
                  <a:off x="3025" y="1598"/>
                  <a:ext cx="6" cy="7"/>
                </a:xfrm>
                <a:custGeom>
                  <a:avLst/>
                  <a:gdLst>
                    <a:gd name="T0" fmla="*/ 0 w 30"/>
                    <a:gd name="T1" fmla="*/ 0 h 38"/>
                    <a:gd name="T2" fmla="*/ 0 w 30"/>
                    <a:gd name="T3" fmla="*/ 0 h 38"/>
                    <a:gd name="T4" fmla="*/ 0 w 30"/>
                    <a:gd name="T5" fmla="*/ 0 h 38"/>
                    <a:gd name="T6" fmla="*/ 0 w 30"/>
                    <a:gd name="T7" fmla="*/ 0 h 3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0"/>
                    <a:gd name="T13" fmla="*/ 0 h 38"/>
                    <a:gd name="T14" fmla="*/ 30 w 30"/>
                    <a:gd name="T15" fmla="*/ 38 h 3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0" h="38">
                      <a:moveTo>
                        <a:pt x="20" y="0"/>
                      </a:moveTo>
                      <a:lnTo>
                        <a:pt x="0" y="32"/>
                      </a:lnTo>
                      <a:lnTo>
                        <a:pt x="30" y="38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52" name="Freeform 156"/>
                <p:cNvSpPr>
                  <a:spLocks noChangeArrowheads="1"/>
                </p:cNvSpPr>
                <p:nvPr/>
              </p:nvSpPr>
              <p:spPr bwMode="auto">
                <a:xfrm>
                  <a:off x="3131" y="1574"/>
                  <a:ext cx="5" cy="6"/>
                </a:xfrm>
                <a:custGeom>
                  <a:avLst/>
                  <a:gdLst>
                    <a:gd name="T0" fmla="*/ 0 w 24"/>
                    <a:gd name="T1" fmla="*/ 0 h 32"/>
                    <a:gd name="T2" fmla="*/ 0 w 24"/>
                    <a:gd name="T3" fmla="*/ 0 h 32"/>
                    <a:gd name="T4" fmla="*/ 0 w 24"/>
                    <a:gd name="T5" fmla="*/ 0 h 32"/>
                    <a:gd name="T6" fmla="*/ 0 w 24"/>
                    <a:gd name="T7" fmla="*/ 0 h 3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4"/>
                    <a:gd name="T13" fmla="*/ 0 h 32"/>
                    <a:gd name="T14" fmla="*/ 24 w 24"/>
                    <a:gd name="T15" fmla="*/ 32 h 3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4" h="32">
                      <a:moveTo>
                        <a:pt x="22" y="0"/>
                      </a:moveTo>
                      <a:lnTo>
                        <a:pt x="0" y="24"/>
                      </a:lnTo>
                      <a:lnTo>
                        <a:pt x="24" y="32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157"/>
              <p:cNvGrpSpPr>
                <a:grpSpLocks/>
              </p:cNvGrpSpPr>
              <p:nvPr/>
            </p:nvGrpSpPr>
            <p:grpSpPr bwMode="auto">
              <a:xfrm>
                <a:off x="2905" y="1640"/>
                <a:ext cx="195" cy="337"/>
                <a:chOff x="2905" y="1640"/>
                <a:chExt cx="195" cy="337"/>
              </a:xfrm>
            </p:grpSpPr>
            <p:sp>
              <p:nvSpPr>
                <p:cNvPr id="26844" name="Freeform 158"/>
                <p:cNvSpPr>
                  <a:spLocks noChangeArrowheads="1"/>
                </p:cNvSpPr>
                <p:nvPr/>
              </p:nvSpPr>
              <p:spPr bwMode="auto">
                <a:xfrm>
                  <a:off x="2959" y="1972"/>
                  <a:ext cx="10" cy="5"/>
                </a:xfrm>
                <a:custGeom>
                  <a:avLst/>
                  <a:gdLst>
                    <a:gd name="T0" fmla="*/ 0 w 43"/>
                    <a:gd name="T1" fmla="*/ 0 h 29"/>
                    <a:gd name="T2" fmla="*/ 0 w 43"/>
                    <a:gd name="T3" fmla="*/ 0 h 29"/>
                    <a:gd name="T4" fmla="*/ 0 w 43"/>
                    <a:gd name="T5" fmla="*/ 0 h 29"/>
                    <a:gd name="T6" fmla="*/ 0 w 43"/>
                    <a:gd name="T7" fmla="*/ 0 h 2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3"/>
                    <a:gd name="T13" fmla="*/ 0 h 29"/>
                    <a:gd name="T14" fmla="*/ 43 w 43"/>
                    <a:gd name="T15" fmla="*/ 29 h 2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3" h="29">
                      <a:moveTo>
                        <a:pt x="0" y="0"/>
                      </a:moveTo>
                      <a:lnTo>
                        <a:pt x="18" y="29"/>
                      </a:lnTo>
                      <a:lnTo>
                        <a:pt x="43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45" name="Freeform 159"/>
                <p:cNvSpPr>
                  <a:spLocks noChangeArrowheads="1"/>
                </p:cNvSpPr>
                <p:nvPr/>
              </p:nvSpPr>
              <p:spPr bwMode="auto">
                <a:xfrm>
                  <a:off x="3014" y="1915"/>
                  <a:ext cx="14" cy="22"/>
                </a:xfrm>
                <a:custGeom>
                  <a:avLst/>
                  <a:gdLst>
                    <a:gd name="T0" fmla="*/ 0 w 58"/>
                    <a:gd name="T1" fmla="*/ 0 h 98"/>
                    <a:gd name="T2" fmla="*/ 0 w 58"/>
                    <a:gd name="T3" fmla="*/ 0 h 98"/>
                    <a:gd name="T4" fmla="*/ 0 w 58"/>
                    <a:gd name="T5" fmla="*/ 0 h 98"/>
                    <a:gd name="T6" fmla="*/ 0 w 58"/>
                    <a:gd name="T7" fmla="*/ 0 h 98"/>
                    <a:gd name="T8" fmla="*/ 0 w 58"/>
                    <a:gd name="T9" fmla="*/ 0 h 98"/>
                    <a:gd name="T10" fmla="*/ 0 w 58"/>
                    <a:gd name="T11" fmla="*/ 0 h 98"/>
                    <a:gd name="T12" fmla="*/ 0 w 58"/>
                    <a:gd name="T13" fmla="*/ 0 h 9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8"/>
                    <a:gd name="T22" fmla="*/ 0 h 98"/>
                    <a:gd name="T23" fmla="*/ 58 w 58"/>
                    <a:gd name="T24" fmla="*/ 98 h 9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8" h="98">
                      <a:moveTo>
                        <a:pt x="58" y="0"/>
                      </a:moveTo>
                      <a:lnTo>
                        <a:pt x="19" y="15"/>
                      </a:lnTo>
                      <a:lnTo>
                        <a:pt x="0" y="48"/>
                      </a:lnTo>
                      <a:lnTo>
                        <a:pt x="12" y="98"/>
                      </a:lnTo>
                      <a:lnTo>
                        <a:pt x="46" y="57"/>
                      </a:lnTo>
                      <a:lnTo>
                        <a:pt x="37" y="47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46" name="Freeform 160"/>
                <p:cNvSpPr>
                  <a:spLocks noChangeArrowheads="1"/>
                </p:cNvSpPr>
                <p:nvPr/>
              </p:nvSpPr>
              <p:spPr bwMode="auto">
                <a:xfrm>
                  <a:off x="2905" y="1640"/>
                  <a:ext cx="195" cy="326"/>
                </a:xfrm>
                <a:custGeom>
                  <a:avLst/>
                  <a:gdLst>
                    <a:gd name="T0" fmla="*/ 0 w 710"/>
                    <a:gd name="T1" fmla="*/ 0 h 1308"/>
                    <a:gd name="T2" fmla="*/ 0 w 710"/>
                    <a:gd name="T3" fmla="*/ 0 h 1308"/>
                    <a:gd name="T4" fmla="*/ 0 w 710"/>
                    <a:gd name="T5" fmla="*/ 0 h 1308"/>
                    <a:gd name="T6" fmla="*/ 0 w 710"/>
                    <a:gd name="T7" fmla="*/ 0 h 1308"/>
                    <a:gd name="T8" fmla="*/ 0 w 710"/>
                    <a:gd name="T9" fmla="*/ 0 h 1308"/>
                    <a:gd name="T10" fmla="*/ 0 w 710"/>
                    <a:gd name="T11" fmla="*/ 0 h 1308"/>
                    <a:gd name="T12" fmla="*/ 0 w 710"/>
                    <a:gd name="T13" fmla="*/ 0 h 1308"/>
                    <a:gd name="T14" fmla="*/ 0 w 710"/>
                    <a:gd name="T15" fmla="*/ 0 h 1308"/>
                    <a:gd name="T16" fmla="*/ 0 w 710"/>
                    <a:gd name="T17" fmla="*/ 0 h 1308"/>
                    <a:gd name="T18" fmla="*/ 0 w 710"/>
                    <a:gd name="T19" fmla="*/ 0 h 1308"/>
                    <a:gd name="T20" fmla="*/ 0 w 710"/>
                    <a:gd name="T21" fmla="*/ 0 h 1308"/>
                    <a:gd name="T22" fmla="*/ 0 w 710"/>
                    <a:gd name="T23" fmla="*/ 0 h 1308"/>
                    <a:gd name="T24" fmla="*/ 0 w 710"/>
                    <a:gd name="T25" fmla="*/ 0 h 1308"/>
                    <a:gd name="T26" fmla="*/ 0 w 710"/>
                    <a:gd name="T27" fmla="*/ 0 h 1308"/>
                    <a:gd name="T28" fmla="*/ 0 w 710"/>
                    <a:gd name="T29" fmla="*/ 0 h 1308"/>
                    <a:gd name="T30" fmla="*/ 0 w 710"/>
                    <a:gd name="T31" fmla="*/ 0 h 1308"/>
                    <a:gd name="T32" fmla="*/ 0 w 710"/>
                    <a:gd name="T33" fmla="*/ 0 h 1308"/>
                    <a:gd name="T34" fmla="*/ 0 w 710"/>
                    <a:gd name="T35" fmla="*/ 0 h 1308"/>
                    <a:gd name="T36" fmla="*/ 0 w 710"/>
                    <a:gd name="T37" fmla="*/ 0 h 1308"/>
                    <a:gd name="T38" fmla="*/ 0 w 710"/>
                    <a:gd name="T39" fmla="*/ 0 h 1308"/>
                    <a:gd name="T40" fmla="*/ 0 w 710"/>
                    <a:gd name="T41" fmla="*/ 0 h 1308"/>
                    <a:gd name="T42" fmla="*/ 0 w 710"/>
                    <a:gd name="T43" fmla="*/ 0 h 1308"/>
                    <a:gd name="T44" fmla="*/ 0 w 710"/>
                    <a:gd name="T45" fmla="*/ 0 h 1308"/>
                    <a:gd name="T46" fmla="*/ 0 w 710"/>
                    <a:gd name="T47" fmla="*/ 0 h 1308"/>
                    <a:gd name="T48" fmla="*/ 0 w 710"/>
                    <a:gd name="T49" fmla="*/ 0 h 1308"/>
                    <a:gd name="T50" fmla="*/ 0 w 710"/>
                    <a:gd name="T51" fmla="*/ 0 h 1308"/>
                    <a:gd name="T52" fmla="*/ 0 w 710"/>
                    <a:gd name="T53" fmla="*/ 0 h 1308"/>
                    <a:gd name="T54" fmla="*/ 0 w 710"/>
                    <a:gd name="T55" fmla="*/ 0 h 1308"/>
                    <a:gd name="T56" fmla="*/ 0 w 710"/>
                    <a:gd name="T57" fmla="*/ 0 h 1308"/>
                    <a:gd name="T58" fmla="*/ 0 w 710"/>
                    <a:gd name="T59" fmla="*/ 0 h 1308"/>
                    <a:gd name="T60" fmla="*/ 0 w 710"/>
                    <a:gd name="T61" fmla="*/ 0 h 1308"/>
                    <a:gd name="T62" fmla="*/ 0 w 710"/>
                    <a:gd name="T63" fmla="*/ 0 h 1308"/>
                    <a:gd name="T64" fmla="*/ 0 w 710"/>
                    <a:gd name="T65" fmla="*/ 0 h 1308"/>
                    <a:gd name="T66" fmla="*/ 0 w 710"/>
                    <a:gd name="T67" fmla="*/ 0 h 1308"/>
                    <a:gd name="T68" fmla="*/ 0 w 710"/>
                    <a:gd name="T69" fmla="*/ 0 h 1308"/>
                    <a:gd name="T70" fmla="*/ 0 w 710"/>
                    <a:gd name="T71" fmla="*/ 0 h 1308"/>
                    <a:gd name="T72" fmla="*/ 0 w 710"/>
                    <a:gd name="T73" fmla="*/ 0 h 1308"/>
                    <a:gd name="T74" fmla="*/ 0 w 710"/>
                    <a:gd name="T75" fmla="*/ 0 h 1308"/>
                    <a:gd name="T76" fmla="*/ 0 w 710"/>
                    <a:gd name="T77" fmla="*/ 0 h 1308"/>
                    <a:gd name="T78" fmla="*/ 0 w 710"/>
                    <a:gd name="T79" fmla="*/ 0 h 1308"/>
                    <a:gd name="T80" fmla="*/ 0 w 710"/>
                    <a:gd name="T81" fmla="*/ 0 h 1308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710"/>
                    <a:gd name="T124" fmla="*/ 0 h 1308"/>
                    <a:gd name="T125" fmla="*/ 710 w 710"/>
                    <a:gd name="T126" fmla="*/ 1308 h 1308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710" h="1308">
                      <a:moveTo>
                        <a:pt x="544" y="0"/>
                      </a:moveTo>
                      <a:lnTo>
                        <a:pt x="604" y="60"/>
                      </a:lnTo>
                      <a:lnTo>
                        <a:pt x="644" y="60"/>
                      </a:lnTo>
                      <a:lnTo>
                        <a:pt x="688" y="114"/>
                      </a:lnTo>
                      <a:lnTo>
                        <a:pt x="688" y="152"/>
                      </a:lnTo>
                      <a:lnTo>
                        <a:pt x="698" y="184"/>
                      </a:lnTo>
                      <a:lnTo>
                        <a:pt x="692" y="224"/>
                      </a:lnTo>
                      <a:lnTo>
                        <a:pt x="696" y="274"/>
                      </a:lnTo>
                      <a:lnTo>
                        <a:pt x="710" y="302"/>
                      </a:lnTo>
                      <a:lnTo>
                        <a:pt x="678" y="300"/>
                      </a:lnTo>
                      <a:lnTo>
                        <a:pt x="666" y="312"/>
                      </a:lnTo>
                      <a:lnTo>
                        <a:pt x="658" y="292"/>
                      </a:lnTo>
                      <a:lnTo>
                        <a:pt x="626" y="294"/>
                      </a:lnTo>
                      <a:lnTo>
                        <a:pt x="636" y="318"/>
                      </a:lnTo>
                      <a:lnTo>
                        <a:pt x="594" y="344"/>
                      </a:lnTo>
                      <a:lnTo>
                        <a:pt x="572" y="348"/>
                      </a:lnTo>
                      <a:lnTo>
                        <a:pt x="576" y="382"/>
                      </a:lnTo>
                      <a:lnTo>
                        <a:pt x="556" y="408"/>
                      </a:lnTo>
                      <a:lnTo>
                        <a:pt x="572" y="458"/>
                      </a:lnTo>
                      <a:lnTo>
                        <a:pt x="518" y="516"/>
                      </a:lnTo>
                      <a:lnTo>
                        <a:pt x="432" y="546"/>
                      </a:lnTo>
                      <a:lnTo>
                        <a:pt x="430" y="572"/>
                      </a:lnTo>
                      <a:lnTo>
                        <a:pt x="358" y="636"/>
                      </a:lnTo>
                      <a:lnTo>
                        <a:pt x="362" y="694"/>
                      </a:lnTo>
                      <a:lnTo>
                        <a:pt x="342" y="760"/>
                      </a:lnTo>
                      <a:lnTo>
                        <a:pt x="354" y="820"/>
                      </a:lnTo>
                      <a:lnTo>
                        <a:pt x="390" y="834"/>
                      </a:lnTo>
                      <a:lnTo>
                        <a:pt x="446" y="894"/>
                      </a:lnTo>
                      <a:lnTo>
                        <a:pt x="446" y="918"/>
                      </a:lnTo>
                      <a:lnTo>
                        <a:pt x="414" y="946"/>
                      </a:lnTo>
                      <a:lnTo>
                        <a:pt x="444" y="954"/>
                      </a:lnTo>
                      <a:lnTo>
                        <a:pt x="384" y="1002"/>
                      </a:lnTo>
                      <a:lnTo>
                        <a:pt x="302" y="1008"/>
                      </a:lnTo>
                      <a:lnTo>
                        <a:pt x="330" y="1024"/>
                      </a:lnTo>
                      <a:lnTo>
                        <a:pt x="312" y="1112"/>
                      </a:lnTo>
                      <a:lnTo>
                        <a:pt x="294" y="1200"/>
                      </a:lnTo>
                      <a:lnTo>
                        <a:pt x="316" y="1176"/>
                      </a:lnTo>
                      <a:lnTo>
                        <a:pt x="298" y="1230"/>
                      </a:lnTo>
                      <a:lnTo>
                        <a:pt x="282" y="1224"/>
                      </a:lnTo>
                      <a:lnTo>
                        <a:pt x="264" y="1228"/>
                      </a:lnTo>
                      <a:lnTo>
                        <a:pt x="202" y="1234"/>
                      </a:lnTo>
                      <a:lnTo>
                        <a:pt x="168" y="1304"/>
                      </a:lnTo>
                      <a:lnTo>
                        <a:pt x="92" y="1308"/>
                      </a:lnTo>
                      <a:lnTo>
                        <a:pt x="90" y="1220"/>
                      </a:lnTo>
                      <a:lnTo>
                        <a:pt x="110" y="1194"/>
                      </a:lnTo>
                      <a:lnTo>
                        <a:pt x="92" y="1188"/>
                      </a:lnTo>
                      <a:lnTo>
                        <a:pt x="46" y="1120"/>
                      </a:lnTo>
                      <a:lnTo>
                        <a:pt x="32" y="1118"/>
                      </a:lnTo>
                      <a:lnTo>
                        <a:pt x="22" y="1086"/>
                      </a:lnTo>
                      <a:lnTo>
                        <a:pt x="36" y="1066"/>
                      </a:lnTo>
                      <a:lnTo>
                        <a:pt x="12" y="1032"/>
                      </a:lnTo>
                      <a:lnTo>
                        <a:pt x="0" y="1026"/>
                      </a:lnTo>
                      <a:lnTo>
                        <a:pt x="8" y="1002"/>
                      </a:lnTo>
                      <a:lnTo>
                        <a:pt x="30" y="1004"/>
                      </a:lnTo>
                      <a:lnTo>
                        <a:pt x="36" y="976"/>
                      </a:lnTo>
                      <a:lnTo>
                        <a:pt x="20" y="924"/>
                      </a:lnTo>
                      <a:lnTo>
                        <a:pt x="48" y="886"/>
                      </a:lnTo>
                      <a:lnTo>
                        <a:pt x="36" y="860"/>
                      </a:lnTo>
                      <a:lnTo>
                        <a:pt x="44" y="796"/>
                      </a:lnTo>
                      <a:lnTo>
                        <a:pt x="70" y="780"/>
                      </a:lnTo>
                      <a:lnTo>
                        <a:pt x="70" y="744"/>
                      </a:lnTo>
                      <a:lnTo>
                        <a:pt x="50" y="710"/>
                      </a:lnTo>
                      <a:lnTo>
                        <a:pt x="54" y="554"/>
                      </a:lnTo>
                      <a:lnTo>
                        <a:pt x="114" y="466"/>
                      </a:lnTo>
                      <a:lnTo>
                        <a:pt x="158" y="434"/>
                      </a:lnTo>
                      <a:lnTo>
                        <a:pt x="196" y="464"/>
                      </a:lnTo>
                      <a:lnTo>
                        <a:pt x="210" y="426"/>
                      </a:lnTo>
                      <a:lnTo>
                        <a:pt x="206" y="364"/>
                      </a:lnTo>
                      <a:lnTo>
                        <a:pt x="240" y="344"/>
                      </a:lnTo>
                      <a:lnTo>
                        <a:pt x="270" y="286"/>
                      </a:lnTo>
                      <a:lnTo>
                        <a:pt x="284" y="226"/>
                      </a:lnTo>
                      <a:lnTo>
                        <a:pt x="308" y="226"/>
                      </a:lnTo>
                      <a:lnTo>
                        <a:pt x="312" y="206"/>
                      </a:lnTo>
                      <a:lnTo>
                        <a:pt x="350" y="174"/>
                      </a:lnTo>
                      <a:lnTo>
                        <a:pt x="366" y="118"/>
                      </a:lnTo>
                      <a:lnTo>
                        <a:pt x="398" y="100"/>
                      </a:lnTo>
                      <a:lnTo>
                        <a:pt x="432" y="134"/>
                      </a:lnTo>
                      <a:lnTo>
                        <a:pt x="438" y="82"/>
                      </a:lnTo>
                      <a:lnTo>
                        <a:pt x="492" y="84"/>
                      </a:lnTo>
                      <a:lnTo>
                        <a:pt x="518" y="32"/>
                      </a:lnTo>
                      <a:lnTo>
                        <a:pt x="506" y="6"/>
                      </a:lnTo>
                      <a:lnTo>
                        <a:pt x="544" y="0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831" name="Freeform 161"/>
              <p:cNvSpPr>
                <a:spLocks noChangeArrowheads="1"/>
              </p:cNvSpPr>
              <p:nvPr/>
            </p:nvSpPr>
            <p:spPr bwMode="auto">
              <a:xfrm>
                <a:off x="3069" y="1896"/>
                <a:ext cx="21" cy="10"/>
              </a:xfrm>
              <a:custGeom>
                <a:avLst/>
                <a:gdLst>
                  <a:gd name="T0" fmla="*/ 0 w 82"/>
                  <a:gd name="T1" fmla="*/ 0 h 48"/>
                  <a:gd name="T2" fmla="*/ 0 w 82"/>
                  <a:gd name="T3" fmla="*/ 0 h 48"/>
                  <a:gd name="T4" fmla="*/ 0 w 82"/>
                  <a:gd name="T5" fmla="*/ 0 h 48"/>
                  <a:gd name="T6" fmla="*/ 0 w 82"/>
                  <a:gd name="T7" fmla="*/ 0 h 48"/>
                  <a:gd name="T8" fmla="*/ 0 w 82"/>
                  <a:gd name="T9" fmla="*/ 0 h 48"/>
                  <a:gd name="T10" fmla="*/ 0 w 82"/>
                  <a:gd name="T11" fmla="*/ 0 h 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2"/>
                  <a:gd name="T19" fmla="*/ 0 h 48"/>
                  <a:gd name="T20" fmla="*/ 82 w 82"/>
                  <a:gd name="T21" fmla="*/ 48 h 4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2" h="48">
                    <a:moveTo>
                      <a:pt x="82" y="0"/>
                    </a:moveTo>
                    <a:lnTo>
                      <a:pt x="64" y="36"/>
                    </a:lnTo>
                    <a:lnTo>
                      <a:pt x="24" y="48"/>
                    </a:lnTo>
                    <a:lnTo>
                      <a:pt x="0" y="6"/>
                    </a:lnTo>
                    <a:lnTo>
                      <a:pt x="28" y="0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32" name="Freeform 162"/>
              <p:cNvSpPr>
                <a:spLocks noChangeArrowheads="1"/>
              </p:cNvSpPr>
              <p:nvPr/>
            </p:nvSpPr>
            <p:spPr bwMode="auto">
              <a:xfrm>
                <a:off x="3034" y="1852"/>
                <a:ext cx="9" cy="10"/>
              </a:xfrm>
              <a:custGeom>
                <a:avLst/>
                <a:gdLst>
                  <a:gd name="T0" fmla="*/ 0 w 40"/>
                  <a:gd name="T1" fmla="*/ 0 h 50"/>
                  <a:gd name="T2" fmla="*/ 0 w 40"/>
                  <a:gd name="T3" fmla="*/ 0 h 50"/>
                  <a:gd name="T4" fmla="*/ 0 w 40"/>
                  <a:gd name="T5" fmla="*/ 0 h 50"/>
                  <a:gd name="T6" fmla="*/ 0 w 40"/>
                  <a:gd name="T7" fmla="*/ 0 h 50"/>
                  <a:gd name="T8" fmla="*/ 0 w 40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50"/>
                  <a:gd name="T17" fmla="*/ 40 w 40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50">
                    <a:moveTo>
                      <a:pt x="14" y="0"/>
                    </a:moveTo>
                    <a:lnTo>
                      <a:pt x="40" y="18"/>
                    </a:lnTo>
                    <a:lnTo>
                      <a:pt x="34" y="50"/>
                    </a:lnTo>
                    <a:lnTo>
                      <a:pt x="0" y="2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33" name="Freeform 163"/>
              <p:cNvSpPr>
                <a:spLocks noChangeArrowheads="1"/>
              </p:cNvSpPr>
              <p:nvPr/>
            </p:nvSpPr>
            <p:spPr bwMode="auto">
              <a:xfrm>
                <a:off x="3102" y="1867"/>
                <a:ext cx="69" cy="53"/>
              </a:xfrm>
              <a:custGeom>
                <a:avLst/>
                <a:gdLst>
                  <a:gd name="T0" fmla="*/ 0 w 258"/>
                  <a:gd name="T1" fmla="*/ 0 h 218"/>
                  <a:gd name="T2" fmla="*/ 0 w 258"/>
                  <a:gd name="T3" fmla="*/ 0 h 218"/>
                  <a:gd name="T4" fmla="*/ 0 w 258"/>
                  <a:gd name="T5" fmla="*/ 0 h 218"/>
                  <a:gd name="T6" fmla="*/ 0 w 258"/>
                  <a:gd name="T7" fmla="*/ 0 h 218"/>
                  <a:gd name="T8" fmla="*/ 0 w 258"/>
                  <a:gd name="T9" fmla="*/ 0 h 218"/>
                  <a:gd name="T10" fmla="*/ 0 w 258"/>
                  <a:gd name="T11" fmla="*/ 0 h 218"/>
                  <a:gd name="T12" fmla="*/ 0 w 258"/>
                  <a:gd name="T13" fmla="*/ 0 h 218"/>
                  <a:gd name="T14" fmla="*/ 0 w 258"/>
                  <a:gd name="T15" fmla="*/ 0 h 218"/>
                  <a:gd name="T16" fmla="*/ 0 w 258"/>
                  <a:gd name="T17" fmla="*/ 0 h 218"/>
                  <a:gd name="T18" fmla="*/ 0 w 258"/>
                  <a:gd name="T19" fmla="*/ 0 h 218"/>
                  <a:gd name="T20" fmla="*/ 0 w 258"/>
                  <a:gd name="T21" fmla="*/ 0 h 218"/>
                  <a:gd name="T22" fmla="*/ 0 w 258"/>
                  <a:gd name="T23" fmla="*/ 0 h 218"/>
                  <a:gd name="T24" fmla="*/ 0 w 258"/>
                  <a:gd name="T25" fmla="*/ 0 h 218"/>
                  <a:gd name="T26" fmla="*/ 0 w 258"/>
                  <a:gd name="T27" fmla="*/ 0 h 218"/>
                  <a:gd name="T28" fmla="*/ 0 w 258"/>
                  <a:gd name="T29" fmla="*/ 0 h 218"/>
                  <a:gd name="T30" fmla="*/ 0 w 258"/>
                  <a:gd name="T31" fmla="*/ 0 h 218"/>
                  <a:gd name="T32" fmla="*/ 0 w 258"/>
                  <a:gd name="T33" fmla="*/ 0 h 218"/>
                  <a:gd name="T34" fmla="*/ 0 w 258"/>
                  <a:gd name="T35" fmla="*/ 0 h 218"/>
                  <a:gd name="T36" fmla="*/ 0 w 258"/>
                  <a:gd name="T37" fmla="*/ 0 h 218"/>
                  <a:gd name="T38" fmla="*/ 0 w 258"/>
                  <a:gd name="T39" fmla="*/ 0 h 218"/>
                  <a:gd name="T40" fmla="*/ 0 w 258"/>
                  <a:gd name="T41" fmla="*/ 0 h 218"/>
                  <a:gd name="T42" fmla="*/ 0 w 258"/>
                  <a:gd name="T43" fmla="*/ 0 h 21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58"/>
                  <a:gd name="T67" fmla="*/ 0 h 218"/>
                  <a:gd name="T68" fmla="*/ 258 w 258"/>
                  <a:gd name="T69" fmla="*/ 218 h 21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58" h="218">
                    <a:moveTo>
                      <a:pt x="22" y="176"/>
                    </a:moveTo>
                    <a:lnTo>
                      <a:pt x="22" y="138"/>
                    </a:lnTo>
                    <a:lnTo>
                      <a:pt x="4" y="126"/>
                    </a:lnTo>
                    <a:lnTo>
                      <a:pt x="0" y="50"/>
                    </a:lnTo>
                    <a:lnTo>
                      <a:pt x="44" y="46"/>
                    </a:lnTo>
                    <a:lnTo>
                      <a:pt x="108" y="24"/>
                    </a:lnTo>
                    <a:lnTo>
                      <a:pt x="196" y="24"/>
                    </a:lnTo>
                    <a:lnTo>
                      <a:pt x="194" y="0"/>
                    </a:lnTo>
                    <a:lnTo>
                      <a:pt x="228" y="24"/>
                    </a:lnTo>
                    <a:lnTo>
                      <a:pt x="250" y="24"/>
                    </a:lnTo>
                    <a:lnTo>
                      <a:pt x="258" y="64"/>
                    </a:lnTo>
                    <a:lnTo>
                      <a:pt x="226" y="96"/>
                    </a:lnTo>
                    <a:lnTo>
                      <a:pt x="224" y="158"/>
                    </a:lnTo>
                    <a:lnTo>
                      <a:pt x="192" y="190"/>
                    </a:lnTo>
                    <a:lnTo>
                      <a:pt x="184" y="212"/>
                    </a:lnTo>
                    <a:lnTo>
                      <a:pt x="158" y="218"/>
                    </a:lnTo>
                    <a:lnTo>
                      <a:pt x="142" y="192"/>
                    </a:lnTo>
                    <a:lnTo>
                      <a:pt x="130" y="192"/>
                    </a:lnTo>
                    <a:lnTo>
                      <a:pt x="106" y="168"/>
                    </a:lnTo>
                    <a:lnTo>
                      <a:pt x="66" y="162"/>
                    </a:lnTo>
                    <a:lnTo>
                      <a:pt x="54" y="174"/>
                    </a:lnTo>
                    <a:lnTo>
                      <a:pt x="22" y="176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34" name="Freeform 164"/>
              <p:cNvSpPr>
                <a:spLocks noChangeArrowheads="1"/>
              </p:cNvSpPr>
              <p:nvPr/>
            </p:nvSpPr>
            <p:spPr bwMode="auto">
              <a:xfrm>
                <a:off x="3058" y="1613"/>
                <a:ext cx="166" cy="246"/>
              </a:xfrm>
              <a:custGeom>
                <a:avLst/>
                <a:gdLst>
                  <a:gd name="T0" fmla="*/ 0 w 608"/>
                  <a:gd name="T1" fmla="*/ 0 h 990"/>
                  <a:gd name="T2" fmla="*/ 0 w 608"/>
                  <a:gd name="T3" fmla="*/ 0 h 990"/>
                  <a:gd name="T4" fmla="*/ 0 w 608"/>
                  <a:gd name="T5" fmla="*/ 0 h 990"/>
                  <a:gd name="T6" fmla="*/ 0 w 608"/>
                  <a:gd name="T7" fmla="*/ 0 h 990"/>
                  <a:gd name="T8" fmla="*/ 0 w 608"/>
                  <a:gd name="T9" fmla="*/ 0 h 990"/>
                  <a:gd name="T10" fmla="*/ 0 w 608"/>
                  <a:gd name="T11" fmla="*/ 0 h 990"/>
                  <a:gd name="T12" fmla="*/ 0 w 608"/>
                  <a:gd name="T13" fmla="*/ 0 h 990"/>
                  <a:gd name="T14" fmla="*/ 0 w 608"/>
                  <a:gd name="T15" fmla="*/ 0 h 990"/>
                  <a:gd name="T16" fmla="*/ 0 w 608"/>
                  <a:gd name="T17" fmla="*/ 0 h 990"/>
                  <a:gd name="T18" fmla="*/ 0 w 608"/>
                  <a:gd name="T19" fmla="*/ 0 h 990"/>
                  <a:gd name="T20" fmla="*/ 0 w 608"/>
                  <a:gd name="T21" fmla="*/ 0 h 990"/>
                  <a:gd name="T22" fmla="*/ 0 w 608"/>
                  <a:gd name="T23" fmla="*/ 0 h 990"/>
                  <a:gd name="T24" fmla="*/ 0 w 608"/>
                  <a:gd name="T25" fmla="*/ 0 h 990"/>
                  <a:gd name="T26" fmla="*/ 0 w 608"/>
                  <a:gd name="T27" fmla="*/ 0 h 990"/>
                  <a:gd name="T28" fmla="*/ 0 w 608"/>
                  <a:gd name="T29" fmla="*/ 0 h 990"/>
                  <a:gd name="T30" fmla="*/ 0 w 608"/>
                  <a:gd name="T31" fmla="*/ 0 h 990"/>
                  <a:gd name="T32" fmla="*/ 0 w 608"/>
                  <a:gd name="T33" fmla="*/ 0 h 990"/>
                  <a:gd name="T34" fmla="*/ 0 w 608"/>
                  <a:gd name="T35" fmla="*/ 0 h 990"/>
                  <a:gd name="T36" fmla="*/ 0 w 608"/>
                  <a:gd name="T37" fmla="*/ 0 h 990"/>
                  <a:gd name="T38" fmla="*/ 0 w 608"/>
                  <a:gd name="T39" fmla="*/ 0 h 990"/>
                  <a:gd name="T40" fmla="*/ 0 w 608"/>
                  <a:gd name="T41" fmla="*/ 0 h 990"/>
                  <a:gd name="T42" fmla="*/ 0 w 608"/>
                  <a:gd name="T43" fmla="*/ 0 h 990"/>
                  <a:gd name="T44" fmla="*/ 0 w 608"/>
                  <a:gd name="T45" fmla="*/ 0 h 990"/>
                  <a:gd name="T46" fmla="*/ 0 w 608"/>
                  <a:gd name="T47" fmla="*/ 0 h 990"/>
                  <a:gd name="T48" fmla="*/ 0 w 608"/>
                  <a:gd name="T49" fmla="*/ 0 h 990"/>
                  <a:gd name="T50" fmla="*/ 0 w 608"/>
                  <a:gd name="T51" fmla="*/ 0 h 990"/>
                  <a:gd name="T52" fmla="*/ 0 w 608"/>
                  <a:gd name="T53" fmla="*/ 0 h 990"/>
                  <a:gd name="T54" fmla="*/ 0 w 608"/>
                  <a:gd name="T55" fmla="*/ 0 h 990"/>
                  <a:gd name="T56" fmla="*/ 0 w 608"/>
                  <a:gd name="T57" fmla="*/ 0 h 990"/>
                  <a:gd name="T58" fmla="*/ 0 w 608"/>
                  <a:gd name="T59" fmla="*/ 0 h 990"/>
                  <a:gd name="T60" fmla="*/ 0 w 608"/>
                  <a:gd name="T61" fmla="*/ 0 h 990"/>
                  <a:gd name="T62" fmla="*/ 0 w 608"/>
                  <a:gd name="T63" fmla="*/ 0 h 990"/>
                  <a:gd name="T64" fmla="*/ 0 w 608"/>
                  <a:gd name="T65" fmla="*/ 0 h 990"/>
                  <a:gd name="T66" fmla="*/ 0 w 608"/>
                  <a:gd name="T67" fmla="*/ 0 h 990"/>
                  <a:gd name="T68" fmla="*/ 0 w 608"/>
                  <a:gd name="T69" fmla="*/ 0 h 990"/>
                  <a:gd name="T70" fmla="*/ 0 w 608"/>
                  <a:gd name="T71" fmla="*/ 0 h 990"/>
                  <a:gd name="T72" fmla="*/ 0 w 608"/>
                  <a:gd name="T73" fmla="*/ 0 h 99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08"/>
                  <a:gd name="T112" fmla="*/ 0 h 990"/>
                  <a:gd name="T113" fmla="*/ 608 w 608"/>
                  <a:gd name="T114" fmla="*/ 990 h 99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08" h="990">
                    <a:moveTo>
                      <a:pt x="384" y="916"/>
                    </a:moveTo>
                    <a:lnTo>
                      <a:pt x="348" y="906"/>
                    </a:lnTo>
                    <a:lnTo>
                      <a:pt x="332" y="932"/>
                    </a:lnTo>
                    <a:lnTo>
                      <a:pt x="298" y="918"/>
                    </a:lnTo>
                    <a:lnTo>
                      <a:pt x="260" y="942"/>
                    </a:lnTo>
                    <a:lnTo>
                      <a:pt x="192" y="988"/>
                    </a:lnTo>
                    <a:lnTo>
                      <a:pt x="168" y="990"/>
                    </a:lnTo>
                    <a:lnTo>
                      <a:pt x="142" y="952"/>
                    </a:lnTo>
                    <a:lnTo>
                      <a:pt x="114" y="978"/>
                    </a:lnTo>
                    <a:lnTo>
                      <a:pt x="98" y="946"/>
                    </a:lnTo>
                    <a:lnTo>
                      <a:pt x="146" y="940"/>
                    </a:lnTo>
                    <a:lnTo>
                      <a:pt x="142" y="914"/>
                    </a:lnTo>
                    <a:lnTo>
                      <a:pt x="120" y="918"/>
                    </a:lnTo>
                    <a:lnTo>
                      <a:pt x="54" y="876"/>
                    </a:lnTo>
                    <a:lnTo>
                      <a:pt x="66" y="810"/>
                    </a:lnTo>
                    <a:lnTo>
                      <a:pt x="70" y="780"/>
                    </a:lnTo>
                    <a:lnTo>
                      <a:pt x="52" y="750"/>
                    </a:lnTo>
                    <a:lnTo>
                      <a:pt x="56" y="738"/>
                    </a:lnTo>
                    <a:lnTo>
                      <a:pt x="42" y="720"/>
                    </a:lnTo>
                    <a:lnTo>
                      <a:pt x="80" y="670"/>
                    </a:lnTo>
                    <a:lnTo>
                      <a:pt x="102" y="660"/>
                    </a:lnTo>
                    <a:lnTo>
                      <a:pt x="142" y="618"/>
                    </a:lnTo>
                    <a:lnTo>
                      <a:pt x="172" y="602"/>
                    </a:lnTo>
                    <a:lnTo>
                      <a:pt x="188" y="552"/>
                    </a:lnTo>
                    <a:lnTo>
                      <a:pt x="216" y="510"/>
                    </a:lnTo>
                    <a:lnTo>
                      <a:pt x="242" y="510"/>
                    </a:lnTo>
                    <a:lnTo>
                      <a:pt x="236" y="478"/>
                    </a:lnTo>
                    <a:lnTo>
                      <a:pt x="228" y="454"/>
                    </a:lnTo>
                    <a:lnTo>
                      <a:pt x="244" y="432"/>
                    </a:lnTo>
                    <a:lnTo>
                      <a:pt x="228" y="414"/>
                    </a:lnTo>
                    <a:lnTo>
                      <a:pt x="216" y="426"/>
                    </a:lnTo>
                    <a:lnTo>
                      <a:pt x="192" y="400"/>
                    </a:lnTo>
                    <a:lnTo>
                      <a:pt x="178" y="414"/>
                    </a:lnTo>
                    <a:lnTo>
                      <a:pt x="162" y="408"/>
                    </a:lnTo>
                    <a:lnTo>
                      <a:pt x="148" y="380"/>
                    </a:lnTo>
                    <a:lnTo>
                      <a:pt x="142" y="334"/>
                    </a:lnTo>
                    <a:lnTo>
                      <a:pt x="150" y="290"/>
                    </a:lnTo>
                    <a:lnTo>
                      <a:pt x="138" y="256"/>
                    </a:lnTo>
                    <a:lnTo>
                      <a:pt x="140" y="224"/>
                    </a:lnTo>
                    <a:lnTo>
                      <a:pt x="96" y="172"/>
                    </a:lnTo>
                    <a:lnTo>
                      <a:pt x="50" y="168"/>
                    </a:lnTo>
                    <a:lnTo>
                      <a:pt x="0" y="108"/>
                    </a:lnTo>
                    <a:lnTo>
                      <a:pt x="18" y="108"/>
                    </a:lnTo>
                    <a:lnTo>
                      <a:pt x="18" y="86"/>
                    </a:lnTo>
                    <a:lnTo>
                      <a:pt x="42" y="76"/>
                    </a:lnTo>
                    <a:lnTo>
                      <a:pt x="114" y="144"/>
                    </a:lnTo>
                    <a:lnTo>
                      <a:pt x="204" y="144"/>
                    </a:lnTo>
                    <a:lnTo>
                      <a:pt x="240" y="166"/>
                    </a:lnTo>
                    <a:lnTo>
                      <a:pt x="284" y="110"/>
                    </a:lnTo>
                    <a:lnTo>
                      <a:pt x="288" y="58"/>
                    </a:lnTo>
                    <a:lnTo>
                      <a:pt x="328" y="10"/>
                    </a:lnTo>
                    <a:lnTo>
                      <a:pt x="366" y="24"/>
                    </a:lnTo>
                    <a:lnTo>
                      <a:pt x="412" y="0"/>
                    </a:lnTo>
                    <a:lnTo>
                      <a:pt x="438" y="48"/>
                    </a:lnTo>
                    <a:lnTo>
                      <a:pt x="478" y="72"/>
                    </a:lnTo>
                    <a:lnTo>
                      <a:pt x="502" y="78"/>
                    </a:lnTo>
                    <a:lnTo>
                      <a:pt x="496" y="90"/>
                    </a:lnTo>
                    <a:lnTo>
                      <a:pt x="482" y="108"/>
                    </a:lnTo>
                    <a:lnTo>
                      <a:pt x="486" y="180"/>
                    </a:lnTo>
                    <a:lnTo>
                      <a:pt x="510" y="180"/>
                    </a:lnTo>
                    <a:lnTo>
                      <a:pt x="516" y="212"/>
                    </a:lnTo>
                    <a:lnTo>
                      <a:pt x="482" y="278"/>
                    </a:lnTo>
                    <a:lnTo>
                      <a:pt x="518" y="408"/>
                    </a:lnTo>
                    <a:lnTo>
                      <a:pt x="522" y="470"/>
                    </a:lnTo>
                    <a:lnTo>
                      <a:pt x="522" y="510"/>
                    </a:lnTo>
                    <a:lnTo>
                      <a:pt x="558" y="572"/>
                    </a:lnTo>
                    <a:lnTo>
                      <a:pt x="568" y="620"/>
                    </a:lnTo>
                    <a:lnTo>
                      <a:pt x="550" y="656"/>
                    </a:lnTo>
                    <a:lnTo>
                      <a:pt x="558" y="698"/>
                    </a:lnTo>
                    <a:lnTo>
                      <a:pt x="596" y="710"/>
                    </a:lnTo>
                    <a:lnTo>
                      <a:pt x="608" y="742"/>
                    </a:lnTo>
                    <a:lnTo>
                      <a:pt x="602" y="764"/>
                    </a:lnTo>
                    <a:lnTo>
                      <a:pt x="572" y="786"/>
                    </a:lnTo>
                    <a:lnTo>
                      <a:pt x="384" y="916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35" name="Freeform 165"/>
              <p:cNvSpPr>
                <a:spLocks noChangeArrowheads="1"/>
              </p:cNvSpPr>
              <p:nvPr/>
            </p:nvSpPr>
            <p:spPr bwMode="auto">
              <a:xfrm>
                <a:off x="3112" y="1953"/>
                <a:ext cx="116" cy="96"/>
              </a:xfrm>
              <a:custGeom>
                <a:avLst/>
                <a:gdLst>
                  <a:gd name="T0" fmla="*/ 0 w 426"/>
                  <a:gd name="T1" fmla="*/ 0 h 390"/>
                  <a:gd name="T2" fmla="*/ 0 w 426"/>
                  <a:gd name="T3" fmla="*/ 0 h 390"/>
                  <a:gd name="T4" fmla="*/ 0 w 426"/>
                  <a:gd name="T5" fmla="*/ 0 h 390"/>
                  <a:gd name="T6" fmla="*/ 0 w 426"/>
                  <a:gd name="T7" fmla="*/ 0 h 390"/>
                  <a:gd name="T8" fmla="*/ 0 w 426"/>
                  <a:gd name="T9" fmla="*/ 0 h 390"/>
                  <a:gd name="T10" fmla="*/ 0 w 426"/>
                  <a:gd name="T11" fmla="*/ 0 h 390"/>
                  <a:gd name="T12" fmla="*/ 0 w 426"/>
                  <a:gd name="T13" fmla="*/ 0 h 390"/>
                  <a:gd name="T14" fmla="*/ 0 w 426"/>
                  <a:gd name="T15" fmla="*/ 0 h 390"/>
                  <a:gd name="T16" fmla="*/ 0 w 426"/>
                  <a:gd name="T17" fmla="*/ 0 h 390"/>
                  <a:gd name="T18" fmla="*/ 0 w 426"/>
                  <a:gd name="T19" fmla="*/ 0 h 390"/>
                  <a:gd name="T20" fmla="*/ 0 w 426"/>
                  <a:gd name="T21" fmla="*/ 0 h 390"/>
                  <a:gd name="T22" fmla="*/ 0 w 426"/>
                  <a:gd name="T23" fmla="*/ 0 h 390"/>
                  <a:gd name="T24" fmla="*/ 0 w 426"/>
                  <a:gd name="T25" fmla="*/ 0 h 390"/>
                  <a:gd name="T26" fmla="*/ 0 w 426"/>
                  <a:gd name="T27" fmla="*/ 0 h 390"/>
                  <a:gd name="T28" fmla="*/ 0 w 426"/>
                  <a:gd name="T29" fmla="*/ 0 h 390"/>
                  <a:gd name="T30" fmla="*/ 0 w 426"/>
                  <a:gd name="T31" fmla="*/ 0 h 390"/>
                  <a:gd name="T32" fmla="*/ 0 w 426"/>
                  <a:gd name="T33" fmla="*/ 0 h 390"/>
                  <a:gd name="T34" fmla="*/ 0 w 426"/>
                  <a:gd name="T35" fmla="*/ 0 h 390"/>
                  <a:gd name="T36" fmla="*/ 0 w 426"/>
                  <a:gd name="T37" fmla="*/ 0 h 390"/>
                  <a:gd name="T38" fmla="*/ 0 w 426"/>
                  <a:gd name="T39" fmla="*/ 0 h 390"/>
                  <a:gd name="T40" fmla="*/ 0 w 426"/>
                  <a:gd name="T41" fmla="*/ 0 h 390"/>
                  <a:gd name="T42" fmla="*/ 0 w 426"/>
                  <a:gd name="T43" fmla="*/ 0 h 390"/>
                  <a:gd name="T44" fmla="*/ 0 w 426"/>
                  <a:gd name="T45" fmla="*/ 0 h 390"/>
                  <a:gd name="T46" fmla="*/ 0 w 426"/>
                  <a:gd name="T47" fmla="*/ 0 h 390"/>
                  <a:gd name="T48" fmla="*/ 0 w 426"/>
                  <a:gd name="T49" fmla="*/ 0 h 390"/>
                  <a:gd name="T50" fmla="*/ 0 w 426"/>
                  <a:gd name="T51" fmla="*/ 0 h 390"/>
                  <a:gd name="T52" fmla="*/ 0 w 426"/>
                  <a:gd name="T53" fmla="*/ 0 h 390"/>
                  <a:gd name="T54" fmla="*/ 0 w 426"/>
                  <a:gd name="T55" fmla="*/ 0 h 390"/>
                  <a:gd name="T56" fmla="*/ 0 w 426"/>
                  <a:gd name="T57" fmla="*/ 0 h 390"/>
                  <a:gd name="T58" fmla="*/ 0 w 426"/>
                  <a:gd name="T59" fmla="*/ 0 h 390"/>
                  <a:gd name="T60" fmla="*/ 0 w 426"/>
                  <a:gd name="T61" fmla="*/ 0 h 390"/>
                  <a:gd name="T62" fmla="*/ 0 w 426"/>
                  <a:gd name="T63" fmla="*/ 0 h 390"/>
                  <a:gd name="T64" fmla="*/ 0 w 426"/>
                  <a:gd name="T65" fmla="*/ 0 h 390"/>
                  <a:gd name="T66" fmla="*/ 0 w 426"/>
                  <a:gd name="T67" fmla="*/ 0 h 390"/>
                  <a:gd name="T68" fmla="*/ 0 w 426"/>
                  <a:gd name="T69" fmla="*/ 0 h 390"/>
                  <a:gd name="T70" fmla="*/ 0 w 426"/>
                  <a:gd name="T71" fmla="*/ 0 h 390"/>
                  <a:gd name="T72" fmla="*/ 0 w 426"/>
                  <a:gd name="T73" fmla="*/ 0 h 39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26"/>
                  <a:gd name="T112" fmla="*/ 0 h 390"/>
                  <a:gd name="T113" fmla="*/ 426 w 426"/>
                  <a:gd name="T114" fmla="*/ 390 h 39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26" h="390">
                    <a:moveTo>
                      <a:pt x="234" y="2"/>
                    </a:moveTo>
                    <a:lnTo>
                      <a:pt x="246" y="26"/>
                    </a:lnTo>
                    <a:lnTo>
                      <a:pt x="276" y="12"/>
                    </a:lnTo>
                    <a:lnTo>
                      <a:pt x="324" y="28"/>
                    </a:lnTo>
                    <a:lnTo>
                      <a:pt x="346" y="58"/>
                    </a:lnTo>
                    <a:lnTo>
                      <a:pt x="372" y="116"/>
                    </a:lnTo>
                    <a:lnTo>
                      <a:pt x="374" y="164"/>
                    </a:lnTo>
                    <a:lnTo>
                      <a:pt x="426" y="202"/>
                    </a:lnTo>
                    <a:lnTo>
                      <a:pt x="424" y="232"/>
                    </a:lnTo>
                    <a:lnTo>
                      <a:pt x="370" y="242"/>
                    </a:lnTo>
                    <a:lnTo>
                      <a:pt x="394" y="272"/>
                    </a:lnTo>
                    <a:lnTo>
                      <a:pt x="398" y="324"/>
                    </a:lnTo>
                    <a:lnTo>
                      <a:pt x="398" y="344"/>
                    </a:lnTo>
                    <a:lnTo>
                      <a:pt x="358" y="350"/>
                    </a:lnTo>
                    <a:lnTo>
                      <a:pt x="352" y="390"/>
                    </a:lnTo>
                    <a:lnTo>
                      <a:pt x="246" y="380"/>
                    </a:lnTo>
                    <a:lnTo>
                      <a:pt x="234" y="390"/>
                    </a:lnTo>
                    <a:lnTo>
                      <a:pt x="222" y="378"/>
                    </a:lnTo>
                    <a:lnTo>
                      <a:pt x="68" y="368"/>
                    </a:lnTo>
                    <a:lnTo>
                      <a:pt x="48" y="390"/>
                    </a:lnTo>
                    <a:lnTo>
                      <a:pt x="26" y="372"/>
                    </a:lnTo>
                    <a:lnTo>
                      <a:pt x="6" y="372"/>
                    </a:lnTo>
                    <a:lnTo>
                      <a:pt x="6" y="324"/>
                    </a:lnTo>
                    <a:lnTo>
                      <a:pt x="20" y="294"/>
                    </a:lnTo>
                    <a:lnTo>
                      <a:pt x="0" y="252"/>
                    </a:lnTo>
                    <a:lnTo>
                      <a:pt x="2" y="228"/>
                    </a:lnTo>
                    <a:lnTo>
                      <a:pt x="24" y="220"/>
                    </a:lnTo>
                    <a:lnTo>
                      <a:pt x="56" y="220"/>
                    </a:lnTo>
                    <a:lnTo>
                      <a:pt x="68" y="206"/>
                    </a:lnTo>
                    <a:lnTo>
                      <a:pt x="90" y="198"/>
                    </a:lnTo>
                    <a:lnTo>
                      <a:pt x="90" y="138"/>
                    </a:lnTo>
                    <a:lnTo>
                      <a:pt x="122" y="98"/>
                    </a:lnTo>
                    <a:lnTo>
                      <a:pt x="120" y="78"/>
                    </a:lnTo>
                    <a:lnTo>
                      <a:pt x="146" y="58"/>
                    </a:lnTo>
                    <a:lnTo>
                      <a:pt x="176" y="60"/>
                    </a:lnTo>
                    <a:lnTo>
                      <a:pt x="188" y="0"/>
                    </a:lnTo>
                    <a:lnTo>
                      <a:pt x="234" y="2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36" name="Freeform 166"/>
              <p:cNvSpPr>
                <a:spLocks noChangeArrowheads="1"/>
              </p:cNvSpPr>
              <p:nvPr/>
            </p:nvSpPr>
            <p:spPr bwMode="auto">
              <a:xfrm>
                <a:off x="3095" y="2038"/>
                <a:ext cx="265" cy="170"/>
              </a:xfrm>
              <a:custGeom>
                <a:avLst/>
                <a:gdLst>
                  <a:gd name="T0" fmla="*/ 0 w 964"/>
                  <a:gd name="T1" fmla="*/ 0 h 684"/>
                  <a:gd name="T2" fmla="*/ 0 w 964"/>
                  <a:gd name="T3" fmla="*/ 0 h 684"/>
                  <a:gd name="T4" fmla="*/ 0 w 964"/>
                  <a:gd name="T5" fmla="*/ 0 h 684"/>
                  <a:gd name="T6" fmla="*/ 0 w 964"/>
                  <a:gd name="T7" fmla="*/ 0 h 684"/>
                  <a:gd name="T8" fmla="*/ 0 w 964"/>
                  <a:gd name="T9" fmla="*/ 0 h 684"/>
                  <a:gd name="T10" fmla="*/ 0 w 964"/>
                  <a:gd name="T11" fmla="*/ 0 h 684"/>
                  <a:gd name="T12" fmla="*/ 0 w 964"/>
                  <a:gd name="T13" fmla="*/ 0 h 684"/>
                  <a:gd name="T14" fmla="*/ 0 w 964"/>
                  <a:gd name="T15" fmla="*/ 0 h 684"/>
                  <a:gd name="T16" fmla="*/ 0 w 964"/>
                  <a:gd name="T17" fmla="*/ 0 h 684"/>
                  <a:gd name="T18" fmla="*/ 0 w 964"/>
                  <a:gd name="T19" fmla="*/ 0 h 684"/>
                  <a:gd name="T20" fmla="*/ 0 w 964"/>
                  <a:gd name="T21" fmla="*/ 0 h 684"/>
                  <a:gd name="T22" fmla="*/ 0 w 964"/>
                  <a:gd name="T23" fmla="*/ 0 h 684"/>
                  <a:gd name="T24" fmla="*/ 0 w 964"/>
                  <a:gd name="T25" fmla="*/ 0 h 684"/>
                  <a:gd name="T26" fmla="*/ 0 w 964"/>
                  <a:gd name="T27" fmla="*/ 0 h 684"/>
                  <a:gd name="T28" fmla="*/ 0 w 964"/>
                  <a:gd name="T29" fmla="*/ 0 h 684"/>
                  <a:gd name="T30" fmla="*/ 0 w 964"/>
                  <a:gd name="T31" fmla="*/ 0 h 684"/>
                  <a:gd name="T32" fmla="*/ 0 w 964"/>
                  <a:gd name="T33" fmla="*/ 0 h 684"/>
                  <a:gd name="T34" fmla="*/ 0 w 964"/>
                  <a:gd name="T35" fmla="*/ 0 h 684"/>
                  <a:gd name="T36" fmla="*/ 0 w 964"/>
                  <a:gd name="T37" fmla="*/ 0 h 684"/>
                  <a:gd name="T38" fmla="*/ 0 w 964"/>
                  <a:gd name="T39" fmla="*/ 0 h 684"/>
                  <a:gd name="T40" fmla="*/ 0 w 964"/>
                  <a:gd name="T41" fmla="*/ 0 h 684"/>
                  <a:gd name="T42" fmla="*/ 0 w 964"/>
                  <a:gd name="T43" fmla="*/ 0 h 684"/>
                  <a:gd name="T44" fmla="*/ 0 w 964"/>
                  <a:gd name="T45" fmla="*/ 0 h 684"/>
                  <a:gd name="T46" fmla="*/ 0 w 964"/>
                  <a:gd name="T47" fmla="*/ 0 h 684"/>
                  <a:gd name="T48" fmla="*/ 0 w 964"/>
                  <a:gd name="T49" fmla="*/ 0 h 684"/>
                  <a:gd name="T50" fmla="*/ 0 w 964"/>
                  <a:gd name="T51" fmla="*/ 0 h 684"/>
                  <a:gd name="T52" fmla="*/ 0 w 964"/>
                  <a:gd name="T53" fmla="*/ 0 h 684"/>
                  <a:gd name="T54" fmla="*/ 0 w 964"/>
                  <a:gd name="T55" fmla="*/ 0 h 684"/>
                  <a:gd name="T56" fmla="*/ 0 w 964"/>
                  <a:gd name="T57" fmla="*/ 0 h 684"/>
                  <a:gd name="T58" fmla="*/ 0 w 964"/>
                  <a:gd name="T59" fmla="*/ 0 h 684"/>
                  <a:gd name="T60" fmla="*/ 0 w 964"/>
                  <a:gd name="T61" fmla="*/ 0 h 684"/>
                  <a:gd name="T62" fmla="*/ 0 w 964"/>
                  <a:gd name="T63" fmla="*/ 0 h 684"/>
                  <a:gd name="T64" fmla="*/ 0 w 964"/>
                  <a:gd name="T65" fmla="*/ 0 h 684"/>
                  <a:gd name="T66" fmla="*/ 0 w 964"/>
                  <a:gd name="T67" fmla="*/ 0 h 684"/>
                  <a:gd name="T68" fmla="*/ 0 w 964"/>
                  <a:gd name="T69" fmla="*/ 0 h 684"/>
                  <a:gd name="T70" fmla="*/ 0 w 964"/>
                  <a:gd name="T71" fmla="*/ 0 h 684"/>
                  <a:gd name="T72" fmla="*/ 0 w 964"/>
                  <a:gd name="T73" fmla="*/ 0 h 684"/>
                  <a:gd name="T74" fmla="*/ 0 w 964"/>
                  <a:gd name="T75" fmla="*/ 0 h 684"/>
                  <a:gd name="T76" fmla="*/ 0 w 964"/>
                  <a:gd name="T77" fmla="*/ 0 h 684"/>
                  <a:gd name="T78" fmla="*/ 0 w 964"/>
                  <a:gd name="T79" fmla="*/ 0 h 684"/>
                  <a:gd name="T80" fmla="*/ 0 w 964"/>
                  <a:gd name="T81" fmla="*/ 0 h 684"/>
                  <a:gd name="T82" fmla="*/ 0 w 964"/>
                  <a:gd name="T83" fmla="*/ 0 h 68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964"/>
                  <a:gd name="T127" fmla="*/ 0 h 684"/>
                  <a:gd name="T128" fmla="*/ 964 w 964"/>
                  <a:gd name="T129" fmla="*/ 684 h 68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964" h="684">
                    <a:moveTo>
                      <a:pt x="460" y="2"/>
                    </a:moveTo>
                    <a:lnTo>
                      <a:pt x="484" y="26"/>
                    </a:lnTo>
                    <a:lnTo>
                      <a:pt x="502" y="0"/>
                    </a:lnTo>
                    <a:lnTo>
                      <a:pt x="544" y="8"/>
                    </a:lnTo>
                    <a:lnTo>
                      <a:pt x="562" y="72"/>
                    </a:lnTo>
                    <a:lnTo>
                      <a:pt x="578" y="94"/>
                    </a:lnTo>
                    <a:lnTo>
                      <a:pt x="612" y="92"/>
                    </a:lnTo>
                    <a:lnTo>
                      <a:pt x="628" y="110"/>
                    </a:lnTo>
                    <a:lnTo>
                      <a:pt x="670" y="100"/>
                    </a:lnTo>
                    <a:lnTo>
                      <a:pt x="680" y="124"/>
                    </a:lnTo>
                    <a:lnTo>
                      <a:pt x="714" y="144"/>
                    </a:lnTo>
                    <a:lnTo>
                      <a:pt x="726" y="178"/>
                    </a:lnTo>
                    <a:lnTo>
                      <a:pt x="788" y="150"/>
                    </a:lnTo>
                    <a:lnTo>
                      <a:pt x="808" y="178"/>
                    </a:lnTo>
                    <a:lnTo>
                      <a:pt x="826" y="172"/>
                    </a:lnTo>
                    <a:lnTo>
                      <a:pt x="838" y="186"/>
                    </a:lnTo>
                    <a:lnTo>
                      <a:pt x="928" y="224"/>
                    </a:lnTo>
                    <a:lnTo>
                      <a:pt x="934" y="244"/>
                    </a:lnTo>
                    <a:lnTo>
                      <a:pt x="914" y="252"/>
                    </a:lnTo>
                    <a:lnTo>
                      <a:pt x="952" y="258"/>
                    </a:lnTo>
                    <a:lnTo>
                      <a:pt x="938" y="294"/>
                    </a:lnTo>
                    <a:lnTo>
                      <a:pt x="954" y="300"/>
                    </a:lnTo>
                    <a:lnTo>
                      <a:pt x="946" y="326"/>
                    </a:lnTo>
                    <a:lnTo>
                      <a:pt x="964" y="350"/>
                    </a:lnTo>
                    <a:lnTo>
                      <a:pt x="946" y="412"/>
                    </a:lnTo>
                    <a:lnTo>
                      <a:pt x="892" y="418"/>
                    </a:lnTo>
                    <a:lnTo>
                      <a:pt x="880" y="460"/>
                    </a:lnTo>
                    <a:lnTo>
                      <a:pt x="852" y="450"/>
                    </a:lnTo>
                    <a:lnTo>
                      <a:pt x="730" y="516"/>
                    </a:lnTo>
                    <a:lnTo>
                      <a:pt x="708" y="494"/>
                    </a:lnTo>
                    <a:lnTo>
                      <a:pt x="690" y="530"/>
                    </a:lnTo>
                    <a:lnTo>
                      <a:pt x="604" y="530"/>
                    </a:lnTo>
                    <a:lnTo>
                      <a:pt x="632" y="566"/>
                    </a:lnTo>
                    <a:lnTo>
                      <a:pt x="658" y="578"/>
                    </a:lnTo>
                    <a:lnTo>
                      <a:pt x="656" y="598"/>
                    </a:lnTo>
                    <a:lnTo>
                      <a:pt x="682" y="606"/>
                    </a:lnTo>
                    <a:lnTo>
                      <a:pt x="748" y="600"/>
                    </a:lnTo>
                    <a:lnTo>
                      <a:pt x="744" y="620"/>
                    </a:lnTo>
                    <a:lnTo>
                      <a:pt x="682" y="644"/>
                    </a:lnTo>
                    <a:lnTo>
                      <a:pt x="574" y="684"/>
                    </a:lnTo>
                    <a:lnTo>
                      <a:pt x="586" y="658"/>
                    </a:lnTo>
                    <a:lnTo>
                      <a:pt x="576" y="624"/>
                    </a:lnTo>
                    <a:lnTo>
                      <a:pt x="514" y="606"/>
                    </a:lnTo>
                    <a:lnTo>
                      <a:pt x="562" y="582"/>
                    </a:lnTo>
                    <a:lnTo>
                      <a:pt x="598" y="574"/>
                    </a:lnTo>
                    <a:lnTo>
                      <a:pt x="592" y="542"/>
                    </a:lnTo>
                    <a:lnTo>
                      <a:pt x="536" y="534"/>
                    </a:lnTo>
                    <a:lnTo>
                      <a:pt x="532" y="558"/>
                    </a:lnTo>
                    <a:lnTo>
                      <a:pt x="476" y="522"/>
                    </a:lnTo>
                    <a:lnTo>
                      <a:pt x="512" y="510"/>
                    </a:lnTo>
                    <a:lnTo>
                      <a:pt x="484" y="484"/>
                    </a:lnTo>
                    <a:lnTo>
                      <a:pt x="452" y="512"/>
                    </a:lnTo>
                    <a:lnTo>
                      <a:pt x="424" y="510"/>
                    </a:lnTo>
                    <a:lnTo>
                      <a:pt x="408" y="534"/>
                    </a:lnTo>
                    <a:lnTo>
                      <a:pt x="354" y="594"/>
                    </a:lnTo>
                    <a:lnTo>
                      <a:pt x="296" y="582"/>
                    </a:lnTo>
                    <a:lnTo>
                      <a:pt x="280" y="572"/>
                    </a:lnTo>
                    <a:lnTo>
                      <a:pt x="280" y="456"/>
                    </a:lnTo>
                    <a:lnTo>
                      <a:pt x="234" y="390"/>
                    </a:lnTo>
                    <a:lnTo>
                      <a:pt x="228" y="366"/>
                    </a:lnTo>
                    <a:lnTo>
                      <a:pt x="188" y="336"/>
                    </a:lnTo>
                    <a:lnTo>
                      <a:pt x="166" y="358"/>
                    </a:lnTo>
                    <a:lnTo>
                      <a:pt x="132" y="366"/>
                    </a:lnTo>
                    <a:lnTo>
                      <a:pt x="108" y="394"/>
                    </a:lnTo>
                    <a:lnTo>
                      <a:pt x="72" y="368"/>
                    </a:lnTo>
                    <a:lnTo>
                      <a:pt x="22" y="362"/>
                    </a:lnTo>
                    <a:lnTo>
                      <a:pt x="0" y="340"/>
                    </a:lnTo>
                    <a:lnTo>
                      <a:pt x="0" y="320"/>
                    </a:lnTo>
                    <a:lnTo>
                      <a:pt x="52" y="288"/>
                    </a:lnTo>
                    <a:lnTo>
                      <a:pt x="44" y="252"/>
                    </a:lnTo>
                    <a:lnTo>
                      <a:pt x="80" y="174"/>
                    </a:lnTo>
                    <a:lnTo>
                      <a:pt x="54" y="138"/>
                    </a:lnTo>
                    <a:lnTo>
                      <a:pt x="64" y="118"/>
                    </a:lnTo>
                    <a:lnTo>
                      <a:pt x="74" y="78"/>
                    </a:lnTo>
                    <a:lnTo>
                      <a:pt x="64" y="54"/>
                    </a:lnTo>
                    <a:lnTo>
                      <a:pt x="68" y="30"/>
                    </a:lnTo>
                    <a:lnTo>
                      <a:pt x="90" y="26"/>
                    </a:lnTo>
                    <a:lnTo>
                      <a:pt x="108" y="48"/>
                    </a:lnTo>
                    <a:lnTo>
                      <a:pt x="128" y="24"/>
                    </a:lnTo>
                    <a:lnTo>
                      <a:pt x="288" y="36"/>
                    </a:lnTo>
                    <a:lnTo>
                      <a:pt x="294" y="52"/>
                    </a:lnTo>
                    <a:lnTo>
                      <a:pt x="310" y="36"/>
                    </a:lnTo>
                    <a:lnTo>
                      <a:pt x="414" y="44"/>
                    </a:lnTo>
                    <a:lnTo>
                      <a:pt x="420" y="8"/>
                    </a:lnTo>
                    <a:lnTo>
                      <a:pt x="460" y="2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" name="Group 167"/>
              <p:cNvGrpSpPr>
                <a:grpSpLocks/>
              </p:cNvGrpSpPr>
              <p:nvPr/>
            </p:nvGrpSpPr>
            <p:grpSpPr bwMode="auto">
              <a:xfrm>
                <a:off x="3046" y="2261"/>
                <a:ext cx="109" cy="133"/>
                <a:chOff x="3046" y="2261"/>
                <a:chExt cx="109" cy="133"/>
              </a:xfrm>
            </p:grpSpPr>
            <p:sp>
              <p:nvSpPr>
                <p:cNvPr id="26842" name="Freeform 168"/>
                <p:cNvSpPr>
                  <a:spLocks noChangeArrowheads="1"/>
                </p:cNvSpPr>
                <p:nvPr/>
              </p:nvSpPr>
              <p:spPr bwMode="auto">
                <a:xfrm>
                  <a:off x="3046" y="2261"/>
                  <a:ext cx="109" cy="93"/>
                </a:xfrm>
                <a:custGeom>
                  <a:avLst/>
                  <a:gdLst>
                    <a:gd name="T0" fmla="*/ 0 w 400"/>
                    <a:gd name="T1" fmla="*/ 0 h 378"/>
                    <a:gd name="T2" fmla="*/ 0 w 400"/>
                    <a:gd name="T3" fmla="*/ 0 h 378"/>
                    <a:gd name="T4" fmla="*/ 0 w 400"/>
                    <a:gd name="T5" fmla="*/ 0 h 378"/>
                    <a:gd name="T6" fmla="*/ 0 w 400"/>
                    <a:gd name="T7" fmla="*/ 0 h 378"/>
                    <a:gd name="T8" fmla="*/ 0 w 400"/>
                    <a:gd name="T9" fmla="*/ 0 h 378"/>
                    <a:gd name="T10" fmla="*/ 0 w 400"/>
                    <a:gd name="T11" fmla="*/ 0 h 378"/>
                    <a:gd name="T12" fmla="*/ 0 w 400"/>
                    <a:gd name="T13" fmla="*/ 0 h 378"/>
                    <a:gd name="T14" fmla="*/ 0 w 400"/>
                    <a:gd name="T15" fmla="*/ 0 h 378"/>
                    <a:gd name="T16" fmla="*/ 0 w 400"/>
                    <a:gd name="T17" fmla="*/ 0 h 378"/>
                    <a:gd name="T18" fmla="*/ 0 w 400"/>
                    <a:gd name="T19" fmla="*/ 0 h 378"/>
                    <a:gd name="T20" fmla="*/ 0 w 400"/>
                    <a:gd name="T21" fmla="*/ 0 h 378"/>
                    <a:gd name="T22" fmla="*/ 0 w 400"/>
                    <a:gd name="T23" fmla="*/ 0 h 378"/>
                    <a:gd name="T24" fmla="*/ 0 w 400"/>
                    <a:gd name="T25" fmla="*/ 0 h 378"/>
                    <a:gd name="T26" fmla="*/ 0 w 400"/>
                    <a:gd name="T27" fmla="*/ 0 h 378"/>
                    <a:gd name="T28" fmla="*/ 0 w 400"/>
                    <a:gd name="T29" fmla="*/ 0 h 378"/>
                    <a:gd name="T30" fmla="*/ 0 w 400"/>
                    <a:gd name="T31" fmla="*/ 0 h 378"/>
                    <a:gd name="T32" fmla="*/ 0 w 400"/>
                    <a:gd name="T33" fmla="*/ 0 h 378"/>
                    <a:gd name="T34" fmla="*/ 0 w 400"/>
                    <a:gd name="T35" fmla="*/ 0 h 378"/>
                    <a:gd name="T36" fmla="*/ 0 w 400"/>
                    <a:gd name="T37" fmla="*/ 0 h 378"/>
                    <a:gd name="T38" fmla="*/ 0 w 400"/>
                    <a:gd name="T39" fmla="*/ 0 h 378"/>
                    <a:gd name="T40" fmla="*/ 0 w 400"/>
                    <a:gd name="T41" fmla="*/ 0 h 378"/>
                    <a:gd name="T42" fmla="*/ 0 w 400"/>
                    <a:gd name="T43" fmla="*/ 0 h 378"/>
                    <a:gd name="T44" fmla="*/ 0 w 400"/>
                    <a:gd name="T45" fmla="*/ 0 h 378"/>
                    <a:gd name="T46" fmla="*/ 0 w 400"/>
                    <a:gd name="T47" fmla="*/ 0 h 378"/>
                    <a:gd name="T48" fmla="*/ 0 w 400"/>
                    <a:gd name="T49" fmla="*/ 0 h 378"/>
                    <a:gd name="T50" fmla="*/ 0 w 400"/>
                    <a:gd name="T51" fmla="*/ 0 h 378"/>
                    <a:gd name="T52" fmla="*/ 0 w 400"/>
                    <a:gd name="T53" fmla="*/ 0 h 378"/>
                    <a:gd name="T54" fmla="*/ 0 w 400"/>
                    <a:gd name="T55" fmla="*/ 0 h 378"/>
                    <a:gd name="T56" fmla="*/ 0 w 400"/>
                    <a:gd name="T57" fmla="*/ 0 h 378"/>
                    <a:gd name="T58" fmla="*/ 0 w 400"/>
                    <a:gd name="T59" fmla="*/ 0 h 378"/>
                    <a:gd name="T60" fmla="*/ 0 w 400"/>
                    <a:gd name="T61" fmla="*/ 0 h 378"/>
                    <a:gd name="T62" fmla="*/ 0 w 400"/>
                    <a:gd name="T63" fmla="*/ 0 h 378"/>
                    <a:gd name="T64" fmla="*/ 0 w 400"/>
                    <a:gd name="T65" fmla="*/ 0 h 378"/>
                    <a:gd name="T66" fmla="*/ 0 w 400"/>
                    <a:gd name="T67" fmla="*/ 0 h 378"/>
                    <a:gd name="T68" fmla="*/ 0 w 400"/>
                    <a:gd name="T69" fmla="*/ 0 h 378"/>
                    <a:gd name="T70" fmla="*/ 0 w 400"/>
                    <a:gd name="T71" fmla="*/ 0 h 378"/>
                    <a:gd name="T72" fmla="*/ 0 w 400"/>
                    <a:gd name="T73" fmla="*/ 0 h 378"/>
                    <a:gd name="T74" fmla="*/ 0 w 400"/>
                    <a:gd name="T75" fmla="*/ 0 h 378"/>
                    <a:gd name="T76" fmla="*/ 0 w 400"/>
                    <a:gd name="T77" fmla="*/ 0 h 378"/>
                    <a:gd name="T78" fmla="*/ 0 w 400"/>
                    <a:gd name="T79" fmla="*/ 0 h 378"/>
                    <a:gd name="T80" fmla="*/ 0 w 400"/>
                    <a:gd name="T81" fmla="*/ 0 h 378"/>
                    <a:gd name="T82" fmla="*/ 0 w 400"/>
                    <a:gd name="T83" fmla="*/ 0 h 378"/>
                    <a:gd name="T84" fmla="*/ 0 w 400"/>
                    <a:gd name="T85" fmla="*/ 0 h 378"/>
                    <a:gd name="T86" fmla="*/ 0 w 400"/>
                    <a:gd name="T87" fmla="*/ 0 h 378"/>
                    <a:gd name="T88" fmla="*/ 0 w 400"/>
                    <a:gd name="T89" fmla="*/ 0 h 378"/>
                    <a:gd name="T90" fmla="*/ 0 w 400"/>
                    <a:gd name="T91" fmla="*/ 0 h 378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400"/>
                    <a:gd name="T139" fmla="*/ 0 h 378"/>
                    <a:gd name="T140" fmla="*/ 400 w 400"/>
                    <a:gd name="T141" fmla="*/ 378 h 378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400" h="378">
                      <a:moveTo>
                        <a:pt x="0" y="159"/>
                      </a:moveTo>
                      <a:lnTo>
                        <a:pt x="12" y="183"/>
                      </a:lnTo>
                      <a:lnTo>
                        <a:pt x="36" y="213"/>
                      </a:lnTo>
                      <a:lnTo>
                        <a:pt x="39" y="225"/>
                      </a:lnTo>
                      <a:lnTo>
                        <a:pt x="63" y="221"/>
                      </a:lnTo>
                      <a:lnTo>
                        <a:pt x="49" y="239"/>
                      </a:lnTo>
                      <a:lnTo>
                        <a:pt x="58" y="276"/>
                      </a:lnTo>
                      <a:lnTo>
                        <a:pt x="96" y="270"/>
                      </a:lnTo>
                      <a:lnTo>
                        <a:pt x="108" y="281"/>
                      </a:lnTo>
                      <a:lnTo>
                        <a:pt x="127" y="282"/>
                      </a:lnTo>
                      <a:lnTo>
                        <a:pt x="148" y="299"/>
                      </a:lnTo>
                      <a:lnTo>
                        <a:pt x="133" y="306"/>
                      </a:lnTo>
                      <a:lnTo>
                        <a:pt x="97" y="288"/>
                      </a:lnTo>
                      <a:lnTo>
                        <a:pt x="76" y="288"/>
                      </a:lnTo>
                      <a:lnTo>
                        <a:pt x="60" y="303"/>
                      </a:lnTo>
                      <a:lnTo>
                        <a:pt x="73" y="327"/>
                      </a:lnTo>
                      <a:lnTo>
                        <a:pt x="73" y="359"/>
                      </a:lnTo>
                      <a:lnTo>
                        <a:pt x="90" y="378"/>
                      </a:lnTo>
                      <a:lnTo>
                        <a:pt x="99" y="369"/>
                      </a:lnTo>
                      <a:lnTo>
                        <a:pt x="126" y="377"/>
                      </a:lnTo>
                      <a:lnTo>
                        <a:pt x="148" y="377"/>
                      </a:lnTo>
                      <a:lnTo>
                        <a:pt x="139" y="342"/>
                      </a:lnTo>
                      <a:lnTo>
                        <a:pt x="181" y="357"/>
                      </a:lnTo>
                      <a:lnTo>
                        <a:pt x="192" y="345"/>
                      </a:lnTo>
                      <a:lnTo>
                        <a:pt x="178" y="329"/>
                      </a:lnTo>
                      <a:lnTo>
                        <a:pt x="162" y="312"/>
                      </a:lnTo>
                      <a:lnTo>
                        <a:pt x="175" y="311"/>
                      </a:lnTo>
                      <a:lnTo>
                        <a:pt x="202" y="324"/>
                      </a:lnTo>
                      <a:lnTo>
                        <a:pt x="217" y="335"/>
                      </a:lnTo>
                      <a:lnTo>
                        <a:pt x="219" y="290"/>
                      </a:lnTo>
                      <a:lnTo>
                        <a:pt x="192" y="279"/>
                      </a:lnTo>
                      <a:lnTo>
                        <a:pt x="171" y="255"/>
                      </a:lnTo>
                      <a:lnTo>
                        <a:pt x="169" y="240"/>
                      </a:lnTo>
                      <a:lnTo>
                        <a:pt x="190" y="261"/>
                      </a:lnTo>
                      <a:lnTo>
                        <a:pt x="208" y="278"/>
                      </a:lnTo>
                      <a:lnTo>
                        <a:pt x="231" y="279"/>
                      </a:lnTo>
                      <a:lnTo>
                        <a:pt x="259" y="302"/>
                      </a:lnTo>
                      <a:lnTo>
                        <a:pt x="238" y="266"/>
                      </a:lnTo>
                      <a:lnTo>
                        <a:pt x="211" y="254"/>
                      </a:lnTo>
                      <a:lnTo>
                        <a:pt x="177" y="218"/>
                      </a:lnTo>
                      <a:lnTo>
                        <a:pt x="162" y="231"/>
                      </a:lnTo>
                      <a:lnTo>
                        <a:pt x="160" y="242"/>
                      </a:lnTo>
                      <a:lnTo>
                        <a:pt x="141" y="231"/>
                      </a:lnTo>
                      <a:lnTo>
                        <a:pt x="157" y="221"/>
                      </a:lnTo>
                      <a:lnTo>
                        <a:pt x="150" y="188"/>
                      </a:lnTo>
                      <a:lnTo>
                        <a:pt x="180" y="203"/>
                      </a:lnTo>
                      <a:lnTo>
                        <a:pt x="169" y="179"/>
                      </a:lnTo>
                      <a:lnTo>
                        <a:pt x="151" y="156"/>
                      </a:lnTo>
                      <a:lnTo>
                        <a:pt x="154" y="141"/>
                      </a:lnTo>
                      <a:lnTo>
                        <a:pt x="135" y="126"/>
                      </a:lnTo>
                      <a:lnTo>
                        <a:pt x="153" y="83"/>
                      </a:lnTo>
                      <a:lnTo>
                        <a:pt x="171" y="119"/>
                      </a:lnTo>
                      <a:lnTo>
                        <a:pt x="184" y="140"/>
                      </a:lnTo>
                      <a:lnTo>
                        <a:pt x="205" y="146"/>
                      </a:lnTo>
                      <a:lnTo>
                        <a:pt x="189" y="126"/>
                      </a:lnTo>
                      <a:lnTo>
                        <a:pt x="198" y="116"/>
                      </a:lnTo>
                      <a:lnTo>
                        <a:pt x="213" y="126"/>
                      </a:lnTo>
                      <a:lnTo>
                        <a:pt x="216" y="107"/>
                      </a:lnTo>
                      <a:lnTo>
                        <a:pt x="229" y="108"/>
                      </a:lnTo>
                      <a:lnTo>
                        <a:pt x="229" y="92"/>
                      </a:lnTo>
                      <a:lnTo>
                        <a:pt x="204" y="80"/>
                      </a:lnTo>
                      <a:lnTo>
                        <a:pt x="205" y="59"/>
                      </a:lnTo>
                      <a:lnTo>
                        <a:pt x="241" y="63"/>
                      </a:lnTo>
                      <a:lnTo>
                        <a:pt x="264" y="69"/>
                      </a:lnTo>
                      <a:lnTo>
                        <a:pt x="310" y="63"/>
                      </a:lnTo>
                      <a:lnTo>
                        <a:pt x="324" y="57"/>
                      </a:lnTo>
                      <a:lnTo>
                        <a:pt x="336" y="72"/>
                      </a:lnTo>
                      <a:lnTo>
                        <a:pt x="360" y="71"/>
                      </a:lnTo>
                      <a:lnTo>
                        <a:pt x="366" y="47"/>
                      </a:lnTo>
                      <a:lnTo>
                        <a:pt x="387" y="45"/>
                      </a:lnTo>
                      <a:lnTo>
                        <a:pt x="400" y="26"/>
                      </a:lnTo>
                      <a:lnTo>
                        <a:pt x="373" y="8"/>
                      </a:lnTo>
                      <a:lnTo>
                        <a:pt x="355" y="8"/>
                      </a:lnTo>
                      <a:lnTo>
                        <a:pt x="355" y="32"/>
                      </a:lnTo>
                      <a:lnTo>
                        <a:pt x="306" y="32"/>
                      </a:lnTo>
                      <a:lnTo>
                        <a:pt x="301" y="12"/>
                      </a:lnTo>
                      <a:lnTo>
                        <a:pt x="276" y="9"/>
                      </a:lnTo>
                      <a:lnTo>
                        <a:pt x="270" y="0"/>
                      </a:lnTo>
                      <a:lnTo>
                        <a:pt x="243" y="36"/>
                      </a:lnTo>
                      <a:lnTo>
                        <a:pt x="214" y="36"/>
                      </a:lnTo>
                      <a:lnTo>
                        <a:pt x="184" y="26"/>
                      </a:lnTo>
                      <a:lnTo>
                        <a:pt x="177" y="50"/>
                      </a:lnTo>
                      <a:lnTo>
                        <a:pt x="157" y="57"/>
                      </a:lnTo>
                      <a:lnTo>
                        <a:pt x="139" y="63"/>
                      </a:lnTo>
                      <a:lnTo>
                        <a:pt x="105" y="86"/>
                      </a:lnTo>
                      <a:lnTo>
                        <a:pt x="93" y="95"/>
                      </a:lnTo>
                      <a:lnTo>
                        <a:pt x="70" y="87"/>
                      </a:lnTo>
                      <a:lnTo>
                        <a:pt x="42" y="89"/>
                      </a:lnTo>
                      <a:lnTo>
                        <a:pt x="49" y="120"/>
                      </a:lnTo>
                      <a:lnTo>
                        <a:pt x="31" y="146"/>
                      </a:lnTo>
                      <a:lnTo>
                        <a:pt x="21" y="146"/>
                      </a:lnTo>
                      <a:lnTo>
                        <a:pt x="18" y="158"/>
                      </a:lnTo>
                      <a:lnTo>
                        <a:pt x="0" y="159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43" name="Freeform 169"/>
                <p:cNvSpPr>
                  <a:spLocks noChangeArrowheads="1"/>
                </p:cNvSpPr>
                <p:nvPr/>
              </p:nvSpPr>
              <p:spPr bwMode="auto">
                <a:xfrm>
                  <a:off x="3095" y="2384"/>
                  <a:ext cx="44" cy="11"/>
                </a:xfrm>
                <a:custGeom>
                  <a:avLst/>
                  <a:gdLst>
                    <a:gd name="T0" fmla="*/ 0 w 168"/>
                    <a:gd name="T1" fmla="*/ 0 h 54"/>
                    <a:gd name="T2" fmla="*/ 0 w 168"/>
                    <a:gd name="T3" fmla="*/ 0 h 54"/>
                    <a:gd name="T4" fmla="*/ 0 w 168"/>
                    <a:gd name="T5" fmla="*/ 0 h 54"/>
                    <a:gd name="T6" fmla="*/ 0 w 168"/>
                    <a:gd name="T7" fmla="*/ 0 h 54"/>
                    <a:gd name="T8" fmla="*/ 0 w 168"/>
                    <a:gd name="T9" fmla="*/ 0 h 54"/>
                    <a:gd name="T10" fmla="*/ 0 w 168"/>
                    <a:gd name="T11" fmla="*/ 0 h 54"/>
                    <a:gd name="T12" fmla="*/ 0 w 168"/>
                    <a:gd name="T13" fmla="*/ 0 h 54"/>
                    <a:gd name="T14" fmla="*/ 0 w 168"/>
                    <a:gd name="T15" fmla="*/ 0 h 54"/>
                    <a:gd name="T16" fmla="*/ 0 w 168"/>
                    <a:gd name="T17" fmla="*/ 0 h 54"/>
                    <a:gd name="T18" fmla="*/ 0 w 168"/>
                    <a:gd name="T19" fmla="*/ 0 h 54"/>
                    <a:gd name="T20" fmla="*/ 0 w 168"/>
                    <a:gd name="T21" fmla="*/ 0 h 54"/>
                    <a:gd name="T22" fmla="*/ 0 w 168"/>
                    <a:gd name="T23" fmla="*/ 0 h 5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68"/>
                    <a:gd name="T37" fmla="*/ 0 h 54"/>
                    <a:gd name="T38" fmla="*/ 168 w 168"/>
                    <a:gd name="T39" fmla="*/ 54 h 5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68" h="54">
                      <a:moveTo>
                        <a:pt x="138" y="14"/>
                      </a:moveTo>
                      <a:lnTo>
                        <a:pt x="146" y="36"/>
                      </a:lnTo>
                      <a:lnTo>
                        <a:pt x="168" y="44"/>
                      </a:lnTo>
                      <a:lnTo>
                        <a:pt x="136" y="44"/>
                      </a:lnTo>
                      <a:lnTo>
                        <a:pt x="96" y="54"/>
                      </a:lnTo>
                      <a:lnTo>
                        <a:pt x="66" y="40"/>
                      </a:lnTo>
                      <a:lnTo>
                        <a:pt x="0" y="14"/>
                      </a:lnTo>
                      <a:lnTo>
                        <a:pt x="20" y="0"/>
                      </a:lnTo>
                      <a:lnTo>
                        <a:pt x="54" y="26"/>
                      </a:lnTo>
                      <a:lnTo>
                        <a:pt x="82" y="14"/>
                      </a:lnTo>
                      <a:lnTo>
                        <a:pt x="100" y="22"/>
                      </a:lnTo>
                      <a:lnTo>
                        <a:pt x="138" y="14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170"/>
              <p:cNvGrpSpPr>
                <a:grpSpLocks/>
              </p:cNvGrpSpPr>
              <p:nvPr/>
            </p:nvGrpSpPr>
            <p:grpSpPr bwMode="auto">
              <a:xfrm>
                <a:off x="3141" y="2253"/>
                <a:ext cx="292" cy="125"/>
                <a:chOff x="3141" y="2253"/>
                <a:chExt cx="292" cy="125"/>
              </a:xfrm>
            </p:grpSpPr>
            <p:sp>
              <p:nvSpPr>
                <p:cNvPr id="26840" name="Freeform 171"/>
                <p:cNvSpPr>
                  <a:spLocks noChangeArrowheads="1"/>
                </p:cNvSpPr>
                <p:nvPr/>
              </p:nvSpPr>
              <p:spPr bwMode="auto">
                <a:xfrm>
                  <a:off x="3141" y="2253"/>
                  <a:ext cx="291" cy="125"/>
                </a:xfrm>
                <a:custGeom>
                  <a:avLst/>
                  <a:gdLst>
                    <a:gd name="T0" fmla="*/ 0 w 1060"/>
                    <a:gd name="T1" fmla="*/ 0 h 504"/>
                    <a:gd name="T2" fmla="*/ 0 w 1060"/>
                    <a:gd name="T3" fmla="*/ 0 h 504"/>
                    <a:gd name="T4" fmla="*/ 0 w 1060"/>
                    <a:gd name="T5" fmla="*/ 0 h 504"/>
                    <a:gd name="T6" fmla="*/ 0 w 1060"/>
                    <a:gd name="T7" fmla="*/ 0 h 504"/>
                    <a:gd name="T8" fmla="*/ 0 w 1060"/>
                    <a:gd name="T9" fmla="*/ 0 h 504"/>
                    <a:gd name="T10" fmla="*/ 0 w 1060"/>
                    <a:gd name="T11" fmla="*/ 0 h 504"/>
                    <a:gd name="T12" fmla="*/ 0 w 1060"/>
                    <a:gd name="T13" fmla="*/ 0 h 504"/>
                    <a:gd name="T14" fmla="*/ 0 w 1060"/>
                    <a:gd name="T15" fmla="*/ 0 h 504"/>
                    <a:gd name="T16" fmla="*/ 0 w 1060"/>
                    <a:gd name="T17" fmla="*/ 0 h 504"/>
                    <a:gd name="T18" fmla="*/ 0 w 1060"/>
                    <a:gd name="T19" fmla="*/ 0 h 504"/>
                    <a:gd name="T20" fmla="*/ 0 w 1060"/>
                    <a:gd name="T21" fmla="*/ 0 h 504"/>
                    <a:gd name="T22" fmla="*/ 0 w 1060"/>
                    <a:gd name="T23" fmla="*/ 0 h 504"/>
                    <a:gd name="T24" fmla="*/ 0 w 1060"/>
                    <a:gd name="T25" fmla="*/ 0 h 504"/>
                    <a:gd name="T26" fmla="*/ 0 w 1060"/>
                    <a:gd name="T27" fmla="*/ 0 h 504"/>
                    <a:gd name="T28" fmla="*/ 0 w 1060"/>
                    <a:gd name="T29" fmla="*/ 0 h 504"/>
                    <a:gd name="T30" fmla="*/ 0 w 1060"/>
                    <a:gd name="T31" fmla="*/ 0 h 504"/>
                    <a:gd name="T32" fmla="*/ 0 w 1060"/>
                    <a:gd name="T33" fmla="*/ 0 h 504"/>
                    <a:gd name="T34" fmla="*/ 0 w 1060"/>
                    <a:gd name="T35" fmla="*/ 0 h 504"/>
                    <a:gd name="T36" fmla="*/ 0 w 1060"/>
                    <a:gd name="T37" fmla="*/ 0 h 504"/>
                    <a:gd name="T38" fmla="*/ 0 w 1060"/>
                    <a:gd name="T39" fmla="*/ 0 h 504"/>
                    <a:gd name="T40" fmla="*/ 0 w 1060"/>
                    <a:gd name="T41" fmla="*/ 0 h 504"/>
                    <a:gd name="T42" fmla="*/ 0 w 1060"/>
                    <a:gd name="T43" fmla="*/ 0 h 504"/>
                    <a:gd name="T44" fmla="*/ 0 w 1060"/>
                    <a:gd name="T45" fmla="*/ 0 h 504"/>
                    <a:gd name="T46" fmla="*/ 0 w 1060"/>
                    <a:gd name="T47" fmla="*/ 0 h 504"/>
                    <a:gd name="T48" fmla="*/ 0 w 1060"/>
                    <a:gd name="T49" fmla="*/ 0 h 504"/>
                    <a:gd name="T50" fmla="*/ 0 w 1060"/>
                    <a:gd name="T51" fmla="*/ 0 h 504"/>
                    <a:gd name="T52" fmla="*/ 0 w 1060"/>
                    <a:gd name="T53" fmla="*/ 0 h 504"/>
                    <a:gd name="T54" fmla="*/ 0 w 1060"/>
                    <a:gd name="T55" fmla="*/ 0 h 504"/>
                    <a:gd name="T56" fmla="*/ 0 w 1060"/>
                    <a:gd name="T57" fmla="*/ 0 h 504"/>
                    <a:gd name="T58" fmla="*/ 0 w 1060"/>
                    <a:gd name="T59" fmla="*/ 0 h 504"/>
                    <a:gd name="T60" fmla="*/ 0 w 1060"/>
                    <a:gd name="T61" fmla="*/ 0 h 504"/>
                    <a:gd name="T62" fmla="*/ 0 w 1060"/>
                    <a:gd name="T63" fmla="*/ 0 h 504"/>
                    <a:gd name="T64" fmla="*/ 0 w 1060"/>
                    <a:gd name="T65" fmla="*/ 0 h 504"/>
                    <a:gd name="T66" fmla="*/ 0 w 1060"/>
                    <a:gd name="T67" fmla="*/ 0 h 504"/>
                    <a:gd name="T68" fmla="*/ 0 w 1060"/>
                    <a:gd name="T69" fmla="*/ 0 h 504"/>
                    <a:gd name="T70" fmla="*/ 0 w 1060"/>
                    <a:gd name="T71" fmla="*/ 0 h 504"/>
                    <a:gd name="T72" fmla="*/ 0 w 1060"/>
                    <a:gd name="T73" fmla="*/ 0 h 504"/>
                    <a:gd name="T74" fmla="*/ 0 w 1060"/>
                    <a:gd name="T75" fmla="*/ 0 h 504"/>
                    <a:gd name="T76" fmla="*/ 0 w 1060"/>
                    <a:gd name="T77" fmla="*/ 0 h 504"/>
                    <a:gd name="T78" fmla="*/ 0 w 1060"/>
                    <a:gd name="T79" fmla="*/ 0 h 504"/>
                    <a:gd name="T80" fmla="*/ 0 w 1060"/>
                    <a:gd name="T81" fmla="*/ 0 h 504"/>
                    <a:gd name="T82" fmla="*/ 0 w 1060"/>
                    <a:gd name="T83" fmla="*/ 0 h 504"/>
                    <a:gd name="T84" fmla="*/ 0 w 1060"/>
                    <a:gd name="T85" fmla="*/ 0 h 504"/>
                    <a:gd name="T86" fmla="*/ 0 w 1060"/>
                    <a:gd name="T87" fmla="*/ 0 h 504"/>
                    <a:gd name="T88" fmla="*/ 0 w 1060"/>
                    <a:gd name="T89" fmla="*/ 0 h 504"/>
                    <a:gd name="T90" fmla="*/ 0 w 1060"/>
                    <a:gd name="T91" fmla="*/ 0 h 504"/>
                    <a:gd name="T92" fmla="*/ 0 w 1060"/>
                    <a:gd name="T93" fmla="*/ 0 h 504"/>
                    <a:gd name="T94" fmla="*/ 0 w 1060"/>
                    <a:gd name="T95" fmla="*/ 0 h 504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1060"/>
                    <a:gd name="T145" fmla="*/ 0 h 504"/>
                    <a:gd name="T146" fmla="*/ 1060 w 1060"/>
                    <a:gd name="T147" fmla="*/ 504 h 504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1060" h="504">
                      <a:moveTo>
                        <a:pt x="854" y="36"/>
                      </a:moveTo>
                      <a:lnTo>
                        <a:pt x="806" y="68"/>
                      </a:lnTo>
                      <a:lnTo>
                        <a:pt x="772" y="82"/>
                      </a:lnTo>
                      <a:lnTo>
                        <a:pt x="740" y="68"/>
                      </a:lnTo>
                      <a:lnTo>
                        <a:pt x="700" y="84"/>
                      </a:lnTo>
                      <a:lnTo>
                        <a:pt x="660" y="86"/>
                      </a:lnTo>
                      <a:lnTo>
                        <a:pt x="644" y="72"/>
                      </a:lnTo>
                      <a:lnTo>
                        <a:pt x="620" y="64"/>
                      </a:lnTo>
                      <a:lnTo>
                        <a:pt x="602" y="52"/>
                      </a:lnTo>
                      <a:lnTo>
                        <a:pt x="574" y="58"/>
                      </a:lnTo>
                      <a:lnTo>
                        <a:pt x="540" y="28"/>
                      </a:lnTo>
                      <a:lnTo>
                        <a:pt x="500" y="26"/>
                      </a:lnTo>
                      <a:lnTo>
                        <a:pt x="492" y="4"/>
                      </a:lnTo>
                      <a:lnTo>
                        <a:pt x="458" y="16"/>
                      </a:lnTo>
                      <a:lnTo>
                        <a:pt x="428" y="0"/>
                      </a:lnTo>
                      <a:lnTo>
                        <a:pt x="376" y="10"/>
                      </a:lnTo>
                      <a:lnTo>
                        <a:pt x="328" y="38"/>
                      </a:lnTo>
                      <a:lnTo>
                        <a:pt x="268" y="70"/>
                      </a:lnTo>
                      <a:lnTo>
                        <a:pt x="232" y="68"/>
                      </a:lnTo>
                      <a:lnTo>
                        <a:pt x="158" y="70"/>
                      </a:lnTo>
                      <a:lnTo>
                        <a:pt x="166" y="88"/>
                      </a:lnTo>
                      <a:lnTo>
                        <a:pt x="200" y="94"/>
                      </a:lnTo>
                      <a:lnTo>
                        <a:pt x="174" y="104"/>
                      </a:lnTo>
                      <a:lnTo>
                        <a:pt x="162" y="100"/>
                      </a:lnTo>
                      <a:lnTo>
                        <a:pt x="154" y="118"/>
                      </a:lnTo>
                      <a:lnTo>
                        <a:pt x="118" y="124"/>
                      </a:lnTo>
                      <a:lnTo>
                        <a:pt x="100" y="112"/>
                      </a:lnTo>
                      <a:lnTo>
                        <a:pt x="82" y="126"/>
                      </a:lnTo>
                      <a:lnTo>
                        <a:pt x="64" y="136"/>
                      </a:lnTo>
                      <a:lnTo>
                        <a:pt x="32" y="140"/>
                      </a:lnTo>
                      <a:lnTo>
                        <a:pt x="16" y="164"/>
                      </a:lnTo>
                      <a:lnTo>
                        <a:pt x="0" y="176"/>
                      </a:lnTo>
                      <a:lnTo>
                        <a:pt x="2" y="202"/>
                      </a:lnTo>
                      <a:lnTo>
                        <a:pt x="36" y="212"/>
                      </a:lnTo>
                      <a:lnTo>
                        <a:pt x="38" y="242"/>
                      </a:lnTo>
                      <a:lnTo>
                        <a:pt x="30" y="268"/>
                      </a:lnTo>
                      <a:lnTo>
                        <a:pt x="44" y="282"/>
                      </a:lnTo>
                      <a:lnTo>
                        <a:pt x="20" y="306"/>
                      </a:lnTo>
                      <a:lnTo>
                        <a:pt x="4" y="288"/>
                      </a:lnTo>
                      <a:lnTo>
                        <a:pt x="14" y="322"/>
                      </a:lnTo>
                      <a:lnTo>
                        <a:pt x="38" y="320"/>
                      </a:lnTo>
                      <a:lnTo>
                        <a:pt x="64" y="366"/>
                      </a:lnTo>
                      <a:lnTo>
                        <a:pt x="50" y="394"/>
                      </a:lnTo>
                      <a:lnTo>
                        <a:pt x="98" y="400"/>
                      </a:lnTo>
                      <a:lnTo>
                        <a:pt x="100" y="418"/>
                      </a:lnTo>
                      <a:lnTo>
                        <a:pt x="128" y="414"/>
                      </a:lnTo>
                      <a:lnTo>
                        <a:pt x="134" y="446"/>
                      </a:lnTo>
                      <a:lnTo>
                        <a:pt x="158" y="442"/>
                      </a:lnTo>
                      <a:lnTo>
                        <a:pt x="204" y="488"/>
                      </a:lnTo>
                      <a:lnTo>
                        <a:pt x="240" y="458"/>
                      </a:lnTo>
                      <a:lnTo>
                        <a:pt x="248" y="424"/>
                      </a:lnTo>
                      <a:lnTo>
                        <a:pt x="302" y="436"/>
                      </a:lnTo>
                      <a:lnTo>
                        <a:pt x="360" y="474"/>
                      </a:lnTo>
                      <a:lnTo>
                        <a:pt x="422" y="472"/>
                      </a:lnTo>
                      <a:lnTo>
                        <a:pt x="458" y="442"/>
                      </a:lnTo>
                      <a:lnTo>
                        <a:pt x="482" y="432"/>
                      </a:lnTo>
                      <a:lnTo>
                        <a:pt x="508" y="442"/>
                      </a:lnTo>
                      <a:lnTo>
                        <a:pt x="534" y="400"/>
                      </a:lnTo>
                      <a:lnTo>
                        <a:pt x="542" y="424"/>
                      </a:lnTo>
                      <a:lnTo>
                        <a:pt x="528" y="452"/>
                      </a:lnTo>
                      <a:lnTo>
                        <a:pt x="534" y="486"/>
                      </a:lnTo>
                      <a:lnTo>
                        <a:pt x="530" y="504"/>
                      </a:lnTo>
                      <a:lnTo>
                        <a:pt x="562" y="498"/>
                      </a:lnTo>
                      <a:lnTo>
                        <a:pt x="572" y="476"/>
                      </a:lnTo>
                      <a:lnTo>
                        <a:pt x="590" y="472"/>
                      </a:lnTo>
                      <a:lnTo>
                        <a:pt x="584" y="438"/>
                      </a:lnTo>
                      <a:lnTo>
                        <a:pt x="594" y="430"/>
                      </a:lnTo>
                      <a:lnTo>
                        <a:pt x="612" y="436"/>
                      </a:lnTo>
                      <a:lnTo>
                        <a:pt x="628" y="424"/>
                      </a:lnTo>
                      <a:lnTo>
                        <a:pt x="674" y="424"/>
                      </a:lnTo>
                      <a:lnTo>
                        <a:pt x="722" y="412"/>
                      </a:lnTo>
                      <a:lnTo>
                        <a:pt x="778" y="394"/>
                      </a:lnTo>
                      <a:lnTo>
                        <a:pt x="830" y="388"/>
                      </a:lnTo>
                      <a:lnTo>
                        <a:pt x="874" y="364"/>
                      </a:lnTo>
                      <a:lnTo>
                        <a:pt x="888" y="384"/>
                      </a:lnTo>
                      <a:lnTo>
                        <a:pt x="914" y="384"/>
                      </a:lnTo>
                      <a:lnTo>
                        <a:pt x="940" y="394"/>
                      </a:lnTo>
                      <a:lnTo>
                        <a:pt x="970" y="374"/>
                      </a:lnTo>
                      <a:lnTo>
                        <a:pt x="982" y="392"/>
                      </a:lnTo>
                      <a:lnTo>
                        <a:pt x="1024" y="382"/>
                      </a:lnTo>
                      <a:lnTo>
                        <a:pt x="1018" y="344"/>
                      </a:lnTo>
                      <a:lnTo>
                        <a:pt x="1004" y="310"/>
                      </a:lnTo>
                      <a:lnTo>
                        <a:pt x="1008" y="276"/>
                      </a:lnTo>
                      <a:lnTo>
                        <a:pt x="1016" y="256"/>
                      </a:lnTo>
                      <a:lnTo>
                        <a:pt x="1002" y="228"/>
                      </a:lnTo>
                      <a:lnTo>
                        <a:pt x="1024" y="202"/>
                      </a:lnTo>
                      <a:lnTo>
                        <a:pt x="1048" y="218"/>
                      </a:lnTo>
                      <a:lnTo>
                        <a:pt x="1060" y="178"/>
                      </a:lnTo>
                      <a:lnTo>
                        <a:pt x="1026" y="156"/>
                      </a:lnTo>
                      <a:lnTo>
                        <a:pt x="972" y="140"/>
                      </a:lnTo>
                      <a:lnTo>
                        <a:pt x="992" y="96"/>
                      </a:lnTo>
                      <a:lnTo>
                        <a:pt x="992" y="64"/>
                      </a:lnTo>
                      <a:lnTo>
                        <a:pt x="974" y="44"/>
                      </a:lnTo>
                      <a:lnTo>
                        <a:pt x="936" y="44"/>
                      </a:lnTo>
                      <a:lnTo>
                        <a:pt x="886" y="38"/>
                      </a:lnTo>
                      <a:lnTo>
                        <a:pt x="854" y="36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841" name="Freeform 172"/>
                <p:cNvSpPr>
                  <a:spLocks noChangeArrowheads="1"/>
                </p:cNvSpPr>
                <p:nvPr/>
              </p:nvSpPr>
              <p:spPr bwMode="auto">
                <a:xfrm>
                  <a:off x="3141" y="2256"/>
                  <a:ext cx="41" cy="32"/>
                </a:xfrm>
                <a:custGeom>
                  <a:avLst/>
                  <a:gdLst>
                    <a:gd name="T0" fmla="*/ 0 w 156"/>
                    <a:gd name="T1" fmla="*/ 0 h 136"/>
                    <a:gd name="T2" fmla="*/ 0 w 156"/>
                    <a:gd name="T3" fmla="*/ 0 h 136"/>
                    <a:gd name="T4" fmla="*/ 0 w 156"/>
                    <a:gd name="T5" fmla="*/ 0 h 136"/>
                    <a:gd name="T6" fmla="*/ 0 w 156"/>
                    <a:gd name="T7" fmla="*/ 0 h 136"/>
                    <a:gd name="T8" fmla="*/ 0 w 156"/>
                    <a:gd name="T9" fmla="*/ 0 h 136"/>
                    <a:gd name="T10" fmla="*/ 0 w 156"/>
                    <a:gd name="T11" fmla="*/ 0 h 136"/>
                    <a:gd name="T12" fmla="*/ 0 w 156"/>
                    <a:gd name="T13" fmla="*/ 0 h 136"/>
                    <a:gd name="T14" fmla="*/ 0 w 156"/>
                    <a:gd name="T15" fmla="*/ 0 h 136"/>
                    <a:gd name="T16" fmla="*/ 0 w 156"/>
                    <a:gd name="T17" fmla="*/ 0 h 136"/>
                    <a:gd name="T18" fmla="*/ 0 w 156"/>
                    <a:gd name="T19" fmla="*/ 0 h 136"/>
                    <a:gd name="T20" fmla="*/ 0 w 156"/>
                    <a:gd name="T21" fmla="*/ 0 h 136"/>
                    <a:gd name="T22" fmla="*/ 0 w 156"/>
                    <a:gd name="T23" fmla="*/ 0 h 136"/>
                    <a:gd name="T24" fmla="*/ 0 w 156"/>
                    <a:gd name="T25" fmla="*/ 0 h 136"/>
                    <a:gd name="T26" fmla="*/ 0 w 156"/>
                    <a:gd name="T27" fmla="*/ 0 h 136"/>
                    <a:gd name="T28" fmla="*/ 0 w 156"/>
                    <a:gd name="T29" fmla="*/ 0 h 136"/>
                    <a:gd name="T30" fmla="*/ 0 w 156"/>
                    <a:gd name="T31" fmla="*/ 0 h 136"/>
                    <a:gd name="T32" fmla="*/ 0 w 156"/>
                    <a:gd name="T33" fmla="*/ 0 h 136"/>
                    <a:gd name="T34" fmla="*/ 0 w 156"/>
                    <a:gd name="T35" fmla="*/ 0 h 136"/>
                    <a:gd name="T36" fmla="*/ 0 w 156"/>
                    <a:gd name="T37" fmla="*/ 0 h 1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56"/>
                    <a:gd name="T58" fmla="*/ 0 h 136"/>
                    <a:gd name="T59" fmla="*/ 156 w 156"/>
                    <a:gd name="T60" fmla="*/ 136 h 1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56" h="136">
                      <a:moveTo>
                        <a:pt x="96" y="12"/>
                      </a:moveTo>
                      <a:lnTo>
                        <a:pt x="116" y="40"/>
                      </a:lnTo>
                      <a:lnTo>
                        <a:pt x="156" y="58"/>
                      </a:lnTo>
                      <a:lnTo>
                        <a:pt x="126" y="80"/>
                      </a:lnTo>
                      <a:lnTo>
                        <a:pt x="80" y="78"/>
                      </a:lnTo>
                      <a:lnTo>
                        <a:pt x="76" y="100"/>
                      </a:lnTo>
                      <a:lnTo>
                        <a:pt x="24" y="112"/>
                      </a:lnTo>
                      <a:lnTo>
                        <a:pt x="0" y="136"/>
                      </a:lnTo>
                      <a:lnTo>
                        <a:pt x="0" y="116"/>
                      </a:lnTo>
                      <a:lnTo>
                        <a:pt x="22" y="106"/>
                      </a:lnTo>
                      <a:lnTo>
                        <a:pt x="0" y="88"/>
                      </a:lnTo>
                      <a:lnTo>
                        <a:pt x="22" y="82"/>
                      </a:lnTo>
                      <a:lnTo>
                        <a:pt x="22" y="62"/>
                      </a:lnTo>
                      <a:lnTo>
                        <a:pt x="42" y="62"/>
                      </a:lnTo>
                      <a:lnTo>
                        <a:pt x="54" y="38"/>
                      </a:lnTo>
                      <a:lnTo>
                        <a:pt x="28" y="22"/>
                      </a:lnTo>
                      <a:lnTo>
                        <a:pt x="42" y="0"/>
                      </a:lnTo>
                      <a:lnTo>
                        <a:pt x="64" y="16"/>
                      </a:lnTo>
                      <a:lnTo>
                        <a:pt x="96" y="12"/>
                      </a:lnTo>
                      <a:close/>
                    </a:path>
                  </a:pathLst>
                </a:custGeom>
                <a:solidFill>
                  <a:srgbClr val="779274"/>
                </a:solidFill>
                <a:ln w="9360" cap="sq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839" name="Freeform 173"/>
              <p:cNvSpPr>
                <a:spLocks noChangeArrowheads="1"/>
              </p:cNvSpPr>
              <p:nvPr/>
            </p:nvSpPr>
            <p:spPr bwMode="auto">
              <a:xfrm>
                <a:off x="2817" y="2087"/>
                <a:ext cx="9" cy="15"/>
              </a:xfrm>
              <a:custGeom>
                <a:avLst/>
                <a:gdLst>
                  <a:gd name="T0" fmla="*/ 0 w 41"/>
                  <a:gd name="T1" fmla="*/ 0 h 68"/>
                  <a:gd name="T2" fmla="*/ 0 w 41"/>
                  <a:gd name="T3" fmla="*/ 0 h 68"/>
                  <a:gd name="T4" fmla="*/ 0 w 41"/>
                  <a:gd name="T5" fmla="*/ 0 h 68"/>
                  <a:gd name="T6" fmla="*/ 0 w 41"/>
                  <a:gd name="T7" fmla="*/ 0 h 68"/>
                  <a:gd name="T8" fmla="*/ 0 w 41"/>
                  <a:gd name="T9" fmla="*/ 0 h 68"/>
                  <a:gd name="T10" fmla="*/ 0 w 41"/>
                  <a:gd name="T11" fmla="*/ 0 h 68"/>
                  <a:gd name="T12" fmla="*/ 0 w 41"/>
                  <a:gd name="T13" fmla="*/ 0 h 68"/>
                  <a:gd name="T14" fmla="*/ 0 w 41"/>
                  <a:gd name="T15" fmla="*/ 0 h 6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1"/>
                  <a:gd name="T25" fmla="*/ 0 h 68"/>
                  <a:gd name="T26" fmla="*/ 41 w 41"/>
                  <a:gd name="T27" fmla="*/ 68 h 6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1" h="68">
                    <a:moveTo>
                      <a:pt x="18" y="0"/>
                    </a:moveTo>
                    <a:lnTo>
                      <a:pt x="5" y="17"/>
                    </a:lnTo>
                    <a:lnTo>
                      <a:pt x="0" y="35"/>
                    </a:lnTo>
                    <a:lnTo>
                      <a:pt x="12" y="68"/>
                    </a:lnTo>
                    <a:lnTo>
                      <a:pt x="36" y="66"/>
                    </a:lnTo>
                    <a:lnTo>
                      <a:pt x="30" y="48"/>
                    </a:lnTo>
                    <a:lnTo>
                      <a:pt x="41" y="18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6738" name="Freeform 175"/>
            <p:cNvSpPr>
              <a:spLocks noChangeArrowheads="1"/>
            </p:cNvSpPr>
            <p:nvPr/>
          </p:nvSpPr>
          <p:spPr bwMode="auto">
            <a:xfrm>
              <a:off x="3462" y="1980"/>
              <a:ext cx="617" cy="299"/>
            </a:xfrm>
            <a:custGeom>
              <a:avLst/>
              <a:gdLst>
                <a:gd name="T0" fmla="*/ 21 w 632"/>
                <a:gd name="T1" fmla="*/ 57 h 350"/>
                <a:gd name="T2" fmla="*/ 60 w 632"/>
                <a:gd name="T3" fmla="*/ 58 h 350"/>
                <a:gd name="T4" fmla="*/ 64 w 632"/>
                <a:gd name="T5" fmla="*/ 71 h 350"/>
                <a:gd name="T6" fmla="*/ 29 w 632"/>
                <a:gd name="T7" fmla="*/ 74 h 350"/>
                <a:gd name="T8" fmla="*/ 58 w 632"/>
                <a:gd name="T9" fmla="*/ 90 h 350"/>
                <a:gd name="T10" fmla="*/ 79 w 632"/>
                <a:gd name="T11" fmla="*/ 89 h 350"/>
                <a:gd name="T12" fmla="*/ 95 w 632"/>
                <a:gd name="T13" fmla="*/ 82 h 350"/>
                <a:gd name="T14" fmla="*/ 104 w 632"/>
                <a:gd name="T15" fmla="*/ 65 h 350"/>
                <a:gd name="T16" fmla="*/ 152 w 632"/>
                <a:gd name="T17" fmla="*/ 78 h 350"/>
                <a:gd name="T18" fmla="*/ 177 w 632"/>
                <a:gd name="T19" fmla="*/ 85 h 350"/>
                <a:gd name="T20" fmla="*/ 205 w 632"/>
                <a:gd name="T21" fmla="*/ 94 h 350"/>
                <a:gd name="T22" fmla="*/ 241 w 632"/>
                <a:gd name="T23" fmla="*/ 87 h 350"/>
                <a:gd name="T24" fmla="*/ 265 w 632"/>
                <a:gd name="T25" fmla="*/ 81 h 350"/>
                <a:gd name="T26" fmla="*/ 295 w 632"/>
                <a:gd name="T27" fmla="*/ 79 h 350"/>
                <a:gd name="T28" fmla="*/ 313 w 632"/>
                <a:gd name="T29" fmla="*/ 82 h 350"/>
                <a:gd name="T30" fmla="*/ 344 w 632"/>
                <a:gd name="T31" fmla="*/ 83 h 350"/>
                <a:gd name="T32" fmla="*/ 364 w 632"/>
                <a:gd name="T33" fmla="*/ 79 h 350"/>
                <a:gd name="T34" fmla="*/ 389 w 632"/>
                <a:gd name="T35" fmla="*/ 67 h 350"/>
                <a:gd name="T36" fmla="*/ 407 w 632"/>
                <a:gd name="T37" fmla="*/ 52 h 350"/>
                <a:gd name="T38" fmla="*/ 444 w 632"/>
                <a:gd name="T39" fmla="*/ 40 h 350"/>
                <a:gd name="T40" fmla="*/ 414 w 632"/>
                <a:gd name="T41" fmla="*/ 33 h 350"/>
                <a:gd name="T42" fmla="*/ 374 w 632"/>
                <a:gd name="T43" fmla="*/ 32 h 350"/>
                <a:gd name="T44" fmla="*/ 344 w 632"/>
                <a:gd name="T45" fmla="*/ 25 h 350"/>
                <a:gd name="T46" fmla="*/ 319 w 632"/>
                <a:gd name="T47" fmla="*/ 3 h 350"/>
                <a:gd name="T48" fmla="*/ 249 w 632"/>
                <a:gd name="T49" fmla="*/ 3 h 350"/>
                <a:gd name="T50" fmla="*/ 233 w 632"/>
                <a:gd name="T51" fmla="*/ 0 h 350"/>
                <a:gd name="T52" fmla="*/ 146 w 632"/>
                <a:gd name="T53" fmla="*/ 5 h 350"/>
                <a:gd name="T54" fmla="*/ 154 w 632"/>
                <a:gd name="T55" fmla="*/ 27 h 350"/>
                <a:gd name="T56" fmla="*/ 110 w 632"/>
                <a:gd name="T57" fmla="*/ 23 h 350"/>
                <a:gd name="T58" fmla="*/ 59 w 632"/>
                <a:gd name="T59" fmla="*/ 22 h 350"/>
                <a:gd name="T60" fmla="*/ 21 w 632"/>
                <a:gd name="T61" fmla="*/ 27 h 350"/>
                <a:gd name="T62" fmla="*/ 0 w 632"/>
                <a:gd name="T63" fmla="*/ 36 h 350"/>
                <a:gd name="T64" fmla="*/ 14 w 632"/>
                <a:gd name="T65" fmla="*/ 58 h 3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32"/>
                <a:gd name="T100" fmla="*/ 0 h 350"/>
                <a:gd name="T101" fmla="*/ 632 w 632"/>
                <a:gd name="T102" fmla="*/ 350 h 3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32" h="350">
                  <a:moveTo>
                    <a:pt x="14" y="213"/>
                  </a:moveTo>
                  <a:lnTo>
                    <a:pt x="35" y="207"/>
                  </a:lnTo>
                  <a:lnTo>
                    <a:pt x="55" y="192"/>
                  </a:lnTo>
                  <a:lnTo>
                    <a:pt x="89" y="213"/>
                  </a:lnTo>
                  <a:lnTo>
                    <a:pt x="106" y="238"/>
                  </a:lnTo>
                  <a:lnTo>
                    <a:pt x="96" y="254"/>
                  </a:lnTo>
                  <a:lnTo>
                    <a:pt x="65" y="244"/>
                  </a:lnTo>
                  <a:lnTo>
                    <a:pt x="45" y="269"/>
                  </a:lnTo>
                  <a:lnTo>
                    <a:pt x="70" y="310"/>
                  </a:lnTo>
                  <a:lnTo>
                    <a:pt x="80" y="326"/>
                  </a:lnTo>
                  <a:lnTo>
                    <a:pt x="96" y="310"/>
                  </a:lnTo>
                  <a:lnTo>
                    <a:pt x="111" y="320"/>
                  </a:lnTo>
                  <a:lnTo>
                    <a:pt x="131" y="330"/>
                  </a:lnTo>
                  <a:lnTo>
                    <a:pt x="134" y="295"/>
                  </a:lnTo>
                  <a:lnTo>
                    <a:pt x="134" y="244"/>
                  </a:lnTo>
                  <a:lnTo>
                    <a:pt x="152" y="234"/>
                  </a:lnTo>
                  <a:lnTo>
                    <a:pt x="196" y="258"/>
                  </a:lnTo>
                  <a:lnTo>
                    <a:pt x="216" y="279"/>
                  </a:lnTo>
                  <a:lnTo>
                    <a:pt x="220" y="303"/>
                  </a:lnTo>
                  <a:lnTo>
                    <a:pt x="254" y="306"/>
                  </a:lnTo>
                  <a:lnTo>
                    <a:pt x="275" y="319"/>
                  </a:lnTo>
                  <a:lnTo>
                    <a:pt x="292" y="340"/>
                  </a:lnTo>
                  <a:lnTo>
                    <a:pt x="313" y="350"/>
                  </a:lnTo>
                  <a:lnTo>
                    <a:pt x="343" y="313"/>
                  </a:lnTo>
                  <a:lnTo>
                    <a:pt x="362" y="310"/>
                  </a:lnTo>
                  <a:lnTo>
                    <a:pt x="378" y="291"/>
                  </a:lnTo>
                  <a:lnTo>
                    <a:pt x="395" y="310"/>
                  </a:lnTo>
                  <a:lnTo>
                    <a:pt x="420" y="289"/>
                  </a:lnTo>
                  <a:lnTo>
                    <a:pt x="434" y="305"/>
                  </a:lnTo>
                  <a:lnTo>
                    <a:pt x="447" y="295"/>
                  </a:lnTo>
                  <a:lnTo>
                    <a:pt x="472" y="291"/>
                  </a:lnTo>
                  <a:lnTo>
                    <a:pt x="491" y="299"/>
                  </a:lnTo>
                  <a:lnTo>
                    <a:pt x="509" y="304"/>
                  </a:lnTo>
                  <a:lnTo>
                    <a:pt x="518" y="281"/>
                  </a:lnTo>
                  <a:lnTo>
                    <a:pt x="504" y="259"/>
                  </a:lnTo>
                  <a:lnTo>
                    <a:pt x="554" y="244"/>
                  </a:lnTo>
                  <a:lnTo>
                    <a:pt x="554" y="199"/>
                  </a:lnTo>
                  <a:lnTo>
                    <a:pt x="580" y="185"/>
                  </a:lnTo>
                  <a:lnTo>
                    <a:pt x="601" y="161"/>
                  </a:lnTo>
                  <a:lnTo>
                    <a:pt x="632" y="145"/>
                  </a:lnTo>
                  <a:lnTo>
                    <a:pt x="606" y="137"/>
                  </a:lnTo>
                  <a:lnTo>
                    <a:pt x="591" y="120"/>
                  </a:lnTo>
                  <a:lnTo>
                    <a:pt x="560" y="134"/>
                  </a:lnTo>
                  <a:lnTo>
                    <a:pt x="534" y="119"/>
                  </a:lnTo>
                  <a:lnTo>
                    <a:pt x="513" y="100"/>
                  </a:lnTo>
                  <a:lnTo>
                    <a:pt x="491" y="93"/>
                  </a:lnTo>
                  <a:lnTo>
                    <a:pt x="468" y="57"/>
                  </a:lnTo>
                  <a:lnTo>
                    <a:pt x="455" y="9"/>
                  </a:lnTo>
                  <a:lnTo>
                    <a:pt x="398" y="26"/>
                  </a:lnTo>
                  <a:lnTo>
                    <a:pt x="355" y="9"/>
                  </a:lnTo>
                  <a:lnTo>
                    <a:pt x="350" y="23"/>
                  </a:lnTo>
                  <a:lnTo>
                    <a:pt x="333" y="0"/>
                  </a:lnTo>
                  <a:lnTo>
                    <a:pt x="276" y="10"/>
                  </a:lnTo>
                  <a:lnTo>
                    <a:pt x="210" y="14"/>
                  </a:lnTo>
                  <a:lnTo>
                    <a:pt x="200" y="64"/>
                  </a:lnTo>
                  <a:lnTo>
                    <a:pt x="218" y="103"/>
                  </a:lnTo>
                  <a:lnTo>
                    <a:pt x="183" y="109"/>
                  </a:lnTo>
                  <a:lnTo>
                    <a:pt x="158" y="88"/>
                  </a:lnTo>
                  <a:lnTo>
                    <a:pt x="127" y="100"/>
                  </a:lnTo>
                  <a:lnTo>
                    <a:pt x="86" y="76"/>
                  </a:lnTo>
                  <a:lnTo>
                    <a:pt x="62" y="78"/>
                  </a:lnTo>
                  <a:lnTo>
                    <a:pt x="24" y="100"/>
                  </a:lnTo>
                  <a:lnTo>
                    <a:pt x="25" y="119"/>
                  </a:lnTo>
                  <a:lnTo>
                    <a:pt x="0" y="126"/>
                  </a:lnTo>
                  <a:lnTo>
                    <a:pt x="3" y="179"/>
                  </a:lnTo>
                  <a:lnTo>
                    <a:pt x="14" y="213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9" name="Freeform 176"/>
            <p:cNvSpPr>
              <a:spLocks noChangeArrowheads="1"/>
            </p:cNvSpPr>
            <p:nvPr/>
          </p:nvSpPr>
          <p:spPr bwMode="auto">
            <a:xfrm>
              <a:off x="3589" y="2183"/>
              <a:ext cx="256" cy="171"/>
            </a:xfrm>
            <a:custGeom>
              <a:avLst/>
              <a:gdLst>
                <a:gd name="T0" fmla="*/ 0 w 264"/>
                <a:gd name="T1" fmla="*/ 25 h 201"/>
                <a:gd name="T2" fmla="*/ 16 w 264"/>
                <a:gd name="T3" fmla="*/ 25 h 201"/>
                <a:gd name="T4" fmla="*/ 16 w 264"/>
                <a:gd name="T5" fmla="*/ 22 h 201"/>
                <a:gd name="T6" fmla="*/ 26 w 264"/>
                <a:gd name="T7" fmla="*/ 19 h 201"/>
                <a:gd name="T8" fmla="*/ 38 w 264"/>
                <a:gd name="T9" fmla="*/ 26 h 201"/>
                <a:gd name="T10" fmla="*/ 42 w 264"/>
                <a:gd name="T11" fmla="*/ 31 h 201"/>
                <a:gd name="T12" fmla="*/ 50 w 264"/>
                <a:gd name="T13" fmla="*/ 26 h 201"/>
                <a:gd name="T14" fmla="*/ 67 w 264"/>
                <a:gd name="T15" fmla="*/ 28 h 201"/>
                <a:gd name="T16" fmla="*/ 67 w 264"/>
                <a:gd name="T17" fmla="*/ 34 h 201"/>
                <a:gd name="T18" fmla="*/ 78 w 264"/>
                <a:gd name="T19" fmla="*/ 40 h 201"/>
                <a:gd name="T20" fmla="*/ 90 w 264"/>
                <a:gd name="T21" fmla="*/ 46 h 201"/>
                <a:gd name="T22" fmla="*/ 111 w 264"/>
                <a:gd name="T23" fmla="*/ 46 h 201"/>
                <a:gd name="T24" fmla="*/ 103 w 264"/>
                <a:gd name="T25" fmla="*/ 51 h 201"/>
                <a:gd name="T26" fmla="*/ 118 w 264"/>
                <a:gd name="T27" fmla="*/ 54 h 201"/>
                <a:gd name="T28" fmla="*/ 128 w 264"/>
                <a:gd name="T29" fmla="*/ 53 h 201"/>
                <a:gd name="T30" fmla="*/ 133 w 264"/>
                <a:gd name="T31" fmla="*/ 48 h 201"/>
                <a:gd name="T32" fmla="*/ 118 w 264"/>
                <a:gd name="T33" fmla="*/ 39 h 201"/>
                <a:gd name="T34" fmla="*/ 130 w 264"/>
                <a:gd name="T35" fmla="*/ 38 h 201"/>
                <a:gd name="T36" fmla="*/ 136 w 264"/>
                <a:gd name="T37" fmla="*/ 34 h 201"/>
                <a:gd name="T38" fmla="*/ 140 w 264"/>
                <a:gd name="T39" fmla="*/ 30 h 201"/>
                <a:gd name="T40" fmla="*/ 147 w 264"/>
                <a:gd name="T41" fmla="*/ 30 h 201"/>
                <a:gd name="T42" fmla="*/ 146 w 264"/>
                <a:gd name="T43" fmla="*/ 35 h 201"/>
                <a:gd name="T44" fmla="*/ 163 w 264"/>
                <a:gd name="T45" fmla="*/ 35 h 201"/>
                <a:gd name="T46" fmla="*/ 173 w 264"/>
                <a:gd name="T47" fmla="*/ 31 h 201"/>
                <a:gd name="T48" fmla="*/ 159 w 264"/>
                <a:gd name="T49" fmla="*/ 26 h 201"/>
                <a:gd name="T50" fmla="*/ 151 w 264"/>
                <a:gd name="T51" fmla="*/ 24 h 201"/>
                <a:gd name="T52" fmla="*/ 153 w 264"/>
                <a:gd name="T53" fmla="*/ 22 h 201"/>
                <a:gd name="T54" fmla="*/ 141 w 264"/>
                <a:gd name="T55" fmla="*/ 22 h 201"/>
                <a:gd name="T56" fmla="*/ 121 w 264"/>
                <a:gd name="T57" fmla="*/ 31 h 201"/>
                <a:gd name="T58" fmla="*/ 106 w 264"/>
                <a:gd name="T59" fmla="*/ 28 h 201"/>
                <a:gd name="T60" fmla="*/ 97 w 264"/>
                <a:gd name="T61" fmla="*/ 22 h 201"/>
                <a:gd name="T62" fmla="*/ 79 w 264"/>
                <a:gd name="T63" fmla="*/ 20 h 201"/>
                <a:gd name="T64" fmla="*/ 58 w 264"/>
                <a:gd name="T65" fmla="*/ 19 h 201"/>
                <a:gd name="T66" fmla="*/ 55 w 264"/>
                <a:gd name="T67" fmla="*/ 11 h 201"/>
                <a:gd name="T68" fmla="*/ 46 w 264"/>
                <a:gd name="T69" fmla="*/ 8 h 201"/>
                <a:gd name="T70" fmla="*/ 16 w 264"/>
                <a:gd name="T71" fmla="*/ 0 h 201"/>
                <a:gd name="T72" fmla="*/ 5 w 264"/>
                <a:gd name="T73" fmla="*/ 3 h 201"/>
                <a:gd name="T74" fmla="*/ 0 w 264"/>
                <a:gd name="T75" fmla="*/ 25 h 20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64"/>
                <a:gd name="T115" fmla="*/ 0 h 201"/>
                <a:gd name="T116" fmla="*/ 264 w 264"/>
                <a:gd name="T117" fmla="*/ 201 h 20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64" h="201">
                  <a:moveTo>
                    <a:pt x="0" y="94"/>
                  </a:moveTo>
                  <a:lnTo>
                    <a:pt x="20" y="94"/>
                  </a:lnTo>
                  <a:lnTo>
                    <a:pt x="18" y="78"/>
                  </a:lnTo>
                  <a:lnTo>
                    <a:pt x="42" y="69"/>
                  </a:lnTo>
                  <a:lnTo>
                    <a:pt x="54" y="96"/>
                  </a:lnTo>
                  <a:lnTo>
                    <a:pt x="59" y="114"/>
                  </a:lnTo>
                  <a:lnTo>
                    <a:pt x="81" y="100"/>
                  </a:lnTo>
                  <a:lnTo>
                    <a:pt x="99" y="105"/>
                  </a:lnTo>
                  <a:lnTo>
                    <a:pt x="99" y="123"/>
                  </a:lnTo>
                  <a:lnTo>
                    <a:pt x="120" y="150"/>
                  </a:lnTo>
                  <a:lnTo>
                    <a:pt x="138" y="168"/>
                  </a:lnTo>
                  <a:lnTo>
                    <a:pt x="170" y="169"/>
                  </a:lnTo>
                  <a:lnTo>
                    <a:pt x="155" y="190"/>
                  </a:lnTo>
                  <a:lnTo>
                    <a:pt x="180" y="201"/>
                  </a:lnTo>
                  <a:lnTo>
                    <a:pt x="194" y="198"/>
                  </a:lnTo>
                  <a:lnTo>
                    <a:pt x="203" y="177"/>
                  </a:lnTo>
                  <a:lnTo>
                    <a:pt x="180" y="148"/>
                  </a:lnTo>
                  <a:lnTo>
                    <a:pt x="198" y="144"/>
                  </a:lnTo>
                  <a:lnTo>
                    <a:pt x="206" y="123"/>
                  </a:lnTo>
                  <a:lnTo>
                    <a:pt x="212" y="109"/>
                  </a:lnTo>
                  <a:lnTo>
                    <a:pt x="225" y="109"/>
                  </a:lnTo>
                  <a:lnTo>
                    <a:pt x="222" y="127"/>
                  </a:lnTo>
                  <a:lnTo>
                    <a:pt x="249" y="127"/>
                  </a:lnTo>
                  <a:lnTo>
                    <a:pt x="264" y="114"/>
                  </a:lnTo>
                  <a:lnTo>
                    <a:pt x="243" y="100"/>
                  </a:lnTo>
                  <a:lnTo>
                    <a:pt x="231" y="93"/>
                  </a:lnTo>
                  <a:lnTo>
                    <a:pt x="234" y="76"/>
                  </a:lnTo>
                  <a:lnTo>
                    <a:pt x="215" y="79"/>
                  </a:lnTo>
                  <a:lnTo>
                    <a:pt x="185" y="115"/>
                  </a:lnTo>
                  <a:lnTo>
                    <a:pt x="162" y="106"/>
                  </a:lnTo>
                  <a:lnTo>
                    <a:pt x="146" y="85"/>
                  </a:lnTo>
                  <a:lnTo>
                    <a:pt x="122" y="72"/>
                  </a:lnTo>
                  <a:lnTo>
                    <a:pt x="90" y="69"/>
                  </a:lnTo>
                  <a:lnTo>
                    <a:pt x="87" y="43"/>
                  </a:lnTo>
                  <a:lnTo>
                    <a:pt x="66" y="22"/>
                  </a:lnTo>
                  <a:lnTo>
                    <a:pt x="23" y="0"/>
                  </a:lnTo>
                  <a:lnTo>
                    <a:pt x="5" y="10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0" name="Freeform 177"/>
            <p:cNvSpPr>
              <a:spLocks noChangeArrowheads="1"/>
            </p:cNvSpPr>
            <p:nvPr/>
          </p:nvSpPr>
          <p:spPr bwMode="auto">
            <a:xfrm>
              <a:off x="3534" y="2240"/>
              <a:ext cx="219" cy="147"/>
            </a:xfrm>
            <a:custGeom>
              <a:avLst/>
              <a:gdLst>
                <a:gd name="T0" fmla="*/ 16 w 225"/>
                <a:gd name="T1" fmla="*/ 5 h 174"/>
                <a:gd name="T2" fmla="*/ 21 w 225"/>
                <a:gd name="T3" fmla="*/ 10 h 174"/>
                <a:gd name="T4" fmla="*/ 18 w 225"/>
                <a:gd name="T5" fmla="*/ 14 h 174"/>
                <a:gd name="T6" fmla="*/ 10 w 225"/>
                <a:gd name="T7" fmla="*/ 10 h 174"/>
                <a:gd name="T8" fmla="*/ 0 w 225"/>
                <a:gd name="T9" fmla="*/ 18 h 174"/>
                <a:gd name="T10" fmla="*/ 18 w 225"/>
                <a:gd name="T11" fmla="*/ 18 h 174"/>
                <a:gd name="T12" fmla="*/ 16 w 225"/>
                <a:gd name="T13" fmla="*/ 19 h 174"/>
                <a:gd name="T14" fmla="*/ 20 w 225"/>
                <a:gd name="T15" fmla="*/ 23 h 174"/>
                <a:gd name="T16" fmla="*/ 18 w 225"/>
                <a:gd name="T17" fmla="*/ 27 h 174"/>
                <a:gd name="T18" fmla="*/ 20 w 225"/>
                <a:gd name="T19" fmla="*/ 32 h 174"/>
                <a:gd name="T20" fmla="*/ 29 w 225"/>
                <a:gd name="T21" fmla="*/ 27 h 174"/>
                <a:gd name="T22" fmla="*/ 52 w 225"/>
                <a:gd name="T23" fmla="*/ 27 h 174"/>
                <a:gd name="T24" fmla="*/ 83 w 225"/>
                <a:gd name="T25" fmla="*/ 30 h 174"/>
                <a:gd name="T26" fmla="*/ 106 w 225"/>
                <a:gd name="T27" fmla="*/ 37 h 174"/>
                <a:gd name="T28" fmla="*/ 109 w 225"/>
                <a:gd name="T29" fmla="*/ 43 h 174"/>
                <a:gd name="T30" fmla="*/ 122 w 225"/>
                <a:gd name="T31" fmla="*/ 44 h 174"/>
                <a:gd name="T32" fmla="*/ 134 w 225"/>
                <a:gd name="T33" fmla="*/ 36 h 174"/>
                <a:gd name="T34" fmla="*/ 132 w 225"/>
                <a:gd name="T35" fmla="*/ 30 h 174"/>
                <a:gd name="T36" fmla="*/ 148 w 225"/>
                <a:gd name="T37" fmla="*/ 30 h 174"/>
                <a:gd name="T38" fmla="*/ 157 w 225"/>
                <a:gd name="T39" fmla="*/ 25 h 174"/>
                <a:gd name="T40" fmla="*/ 140 w 225"/>
                <a:gd name="T41" fmla="*/ 26 h 174"/>
                <a:gd name="T42" fmla="*/ 120 w 225"/>
                <a:gd name="T43" fmla="*/ 19 h 174"/>
                <a:gd name="T44" fmla="*/ 109 w 225"/>
                <a:gd name="T45" fmla="*/ 14 h 174"/>
                <a:gd name="T46" fmla="*/ 110 w 225"/>
                <a:gd name="T47" fmla="*/ 8 h 174"/>
                <a:gd name="T48" fmla="*/ 96 w 225"/>
                <a:gd name="T49" fmla="*/ 7 h 174"/>
                <a:gd name="T50" fmla="*/ 79 w 225"/>
                <a:gd name="T51" fmla="*/ 12 h 174"/>
                <a:gd name="T52" fmla="*/ 79 w 225"/>
                <a:gd name="T53" fmla="*/ 7 h 174"/>
                <a:gd name="T54" fmla="*/ 67 w 225"/>
                <a:gd name="T55" fmla="*/ 0 h 174"/>
                <a:gd name="T56" fmla="*/ 51 w 225"/>
                <a:gd name="T57" fmla="*/ 3 h 174"/>
                <a:gd name="T58" fmla="*/ 54 w 225"/>
                <a:gd name="T59" fmla="*/ 7 h 174"/>
                <a:gd name="T60" fmla="*/ 42 w 225"/>
                <a:gd name="T61" fmla="*/ 7 h 174"/>
                <a:gd name="T62" fmla="*/ 21 w 225"/>
                <a:gd name="T63" fmla="*/ 6 h 174"/>
                <a:gd name="T64" fmla="*/ 18 w 225"/>
                <a:gd name="T65" fmla="*/ 3 h 174"/>
                <a:gd name="T66" fmla="*/ 16 w 225"/>
                <a:gd name="T67" fmla="*/ 5 h 17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25"/>
                <a:gd name="T103" fmla="*/ 0 h 174"/>
                <a:gd name="T104" fmla="*/ 225 w 225"/>
                <a:gd name="T105" fmla="*/ 174 h 17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25" h="174">
                  <a:moveTo>
                    <a:pt x="16" y="15"/>
                  </a:moveTo>
                  <a:lnTo>
                    <a:pt x="37" y="41"/>
                  </a:lnTo>
                  <a:lnTo>
                    <a:pt x="24" y="53"/>
                  </a:lnTo>
                  <a:lnTo>
                    <a:pt x="10" y="42"/>
                  </a:lnTo>
                  <a:lnTo>
                    <a:pt x="0" y="69"/>
                  </a:lnTo>
                  <a:lnTo>
                    <a:pt x="19" y="69"/>
                  </a:lnTo>
                  <a:lnTo>
                    <a:pt x="16" y="80"/>
                  </a:lnTo>
                  <a:lnTo>
                    <a:pt x="27" y="92"/>
                  </a:lnTo>
                  <a:lnTo>
                    <a:pt x="18" y="107"/>
                  </a:lnTo>
                  <a:lnTo>
                    <a:pt x="27" y="128"/>
                  </a:lnTo>
                  <a:lnTo>
                    <a:pt x="45" y="107"/>
                  </a:lnTo>
                  <a:lnTo>
                    <a:pt x="72" y="105"/>
                  </a:lnTo>
                  <a:lnTo>
                    <a:pt x="117" y="116"/>
                  </a:lnTo>
                  <a:lnTo>
                    <a:pt x="148" y="146"/>
                  </a:lnTo>
                  <a:lnTo>
                    <a:pt x="153" y="173"/>
                  </a:lnTo>
                  <a:lnTo>
                    <a:pt x="174" y="174"/>
                  </a:lnTo>
                  <a:lnTo>
                    <a:pt x="189" y="144"/>
                  </a:lnTo>
                  <a:lnTo>
                    <a:pt x="187" y="123"/>
                  </a:lnTo>
                  <a:lnTo>
                    <a:pt x="210" y="123"/>
                  </a:lnTo>
                  <a:lnTo>
                    <a:pt x="225" y="102"/>
                  </a:lnTo>
                  <a:lnTo>
                    <a:pt x="196" y="104"/>
                  </a:lnTo>
                  <a:lnTo>
                    <a:pt x="172" y="78"/>
                  </a:lnTo>
                  <a:lnTo>
                    <a:pt x="153" y="54"/>
                  </a:lnTo>
                  <a:lnTo>
                    <a:pt x="154" y="38"/>
                  </a:lnTo>
                  <a:lnTo>
                    <a:pt x="135" y="32"/>
                  </a:lnTo>
                  <a:lnTo>
                    <a:pt x="112" y="47"/>
                  </a:lnTo>
                  <a:lnTo>
                    <a:pt x="112" y="29"/>
                  </a:lnTo>
                  <a:lnTo>
                    <a:pt x="97" y="0"/>
                  </a:lnTo>
                  <a:lnTo>
                    <a:pt x="69" y="12"/>
                  </a:lnTo>
                  <a:lnTo>
                    <a:pt x="75" y="26"/>
                  </a:lnTo>
                  <a:lnTo>
                    <a:pt x="58" y="29"/>
                  </a:lnTo>
                  <a:lnTo>
                    <a:pt x="36" y="18"/>
                  </a:lnTo>
                  <a:lnTo>
                    <a:pt x="25" y="6"/>
                  </a:lnTo>
                  <a:lnTo>
                    <a:pt x="16" y="15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1" name="Freeform 178"/>
            <p:cNvSpPr>
              <a:spLocks noChangeArrowheads="1"/>
            </p:cNvSpPr>
            <p:nvPr/>
          </p:nvSpPr>
          <p:spPr bwMode="auto">
            <a:xfrm>
              <a:off x="3415" y="2306"/>
              <a:ext cx="288" cy="277"/>
            </a:xfrm>
            <a:custGeom>
              <a:avLst/>
              <a:gdLst>
                <a:gd name="T0" fmla="*/ 178 w 296"/>
                <a:gd name="T1" fmla="*/ 91 h 324"/>
                <a:gd name="T2" fmla="*/ 162 w 296"/>
                <a:gd name="T3" fmla="*/ 89 h 324"/>
                <a:gd name="T4" fmla="*/ 150 w 296"/>
                <a:gd name="T5" fmla="*/ 80 h 324"/>
                <a:gd name="T6" fmla="*/ 136 w 296"/>
                <a:gd name="T7" fmla="*/ 86 h 324"/>
                <a:gd name="T8" fmla="*/ 110 w 296"/>
                <a:gd name="T9" fmla="*/ 84 h 324"/>
                <a:gd name="T10" fmla="*/ 86 w 296"/>
                <a:gd name="T11" fmla="*/ 78 h 324"/>
                <a:gd name="T12" fmla="*/ 60 w 296"/>
                <a:gd name="T13" fmla="*/ 62 h 324"/>
                <a:gd name="T14" fmla="*/ 48 w 296"/>
                <a:gd name="T15" fmla="*/ 58 h 324"/>
                <a:gd name="T16" fmla="*/ 22 w 296"/>
                <a:gd name="T17" fmla="*/ 43 h 324"/>
                <a:gd name="T18" fmla="*/ 17 w 296"/>
                <a:gd name="T19" fmla="*/ 32 h 324"/>
                <a:gd name="T20" fmla="*/ 18 w 296"/>
                <a:gd name="T21" fmla="*/ 26 h 324"/>
                <a:gd name="T22" fmla="*/ 8 w 296"/>
                <a:gd name="T23" fmla="*/ 23 h 324"/>
                <a:gd name="T24" fmla="*/ 0 w 296"/>
                <a:gd name="T25" fmla="*/ 20 h 324"/>
                <a:gd name="T26" fmla="*/ 8 w 296"/>
                <a:gd name="T27" fmla="*/ 15 h 324"/>
                <a:gd name="T28" fmla="*/ 5 w 296"/>
                <a:gd name="T29" fmla="*/ 8 h 324"/>
                <a:gd name="T30" fmla="*/ 6 w 296"/>
                <a:gd name="T31" fmla="*/ 3 h 324"/>
                <a:gd name="T32" fmla="*/ 15 w 296"/>
                <a:gd name="T33" fmla="*/ 0 h 324"/>
                <a:gd name="T34" fmla="*/ 18 w 296"/>
                <a:gd name="T35" fmla="*/ 6 h 324"/>
                <a:gd name="T36" fmla="*/ 26 w 296"/>
                <a:gd name="T37" fmla="*/ 3 h 324"/>
                <a:gd name="T38" fmla="*/ 38 w 296"/>
                <a:gd name="T39" fmla="*/ 4 h 324"/>
                <a:gd name="T40" fmla="*/ 48 w 296"/>
                <a:gd name="T41" fmla="*/ 8 h 324"/>
                <a:gd name="T42" fmla="*/ 48 w 296"/>
                <a:gd name="T43" fmla="*/ 13 h 324"/>
                <a:gd name="T44" fmla="*/ 59 w 296"/>
                <a:gd name="T45" fmla="*/ 15 h 324"/>
                <a:gd name="T46" fmla="*/ 70 w 296"/>
                <a:gd name="T47" fmla="*/ 18 h 324"/>
                <a:gd name="T48" fmla="*/ 89 w 296"/>
                <a:gd name="T49" fmla="*/ 18 h 324"/>
                <a:gd name="T50" fmla="*/ 97 w 296"/>
                <a:gd name="T51" fmla="*/ 20 h 324"/>
                <a:gd name="T52" fmla="*/ 101 w 296"/>
                <a:gd name="T53" fmla="*/ 13 h 324"/>
                <a:gd name="T54" fmla="*/ 117 w 296"/>
                <a:gd name="T55" fmla="*/ 9 h 324"/>
                <a:gd name="T56" fmla="*/ 135 w 296"/>
                <a:gd name="T57" fmla="*/ 9 h 324"/>
                <a:gd name="T58" fmla="*/ 166 w 296"/>
                <a:gd name="T59" fmla="*/ 10 h 324"/>
                <a:gd name="T60" fmla="*/ 185 w 296"/>
                <a:gd name="T61" fmla="*/ 20 h 324"/>
                <a:gd name="T62" fmla="*/ 190 w 296"/>
                <a:gd name="T63" fmla="*/ 27 h 324"/>
                <a:gd name="T64" fmla="*/ 178 w 296"/>
                <a:gd name="T65" fmla="*/ 32 h 324"/>
                <a:gd name="T66" fmla="*/ 173 w 296"/>
                <a:gd name="T67" fmla="*/ 39 h 324"/>
                <a:gd name="T68" fmla="*/ 180 w 296"/>
                <a:gd name="T69" fmla="*/ 45 h 324"/>
                <a:gd name="T70" fmla="*/ 183 w 296"/>
                <a:gd name="T71" fmla="*/ 52 h 324"/>
                <a:gd name="T72" fmla="*/ 193 w 296"/>
                <a:gd name="T73" fmla="*/ 53 h 324"/>
                <a:gd name="T74" fmla="*/ 187 w 296"/>
                <a:gd name="T75" fmla="*/ 58 h 324"/>
                <a:gd name="T76" fmla="*/ 188 w 296"/>
                <a:gd name="T77" fmla="*/ 63 h 324"/>
                <a:gd name="T78" fmla="*/ 192 w 296"/>
                <a:gd name="T79" fmla="*/ 71 h 324"/>
                <a:gd name="T80" fmla="*/ 203 w 296"/>
                <a:gd name="T81" fmla="*/ 77 h 324"/>
                <a:gd name="T82" fmla="*/ 203 w 296"/>
                <a:gd name="T83" fmla="*/ 82 h 324"/>
                <a:gd name="T84" fmla="*/ 190 w 296"/>
                <a:gd name="T85" fmla="*/ 83 h 324"/>
                <a:gd name="T86" fmla="*/ 181 w 296"/>
                <a:gd name="T87" fmla="*/ 86 h 324"/>
                <a:gd name="T88" fmla="*/ 178 w 296"/>
                <a:gd name="T89" fmla="*/ 91 h 32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96"/>
                <a:gd name="T136" fmla="*/ 0 h 324"/>
                <a:gd name="T137" fmla="*/ 296 w 296"/>
                <a:gd name="T138" fmla="*/ 324 h 32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96" h="324">
                  <a:moveTo>
                    <a:pt x="260" y="324"/>
                  </a:moveTo>
                  <a:lnTo>
                    <a:pt x="236" y="315"/>
                  </a:lnTo>
                  <a:lnTo>
                    <a:pt x="218" y="285"/>
                  </a:lnTo>
                  <a:lnTo>
                    <a:pt x="198" y="303"/>
                  </a:lnTo>
                  <a:lnTo>
                    <a:pt x="159" y="297"/>
                  </a:lnTo>
                  <a:lnTo>
                    <a:pt x="123" y="276"/>
                  </a:lnTo>
                  <a:lnTo>
                    <a:pt x="92" y="223"/>
                  </a:lnTo>
                  <a:lnTo>
                    <a:pt x="65" y="204"/>
                  </a:lnTo>
                  <a:lnTo>
                    <a:pt x="38" y="150"/>
                  </a:lnTo>
                  <a:lnTo>
                    <a:pt x="17" y="118"/>
                  </a:lnTo>
                  <a:lnTo>
                    <a:pt x="24" y="90"/>
                  </a:lnTo>
                  <a:lnTo>
                    <a:pt x="8" y="79"/>
                  </a:lnTo>
                  <a:lnTo>
                    <a:pt x="0" y="66"/>
                  </a:lnTo>
                  <a:lnTo>
                    <a:pt x="8" y="55"/>
                  </a:lnTo>
                  <a:lnTo>
                    <a:pt x="5" y="24"/>
                  </a:lnTo>
                  <a:lnTo>
                    <a:pt x="6" y="7"/>
                  </a:lnTo>
                  <a:lnTo>
                    <a:pt x="15" y="0"/>
                  </a:lnTo>
                  <a:lnTo>
                    <a:pt x="21" y="16"/>
                  </a:lnTo>
                  <a:lnTo>
                    <a:pt x="42" y="6"/>
                  </a:lnTo>
                  <a:lnTo>
                    <a:pt x="54" y="13"/>
                  </a:lnTo>
                  <a:lnTo>
                    <a:pt x="65" y="24"/>
                  </a:lnTo>
                  <a:lnTo>
                    <a:pt x="65" y="48"/>
                  </a:lnTo>
                  <a:lnTo>
                    <a:pt x="90" y="55"/>
                  </a:lnTo>
                  <a:lnTo>
                    <a:pt x="102" y="64"/>
                  </a:lnTo>
                  <a:lnTo>
                    <a:pt x="129" y="64"/>
                  </a:lnTo>
                  <a:lnTo>
                    <a:pt x="143" y="70"/>
                  </a:lnTo>
                  <a:lnTo>
                    <a:pt x="149" y="48"/>
                  </a:lnTo>
                  <a:lnTo>
                    <a:pt x="168" y="31"/>
                  </a:lnTo>
                  <a:lnTo>
                    <a:pt x="197" y="30"/>
                  </a:lnTo>
                  <a:lnTo>
                    <a:pt x="242" y="39"/>
                  </a:lnTo>
                  <a:lnTo>
                    <a:pt x="269" y="69"/>
                  </a:lnTo>
                  <a:lnTo>
                    <a:pt x="276" y="96"/>
                  </a:lnTo>
                  <a:lnTo>
                    <a:pt x="260" y="112"/>
                  </a:lnTo>
                  <a:lnTo>
                    <a:pt x="251" y="139"/>
                  </a:lnTo>
                  <a:lnTo>
                    <a:pt x="263" y="163"/>
                  </a:lnTo>
                  <a:lnTo>
                    <a:pt x="267" y="181"/>
                  </a:lnTo>
                  <a:lnTo>
                    <a:pt x="281" y="186"/>
                  </a:lnTo>
                  <a:lnTo>
                    <a:pt x="272" y="204"/>
                  </a:lnTo>
                  <a:lnTo>
                    <a:pt x="273" y="226"/>
                  </a:lnTo>
                  <a:lnTo>
                    <a:pt x="279" y="253"/>
                  </a:lnTo>
                  <a:lnTo>
                    <a:pt x="296" y="274"/>
                  </a:lnTo>
                  <a:lnTo>
                    <a:pt x="296" y="289"/>
                  </a:lnTo>
                  <a:lnTo>
                    <a:pt x="276" y="292"/>
                  </a:lnTo>
                  <a:lnTo>
                    <a:pt x="264" y="304"/>
                  </a:lnTo>
                  <a:lnTo>
                    <a:pt x="260" y="324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2" name="Freeform 179"/>
            <p:cNvSpPr>
              <a:spLocks noChangeArrowheads="1"/>
            </p:cNvSpPr>
            <p:nvPr/>
          </p:nvSpPr>
          <p:spPr bwMode="auto">
            <a:xfrm>
              <a:off x="3344" y="2222"/>
              <a:ext cx="107" cy="50"/>
            </a:xfrm>
            <a:custGeom>
              <a:avLst/>
              <a:gdLst>
                <a:gd name="T0" fmla="*/ 0 w 111"/>
                <a:gd name="T1" fmla="*/ 3 h 60"/>
                <a:gd name="T2" fmla="*/ 13 w 111"/>
                <a:gd name="T3" fmla="*/ 7 h 60"/>
                <a:gd name="T4" fmla="*/ 13 w 111"/>
                <a:gd name="T5" fmla="*/ 9 h 60"/>
                <a:gd name="T6" fmla="*/ 19 w 111"/>
                <a:gd name="T7" fmla="*/ 13 h 60"/>
                <a:gd name="T8" fmla="*/ 25 w 111"/>
                <a:gd name="T9" fmla="*/ 11 h 60"/>
                <a:gd name="T10" fmla="*/ 34 w 111"/>
                <a:gd name="T11" fmla="*/ 12 h 60"/>
                <a:gd name="T12" fmla="*/ 45 w 111"/>
                <a:gd name="T13" fmla="*/ 12 h 60"/>
                <a:gd name="T14" fmla="*/ 51 w 111"/>
                <a:gd name="T15" fmla="*/ 15 h 60"/>
                <a:gd name="T16" fmla="*/ 59 w 111"/>
                <a:gd name="T17" fmla="*/ 11 h 60"/>
                <a:gd name="T18" fmla="*/ 65 w 111"/>
                <a:gd name="T19" fmla="*/ 13 h 60"/>
                <a:gd name="T20" fmla="*/ 72 w 111"/>
                <a:gd name="T21" fmla="*/ 9 h 60"/>
                <a:gd name="T22" fmla="*/ 62 w 111"/>
                <a:gd name="T23" fmla="*/ 9 h 60"/>
                <a:gd name="T24" fmla="*/ 58 w 111"/>
                <a:gd name="T25" fmla="*/ 1 h 60"/>
                <a:gd name="T26" fmla="*/ 36 w 111"/>
                <a:gd name="T27" fmla="*/ 6 h 60"/>
                <a:gd name="T28" fmla="*/ 20 w 111"/>
                <a:gd name="T29" fmla="*/ 1 h 60"/>
                <a:gd name="T30" fmla="*/ 13 w 111"/>
                <a:gd name="T31" fmla="*/ 0 h 60"/>
                <a:gd name="T32" fmla="*/ 0 w 111"/>
                <a:gd name="T33" fmla="*/ 3 h 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1"/>
                <a:gd name="T52" fmla="*/ 0 h 60"/>
                <a:gd name="T53" fmla="*/ 111 w 111"/>
                <a:gd name="T54" fmla="*/ 60 h 6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1" h="60">
                  <a:moveTo>
                    <a:pt x="0" y="10"/>
                  </a:moveTo>
                  <a:lnTo>
                    <a:pt x="14" y="24"/>
                  </a:lnTo>
                  <a:lnTo>
                    <a:pt x="18" y="39"/>
                  </a:lnTo>
                  <a:lnTo>
                    <a:pt x="26" y="54"/>
                  </a:lnTo>
                  <a:lnTo>
                    <a:pt x="41" y="46"/>
                  </a:lnTo>
                  <a:lnTo>
                    <a:pt x="51" y="51"/>
                  </a:lnTo>
                  <a:lnTo>
                    <a:pt x="68" y="51"/>
                  </a:lnTo>
                  <a:lnTo>
                    <a:pt x="74" y="60"/>
                  </a:lnTo>
                  <a:lnTo>
                    <a:pt x="87" y="49"/>
                  </a:lnTo>
                  <a:lnTo>
                    <a:pt x="102" y="54"/>
                  </a:lnTo>
                  <a:lnTo>
                    <a:pt x="111" y="43"/>
                  </a:lnTo>
                  <a:lnTo>
                    <a:pt x="96" y="33"/>
                  </a:lnTo>
                  <a:lnTo>
                    <a:pt x="83" y="1"/>
                  </a:lnTo>
                  <a:lnTo>
                    <a:pt x="54" y="19"/>
                  </a:lnTo>
                  <a:lnTo>
                    <a:pt x="33" y="1"/>
                  </a:lnTo>
                  <a:lnTo>
                    <a:pt x="17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3" name="Freeform 180"/>
            <p:cNvSpPr>
              <a:spLocks noChangeArrowheads="1"/>
            </p:cNvSpPr>
            <p:nvPr/>
          </p:nvSpPr>
          <p:spPr bwMode="auto">
            <a:xfrm>
              <a:off x="3409" y="2268"/>
              <a:ext cx="47" cy="49"/>
            </a:xfrm>
            <a:custGeom>
              <a:avLst/>
              <a:gdLst>
                <a:gd name="T0" fmla="*/ 11 w 50"/>
                <a:gd name="T1" fmla="*/ 0 h 59"/>
                <a:gd name="T2" fmla="*/ 18 w 50"/>
                <a:gd name="T3" fmla="*/ 5 h 59"/>
                <a:gd name="T4" fmla="*/ 24 w 50"/>
                <a:gd name="T5" fmla="*/ 8 h 59"/>
                <a:gd name="T6" fmla="*/ 27 w 50"/>
                <a:gd name="T7" fmla="*/ 12 h 59"/>
                <a:gd name="T8" fmla="*/ 18 w 50"/>
                <a:gd name="T9" fmla="*/ 14 h 59"/>
                <a:gd name="T10" fmla="*/ 13 w 50"/>
                <a:gd name="T11" fmla="*/ 10 h 59"/>
                <a:gd name="T12" fmla="*/ 18 w 50"/>
                <a:gd name="T13" fmla="*/ 8 h 59"/>
                <a:gd name="T14" fmla="*/ 0 w 50"/>
                <a:gd name="T15" fmla="*/ 6 h 59"/>
                <a:gd name="T16" fmla="*/ 8 w 50"/>
                <a:gd name="T17" fmla="*/ 2 h 59"/>
                <a:gd name="T18" fmla="*/ 11 w 50"/>
                <a:gd name="T19" fmla="*/ 0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59"/>
                <a:gd name="T32" fmla="*/ 50 w 50"/>
                <a:gd name="T33" fmla="*/ 59 h 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59">
                  <a:moveTo>
                    <a:pt x="18" y="0"/>
                  </a:moveTo>
                  <a:lnTo>
                    <a:pt x="32" y="18"/>
                  </a:lnTo>
                  <a:lnTo>
                    <a:pt x="47" y="30"/>
                  </a:lnTo>
                  <a:lnTo>
                    <a:pt x="50" y="51"/>
                  </a:lnTo>
                  <a:lnTo>
                    <a:pt x="29" y="59"/>
                  </a:lnTo>
                  <a:lnTo>
                    <a:pt x="20" y="45"/>
                  </a:lnTo>
                  <a:lnTo>
                    <a:pt x="27" y="32"/>
                  </a:lnTo>
                  <a:lnTo>
                    <a:pt x="0" y="23"/>
                  </a:lnTo>
                  <a:lnTo>
                    <a:pt x="8" y="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4" name="Freeform 181"/>
            <p:cNvSpPr>
              <a:spLocks noChangeArrowheads="1"/>
            </p:cNvSpPr>
            <p:nvPr/>
          </p:nvSpPr>
          <p:spPr bwMode="auto">
            <a:xfrm>
              <a:off x="3428" y="2258"/>
              <a:ext cx="61" cy="67"/>
            </a:xfrm>
            <a:custGeom>
              <a:avLst/>
              <a:gdLst>
                <a:gd name="T0" fmla="*/ 28 w 64"/>
                <a:gd name="T1" fmla="*/ 4 h 81"/>
                <a:gd name="T2" fmla="*/ 40 w 64"/>
                <a:gd name="T3" fmla="*/ 6 h 81"/>
                <a:gd name="T4" fmla="*/ 30 w 64"/>
                <a:gd name="T5" fmla="*/ 10 h 81"/>
                <a:gd name="T6" fmla="*/ 34 w 64"/>
                <a:gd name="T7" fmla="*/ 14 h 81"/>
                <a:gd name="T8" fmla="*/ 30 w 64"/>
                <a:gd name="T9" fmla="*/ 17 h 81"/>
                <a:gd name="T10" fmla="*/ 23 w 64"/>
                <a:gd name="T11" fmla="*/ 14 h 81"/>
                <a:gd name="T12" fmla="*/ 23 w 64"/>
                <a:gd name="T13" fmla="*/ 10 h 81"/>
                <a:gd name="T14" fmla="*/ 10 w 64"/>
                <a:gd name="T15" fmla="*/ 7 h 81"/>
                <a:gd name="T16" fmla="*/ 0 w 64"/>
                <a:gd name="T17" fmla="*/ 3 h 81"/>
                <a:gd name="T18" fmla="*/ 12 w 64"/>
                <a:gd name="T19" fmla="*/ 2 h 81"/>
                <a:gd name="T20" fmla="*/ 18 w 64"/>
                <a:gd name="T21" fmla="*/ 0 h 81"/>
                <a:gd name="T22" fmla="*/ 28 w 64"/>
                <a:gd name="T23" fmla="*/ 4 h 8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4"/>
                <a:gd name="T37" fmla="*/ 0 h 81"/>
                <a:gd name="T38" fmla="*/ 64 w 64"/>
                <a:gd name="T39" fmla="*/ 81 h 8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4" h="81">
                  <a:moveTo>
                    <a:pt x="48" y="16"/>
                  </a:moveTo>
                  <a:lnTo>
                    <a:pt x="64" y="31"/>
                  </a:lnTo>
                  <a:lnTo>
                    <a:pt x="52" y="46"/>
                  </a:lnTo>
                  <a:lnTo>
                    <a:pt x="57" y="64"/>
                  </a:lnTo>
                  <a:lnTo>
                    <a:pt x="51" y="81"/>
                  </a:lnTo>
                  <a:lnTo>
                    <a:pt x="30" y="63"/>
                  </a:lnTo>
                  <a:lnTo>
                    <a:pt x="30" y="45"/>
                  </a:lnTo>
                  <a:lnTo>
                    <a:pt x="13" y="33"/>
                  </a:lnTo>
                  <a:lnTo>
                    <a:pt x="0" y="12"/>
                  </a:lnTo>
                  <a:lnTo>
                    <a:pt x="19" y="9"/>
                  </a:lnTo>
                  <a:lnTo>
                    <a:pt x="25" y="0"/>
                  </a:lnTo>
                  <a:lnTo>
                    <a:pt x="48" y="16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5" name="Freeform 182"/>
            <p:cNvSpPr>
              <a:spLocks noChangeArrowheads="1"/>
            </p:cNvSpPr>
            <p:nvPr/>
          </p:nvSpPr>
          <p:spPr bwMode="auto">
            <a:xfrm>
              <a:off x="3671" y="2359"/>
              <a:ext cx="231" cy="252"/>
            </a:xfrm>
            <a:custGeom>
              <a:avLst/>
              <a:gdLst>
                <a:gd name="T0" fmla="*/ 0 w 239"/>
                <a:gd name="T1" fmla="*/ 68 h 297"/>
                <a:gd name="T2" fmla="*/ 31 w 239"/>
                <a:gd name="T3" fmla="*/ 65 h 297"/>
                <a:gd name="T4" fmla="*/ 43 w 239"/>
                <a:gd name="T5" fmla="*/ 68 h 297"/>
                <a:gd name="T6" fmla="*/ 68 w 239"/>
                <a:gd name="T7" fmla="*/ 76 h 297"/>
                <a:gd name="T8" fmla="*/ 74 w 239"/>
                <a:gd name="T9" fmla="*/ 70 h 297"/>
                <a:gd name="T10" fmla="*/ 87 w 239"/>
                <a:gd name="T11" fmla="*/ 70 h 297"/>
                <a:gd name="T12" fmla="*/ 81 w 239"/>
                <a:gd name="T13" fmla="*/ 64 h 297"/>
                <a:gd name="T14" fmla="*/ 75 w 239"/>
                <a:gd name="T15" fmla="*/ 59 h 297"/>
                <a:gd name="T16" fmla="*/ 94 w 239"/>
                <a:gd name="T17" fmla="*/ 53 h 297"/>
                <a:gd name="T18" fmla="*/ 110 w 239"/>
                <a:gd name="T19" fmla="*/ 45 h 297"/>
                <a:gd name="T20" fmla="*/ 122 w 239"/>
                <a:gd name="T21" fmla="*/ 38 h 297"/>
                <a:gd name="T22" fmla="*/ 122 w 239"/>
                <a:gd name="T23" fmla="*/ 36 h 297"/>
                <a:gd name="T24" fmla="*/ 130 w 239"/>
                <a:gd name="T25" fmla="*/ 31 h 297"/>
                <a:gd name="T26" fmla="*/ 119 w 239"/>
                <a:gd name="T27" fmla="*/ 26 h 297"/>
                <a:gd name="T28" fmla="*/ 113 w 239"/>
                <a:gd name="T29" fmla="*/ 19 h 297"/>
                <a:gd name="T30" fmla="*/ 130 w 239"/>
                <a:gd name="T31" fmla="*/ 17 h 297"/>
                <a:gd name="T32" fmla="*/ 150 w 239"/>
                <a:gd name="T33" fmla="*/ 12 h 297"/>
                <a:gd name="T34" fmla="*/ 150 w 239"/>
                <a:gd name="T35" fmla="*/ 7 h 297"/>
                <a:gd name="T36" fmla="*/ 130 w 239"/>
                <a:gd name="T37" fmla="*/ 0 h 297"/>
                <a:gd name="T38" fmla="*/ 106 w 239"/>
                <a:gd name="T39" fmla="*/ 5 h 297"/>
                <a:gd name="T40" fmla="*/ 91 w 239"/>
                <a:gd name="T41" fmla="*/ 7 h 297"/>
                <a:gd name="T42" fmla="*/ 89 w 239"/>
                <a:gd name="T43" fmla="*/ 16 h 297"/>
                <a:gd name="T44" fmla="*/ 76 w 239"/>
                <a:gd name="T45" fmla="*/ 17 h 297"/>
                <a:gd name="T46" fmla="*/ 78 w 239"/>
                <a:gd name="T47" fmla="*/ 21 h 297"/>
                <a:gd name="T48" fmla="*/ 77 w 239"/>
                <a:gd name="T49" fmla="*/ 26 h 297"/>
                <a:gd name="T50" fmla="*/ 64 w 239"/>
                <a:gd name="T51" fmla="*/ 26 h 297"/>
                <a:gd name="T52" fmla="*/ 64 w 239"/>
                <a:gd name="T53" fmla="*/ 31 h 297"/>
                <a:gd name="T54" fmla="*/ 43 w 239"/>
                <a:gd name="T55" fmla="*/ 36 h 297"/>
                <a:gd name="T56" fmla="*/ 41 w 239"/>
                <a:gd name="T57" fmla="*/ 39 h 297"/>
                <a:gd name="T58" fmla="*/ 29 w 239"/>
                <a:gd name="T59" fmla="*/ 42 h 297"/>
                <a:gd name="T60" fmla="*/ 12 w 239"/>
                <a:gd name="T61" fmla="*/ 41 h 297"/>
                <a:gd name="T62" fmla="*/ 14 w 239"/>
                <a:gd name="T63" fmla="*/ 50 h 297"/>
                <a:gd name="T64" fmla="*/ 22 w 239"/>
                <a:gd name="T65" fmla="*/ 55 h 297"/>
                <a:gd name="T66" fmla="*/ 16 w 239"/>
                <a:gd name="T67" fmla="*/ 59 h 297"/>
                <a:gd name="T68" fmla="*/ 14 w 239"/>
                <a:gd name="T69" fmla="*/ 59 h 297"/>
                <a:gd name="T70" fmla="*/ 2 w 239"/>
                <a:gd name="T71" fmla="*/ 64 h 297"/>
                <a:gd name="T72" fmla="*/ 0 w 239"/>
                <a:gd name="T73" fmla="*/ 68 h 29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9"/>
                <a:gd name="T112" fmla="*/ 0 h 297"/>
                <a:gd name="T113" fmla="*/ 239 w 239"/>
                <a:gd name="T114" fmla="*/ 297 h 29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9" h="297">
                  <a:moveTo>
                    <a:pt x="0" y="264"/>
                  </a:moveTo>
                  <a:lnTo>
                    <a:pt x="47" y="256"/>
                  </a:lnTo>
                  <a:lnTo>
                    <a:pt x="74" y="264"/>
                  </a:lnTo>
                  <a:lnTo>
                    <a:pt x="108" y="297"/>
                  </a:lnTo>
                  <a:lnTo>
                    <a:pt x="120" y="274"/>
                  </a:lnTo>
                  <a:lnTo>
                    <a:pt x="137" y="271"/>
                  </a:lnTo>
                  <a:lnTo>
                    <a:pt x="129" y="249"/>
                  </a:lnTo>
                  <a:lnTo>
                    <a:pt x="122" y="229"/>
                  </a:lnTo>
                  <a:lnTo>
                    <a:pt x="149" y="208"/>
                  </a:lnTo>
                  <a:lnTo>
                    <a:pt x="176" y="175"/>
                  </a:lnTo>
                  <a:lnTo>
                    <a:pt x="194" y="148"/>
                  </a:lnTo>
                  <a:lnTo>
                    <a:pt x="194" y="138"/>
                  </a:lnTo>
                  <a:lnTo>
                    <a:pt x="206" y="123"/>
                  </a:lnTo>
                  <a:lnTo>
                    <a:pt x="189" y="103"/>
                  </a:lnTo>
                  <a:lnTo>
                    <a:pt x="180" y="76"/>
                  </a:lnTo>
                  <a:lnTo>
                    <a:pt x="207" y="64"/>
                  </a:lnTo>
                  <a:lnTo>
                    <a:pt x="239" y="45"/>
                  </a:lnTo>
                  <a:lnTo>
                    <a:pt x="239" y="27"/>
                  </a:lnTo>
                  <a:lnTo>
                    <a:pt x="207" y="0"/>
                  </a:lnTo>
                  <a:lnTo>
                    <a:pt x="170" y="16"/>
                  </a:lnTo>
                  <a:lnTo>
                    <a:pt x="143" y="33"/>
                  </a:lnTo>
                  <a:lnTo>
                    <a:pt x="140" y="61"/>
                  </a:lnTo>
                  <a:lnTo>
                    <a:pt x="123" y="63"/>
                  </a:lnTo>
                  <a:lnTo>
                    <a:pt x="126" y="84"/>
                  </a:lnTo>
                  <a:lnTo>
                    <a:pt x="125" y="100"/>
                  </a:lnTo>
                  <a:lnTo>
                    <a:pt x="98" y="100"/>
                  </a:lnTo>
                  <a:lnTo>
                    <a:pt x="98" y="121"/>
                  </a:lnTo>
                  <a:lnTo>
                    <a:pt x="71" y="139"/>
                  </a:lnTo>
                  <a:lnTo>
                    <a:pt x="65" y="153"/>
                  </a:lnTo>
                  <a:lnTo>
                    <a:pt x="45" y="163"/>
                  </a:lnTo>
                  <a:lnTo>
                    <a:pt x="12" y="159"/>
                  </a:lnTo>
                  <a:lnTo>
                    <a:pt x="18" y="198"/>
                  </a:lnTo>
                  <a:lnTo>
                    <a:pt x="38" y="216"/>
                  </a:lnTo>
                  <a:lnTo>
                    <a:pt x="32" y="232"/>
                  </a:lnTo>
                  <a:lnTo>
                    <a:pt x="15" y="234"/>
                  </a:lnTo>
                  <a:lnTo>
                    <a:pt x="2" y="252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6" name="Freeform 183"/>
            <p:cNvSpPr>
              <a:spLocks noChangeArrowheads="1"/>
            </p:cNvSpPr>
            <p:nvPr/>
          </p:nvSpPr>
          <p:spPr bwMode="auto">
            <a:xfrm>
              <a:off x="3661" y="2345"/>
              <a:ext cx="154" cy="152"/>
            </a:xfrm>
            <a:custGeom>
              <a:avLst/>
              <a:gdLst>
                <a:gd name="T0" fmla="*/ 84 w 159"/>
                <a:gd name="T1" fmla="*/ 3 h 180"/>
                <a:gd name="T2" fmla="*/ 96 w 159"/>
                <a:gd name="T3" fmla="*/ 0 h 180"/>
                <a:gd name="T4" fmla="*/ 99 w 159"/>
                <a:gd name="T5" fmla="*/ 3 h 180"/>
                <a:gd name="T6" fmla="*/ 96 w 159"/>
                <a:gd name="T7" fmla="*/ 7 h 180"/>
                <a:gd name="T8" fmla="*/ 105 w 159"/>
                <a:gd name="T9" fmla="*/ 10 h 180"/>
                <a:gd name="T10" fmla="*/ 101 w 159"/>
                <a:gd name="T11" fmla="*/ 13 h 180"/>
                <a:gd name="T12" fmla="*/ 99 w 159"/>
                <a:gd name="T13" fmla="*/ 19 h 180"/>
                <a:gd name="T14" fmla="*/ 92 w 159"/>
                <a:gd name="T15" fmla="*/ 19 h 180"/>
                <a:gd name="T16" fmla="*/ 93 w 159"/>
                <a:gd name="T17" fmla="*/ 25 h 180"/>
                <a:gd name="T18" fmla="*/ 93 w 159"/>
                <a:gd name="T19" fmla="*/ 30 h 180"/>
                <a:gd name="T20" fmla="*/ 72 w 159"/>
                <a:gd name="T21" fmla="*/ 30 h 180"/>
                <a:gd name="T22" fmla="*/ 72 w 159"/>
                <a:gd name="T23" fmla="*/ 35 h 180"/>
                <a:gd name="T24" fmla="*/ 57 w 159"/>
                <a:gd name="T25" fmla="*/ 39 h 180"/>
                <a:gd name="T26" fmla="*/ 52 w 159"/>
                <a:gd name="T27" fmla="*/ 43 h 180"/>
                <a:gd name="T28" fmla="*/ 35 w 159"/>
                <a:gd name="T29" fmla="*/ 45 h 180"/>
                <a:gd name="T30" fmla="*/ 15 w 159"/>
                <a:gd name="T31" fmla="*/ 44 h 180"/>
                <a:gd name="T32" fmla="*/ 15 w 159"/>
                <a:gd name="T33" fmla="*/ 41 h 180"/>
                <a:gd name="T34" fmla="*/ 19 w 159"/>
                <a:gd name="T35" fmla="*/ 35 h 180"/>
                <a:gd name="T36" fmla="*/ 15 w 159"/>
                <a:gd name="T37" fmla="*/ 34 h 180"/>
                <a:gd name="T38" fmla="*/ 10 w 159"/>
                <a:gd name="T39" fmla="*/ 30 h 180"/>
                <a:gd name="T40" fmla="*/ 0 w 159"/>
                <a:gd name="T41" fmla="*/ 24 h 180"/>
                <a:gd name="T42" fmla="*/ 7 w 159"/>
                <a:gd name="T43" fmla="*/ 18 h 180"/>
                <a:gd name="T44" fmla="*/ 17 w 159"/>
                <a:gd name="T45" fmla="*/ 13 h 180"/>
                <a:gd name="T46" fmla="*/ 32 w 159"/>
                <a:gd name="T47" fmla="*/ 13 h 180"/>
                <a:gd name="T48" fmla="*/ 41 w 159"/>
                <a:gd name="T49" fmla="*/ 7 h 180"/>
                <a:gd name="T50" fmla="*/ 42 w 159"/>
                <a:gd name="T51" fmla="*/ 1 h 180"/>
                <a:gd name="T52" fmla="*/ 58 w 159"/>
                <a:gd name="T53" fmla="*/ 1 h 180"/>
                <a:gd name="T54" fmla="*/ 69 w 159"/>
                <a:gd name="T55" fmla="*/ 3 h 180"/>
                <a:gd name="T56" fmla="*/ 84 w 159"/>
                <a:gd name="T57" fmla="*/ 3 h 18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9"/>
                <a:gd name="T88" fmla="*/ 0 h 180"/>
                <a:gd name="T89" fmla="*/ 159 w 159"/>
                <a:gd name="T90" fmla="*/ 180 h 18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9" h="180">
                  <a:moveTo>
                    <a:pt x="123" y="4"/>
                  </a:moveTo>
                  <a:lnTo>
                    <a:pt x="141" y="0"/>
                  </a:lnTo>
                  <a:lnTo>
                    <a:pt x="148" y="12"/>
                  </a:lnTo>
                  <a:lnTo>
                    <a:pt x="142" y="28"/>
                  </a:lnTo>
                  <a:lnTo>
                    <a:pt x="159" y="42"/>
                  </a:lnTo>
                  <a:lnTo>
                    <a:pt x="151" y="51"/>
                  </a:lnTo>
                  <a:lnTo>
                    <a:pt x="148" y="78"/>
                  </a:lnTo>
                  <a:lnTo>
                    <a:pt x="132" y="78"/>
                  </a:lnTo>
                  <a:lnTo>
                    <a:pt x="136" y="97"/>
                  </a:lnTo>
                  <a:lnTo>
                    <a:pt x="135" y="118"/>
                  </a:lnTo>
                  <a:lnTo>
                    <a:pt x="108" y="117"/>
                  </a:lnTo>
                  <a:lnTo>
                    <a:pt x="108" y="141"/>
                  </a:lnTo>
                  <a:lnTo>
                    <a:pt x="82" y="154"/>
                  </a:lnTo>
                  <a:lnTo>
                    <a:pt x="75" y="169"/>
                  </a:lnTo>
                  <a:lnTo>
                    <a:pt x="51" y="180"/>
                  </a:lnTo>
                  <a:lnTo>
                    <a:pt x="21" y="174"/>
                  </a:lnTo>
                  <a:lnTo>
                    <a:pt x="22" y="157"/>
                  </a:lnTo>
                  <a:lnTo>
                    <a:pt x="31" y="139"/>
                  </a:lnTo>
                  <a:lnTo>
                    <a:pt x="15" y="135"/>
                  </a:lnTo>
                  <a:lnTo>
                    <a:pt x="10" y="112"/>
                  </a:lnTo>
                  <a:lnTo>
                    <a:pt x="0" y="96"/>
                  </a:lnTo>
                  <a:lnTo>
                    <a:pt x="7" y="69"/>
                  </a:lnTo>
                  <a:lnTo>
                    <a:pt x="24" y="52"/>
                  </a:lnTo>
                  <a:lnTo>
                    <a:pt x="48" y="51"/>
                  </a:lnTo>
                  <a:lnTo>
                    <a:pt x="58" y="24"/>
                  </a:lnTo>
                  <a:lnTo>
                    <a:pt x="61" y="1"/>
                  </a:lnTo>
                  <a:lnTo>
                    <a:pt x="84" y="1"/>
                  </a:lnTo>
                  <a:lnTo>
                    <a:pt x="103" y="12"/>
                  </a:lnTo>
                  <a:lnTo>
                    <a:pt x="123" y="4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7" name="Freeform 184"/>
            <p:cNvSpPr>
              <a:spLocks noChangeArrowheads="1"/>
            </p:cNvSpPr>
            <p:nvPr/>
          </p:nvSpPr>
          <p:spPr bwMode="auto">
            <a:xfrm>
              <a:off x="3764" y="2275"/>
              <a:ext cx="109" cy="104"/>
            </a:xfrm>
            <a:custGeom>
              <a:avLst/>
              <a:gdLst>
                <a:gd name="T0" fmla="*/ 65 w 114"/>
                <a:gd name="T1" fmla="*/ 26 h 123"/>
                <a:gd name="T2" fmla="*/ 63 w 114"/>
                <a:gd name="T3" fmla="*/ 14 h 123"/>
                <a:gd name="T4" fmla="*/ 55 w 114"/>
                <a:gd name="T5" fmla="*/ 13 h 123"/>
                <a:gd name="T6" fmla="*/ 51 w 114"/>
                <a:gd name="T7" fmla="*/ 9 h 123"/>
                <a:gd name="T8" fmla="*/ 35 w 114"/>
                <a:gd name="T9" fmla="*/ 10 h 123"/>
                <a:gd name="T10" fmla="*/ 30 w 114"/>
                <a:gd name="T11" fmla="*/ 9 h 123"/>
                <a:gd name="T12" fmla="*/ 28 w 114"/>
                <a:gd name="T13" fmla="*/ 6 h 123"/>
                <a:gd name="T14" fmla="*/ 28 w 114"/>
                <a:gd name="T15" fmla="*/ 0 h 123"/>
                <a:gd name="T16" fmla="*/ 15 w 114"/>
                <a:gd name="T17" fmla="*/ 0 h 123"/>
                <a:gd name="T18" fmla="*/ 12 w 114"/>
                <a:gd name="T19" fmla="*/ 9 h 123"/>
                <a:gd name="T20" fmla="*/ 0 w 114"/>
                <a:gd name="T21" fmla="*/ 10 h 123"/>
                <a:gd name="T22" fmla="*/ 12 w 114"/>
                <a:gd name="T23" fmla="*/ 18 h 123"/>
                <a:gd name="T24" fmla="*/ 11 w 114"/>
                <a:gd name="T25" fmla="*/ 25 h 123"/>
                <a:gd name="T26" fmla="*/ 23 w 114"/>
                <a:gd name="T27" fmla="*/ 21 h 123"/>
                <a:gd name="T28" fmla="*/ 28 w 114"/>
                <a:gd name="T29" fmla="*/ 26 h 123"/>
                <a:gd name="T30" fmla="*/ 21 w 114"/>
                <a:gd name="T31" fmla="*/ 30 h 123"/>
                <a:gd name="T32" fmla="*/ 33 w 114"/>
                <a:gd name="T33" fmla="*/ 32 h 123"/>
                <a:gd name="T34" fmla="*/ 65 w 114"/>
                <a:gd name="T35" fmla="*/ 26 h 1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14"/>
                <a:gd name="T55" fmla="*/ 0 h 123"/>
                <a:gd name="T56" fmla="*/ 114 w 114"/>
                <a:gd name="T57" fmla="*/ 123 h 12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14" h="123">
                  <a:moveTo>
                    <a:pt x="114" y="96"/>
                  </a:moveTo>
                  <a:lnTo>
                    <a:pt x="109" y="55"/>
                  </a:lnTo>
                  <a:lnTo>
                    <a:pt x="94" y="51"/>
                  </a:lnTo>
                  <a:lnTo>
                    <a:pt x="87" y="34"/>
                  </a:lnTo>
                  <a:lnTo>
                    <a:pt x="60" y="40"/>
                  </a:lnTo>
                  <a:lnTo>
                    <a:pt x="49" y="33"/>
                  </a:lnTo>
                  <a:lnTo>
                    <a:pt x="45" y="19"/>
                  </a:lnTo>
                  <a:lnTo>
                    <a:pt x="45" y="0"/>
                  </a:lnTo>
                  <a:lnTo>
                    <a:pt x="31" y="0"/>
                  </a:lnTo>
                  <a:lnTo>
                    <a:pt x="22" y="37"/>
                  </a:lnTo>
                  <a:lnTo>
                    <a:pt x="0" y="40"/>
                  </a:lnTo>
                  <a:lnTo>
                    <a:pt x="22" y="67"/>
                  </a:lnTo>
                  <a:lnTo>
                    <a:pt x="15" y="91"/>
                  </a:lnTo>
                  <a:lnTo>
                    <a:pt x="39" y="79"/>
                  </a:lnTo>
                  <a:lnTo>
                    <a:pt x="45" y="96"/>
                  </a:lnTo>
                  <a:lnTo>
                    <a:pt x="37" y="112"/>
                  </a:lnTo>
                  <a:lnTo>
                    <a:pt x="55" y="123"/>
                  </a:lnTo>
                  <a:lnTo>
                    <a:pt x="114" y="96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8" name="Freeform 185"/>
            <p:cNvSpPr>
              <a:spLocks noChangeArrowheads="1"/>
            </p:cNvSpPr>
            <p:nvPr/>
          </p:nvSpPr>
          <p:spPr bwMode="auto">
            <a:xfrm>
              <a:off x="3807" y="2231"/>
              <a:ext cx="152" cy="80"/>
            </a:xfrm>
            <a:custGeom>
              <a:avLst/>
              <a:gdLst>
                <a:gd name="T0" fmla="*/ 1 w 304"/>
                <a:gd name="T1" fmla="*/ 0 h 184"/>
                <a:gd name="T2" fmla="*/ 1 w 304"/>
                <a:gd name="T3" fmla="*/ 0 h 184"/>
                <a:gd name="T4" fmla="*/ 1 w 304"/>
                <a:gd name="T5" fmla="*/ 0 h 184"/>
                <a:gd name="T6" fmla="*/ 1 w 304"/>
                <a:gd name="T7" fmla="*/ 0 h 184"/>
                <a:gd name="T8" fmla="*/ 1 w 304"/>
                <a:gd name="T9" fmla="*/ 0 h 184"/>
                <a:gd name="T10" fmla="*/ 1 w 304"/>
                <a:gd name="T11" fmla="*/ 0 h 184"/>
                <a:gd name="T12" fmla="*/ 1 w 304"/>
                <a:gd name="T13" fmla="*/ 0 h 184"/>
                <a:gd name="T14" fmla="*/ 1 w 304"/>
                <a:gd name="T15" fmla="*/ 0 h 184"/>
                <a:gd name="T16" fmla="*/ 1 w 304"/>
                <a:gd name="T17" fmla="*/ 0 h 184"/>
                <a:gd name="T18" fmla="*/ 1 w 304"/>
                <a:gd name="T19" fmla="*/ 0 h 184"/>
                <a:gd name="T20" fmla="*/ 1 w 304"/>
                <a:gd name="T21" fmla="*/ 0 h 184"/>
                <a:gd name="T22" fmla="*/ 1 w 304"/>
                <a:gd name="T23" fmla="*/ 0 h 184"/>
                <a:gd name="T24" fmla="*/ 1 w 304"/>
                <a:gd name="T25" fmla="*/ 0 h 184"/>
                <a:gd name="T26" fmla="*/ 1 w 304"/>
                <a:gd name="T27" fmla="*/ 0 h 184"/>
                <a:gd name="T28" fmla="*/ 1 w 304"/>
                <a:gd name="T29" fmla="*/ 0 h 184"/>
                <a:gd name="T30" fmla="*/ 1 w 304"/>
                <a:gd name="T31" fmla="*/ 0 h 184"/>
                <a:gd name="T32" fmla="*/ 1 w 304"/>
                <a:gd name="T33" fmla="*/ 0 h 184"/>
                <a:gd name="T34" fmla="*/ 1 w 304"/>
                <a:gd name="T35" fmla="*/ 0 h 184"/>
                <a:gd name="T36" fmla="*/ 1 w 304"/>
                <a:gd name="T37" fmla="*/ 0 h 184"/>
                <a:gd name="T38" fmla="*/ 0 w 304"/>
                <a:gd name="T39" fmla="*/ 0 h 184"/>
                <a:gd name="T40" fmla="*/ 1 w 304"/>
                <a:gd name="T41" fmla="*/ 0 h 184"/>
                <a:gd name="T42" fmla="*/ 1 w 304"/>
                <a:gd name="T43" fmla="*/ 0 h 184"/>
                <a:gd name="T44" fmla="*/ 1 w 304"/>
                <a:gd name="T45" fmla="*/ 0 h 184"/>
                <a:gd name="T46" fmla="*/ 1 w 304"/>
                <a:gd name="T47" fmla="*/ 0 h 18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04"/>
                <a:gd name="T73" fmla="*/ 0 h 184"/>
                <a:gd name="T74" fmla="*/ 304 w 304"/>
                <a:gd name="T75" fmla="*/ 184 h 184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04" h="184">
                  <a:moveTo>
                    <a:pt x="87" y="180"/>
                  </a:moveTo>
                  <a:lnTo>
                    <a:pt x="128" y="139"/>
                  </a:lnTo>
                  <a:lnTo>
                    <a:pt x="163" y="151"/>
                  </a:lnTo>
                  <a:lnTo>
                    <a:pt x="186" y="138"/>
                  </a:lnTo>
                  <a:lnTo>
                    <a:pt x="194" y="99"/>
                  </a:lnTo>
                  <a:lnTo>
                    <a:pt x="228" y="93"/>
                  </a:lnTo>
                  <a:lnTo>
                    <a:pt x="279" y="62"/>
                  </a:lnTo>
                  <a:lnTo>
                    <a:pt x="304" y="27"/>
                  </a:lnTo>
                  <a:lnTo>
                    <a:pt x="263" y="15"/>
                  </a:lnTo>
                  <a:lnTo>
                    <a:pt x="229" y="0"/>
                  </a:lnTo>
                  <a:lnTo>
                    <a:pt x="180" y="10"/>
                  </a:lnTo>
                  <a:lnTo>
                    <a:pt x="153" y="27"/>
                  </a:lnTo>
                  <a:lnTo>
                    <a:pt x="130" y="0"/>
                  </a:lnTo>
                  <a:lnTo>
                    <a:pt x="81" y="39"/>
                  </a:lnTo>
                  <a:lnTo>
                    <a:pt x="46" y="0"/>
                  </a:lnTo>
                  <a:lnTo>
                    <a:pt x="14" y="45"/>
                  </a:lnTo>
                  <a:lnTo>
                    <a:pt x="19" y="79"/>
                  </a:lnTo>
                  <a:lnTo>
                    <a:pt x="81" y="105"/>
                  </a:lnTo>
                  <a:lnTo>
                    <a:pt x="52" y="139"/>
                  </a:lnTo>
                  <a:lnTo>
                    <a:pt x="0" y="139"/>
                  </a:lnTo>
                  <a:lnTo>
                    <a:pt x="12" y="172"/>
                  </a:lnTo>
                  <a:lnTo>
                    <a:pt x="37" y="184"/>
                  </a:lnTo>
                  <a:lnTo>
                    <a:pt x="64" y="167"/>
                  </a:lnTo>
                  <a:lnTo>
                    <a:pt x="87" y="18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9" name="Freeform 186"/>
            <p:cNvSpPr>
              <a:spLocks noChangeArrowheads="1"/>
            </p:cNvSpPr>
            <p:nvPr/>
          </p:nvSpPr>
          <p:spPr bwMode="auto">
            <a:xfrm>
              <a:off x="4090" y="2045"/>
              <a:ext cx="487" cy="219"/>
            </a:xfrm>
            <a:custGeom>
              <a:avLst/>
              <a:gdLst>
                <a:gd name="T0" fmla="*/ 3 w 498"/>
                <a:gd name="T1" fmla="*/ 22 h 257"/>
                <a:gd name="T2" fmla="*/ 0 w 498"/>
                <a:gd name="T3" fmla="*/ 26 h 257"/>
                <a:gd name="T4" fmla="*/ 8 w 498"/>
                <a:gd name="T5" fmla="*/ 32 h 257"/>
                <a:gd name="T6" fmla="*/ 22 w 498"/>
                <a:gd name="T7" fmla="*/ 32 h 257"/>
                <a:gd name="T8" fmla="*/ 40 w 498"/>
                <a:gd name="T9" fmla="*/ 39 h 257"/>
                <a:gd name="T10" fmla="*/ 43 w 498"/>
                <a:gd name="T11" fmla="*/ 50 h 257"/>
                <a:gd name="T12" fmla="*/ 65 w 498"/>
                <a:gd name="T13" fmla="*/ 51 h 257"/>
                <a:gd name="T14" fmla="*/ 90 w 498"/>
                <a:gd name="T15" fmla="*/ 59 h 257"/>
                <a:gd name="T16" fmla="*/ 103 w 498"/>
                <a:gd name="T17" fmla="*/ 63 h 257"/>
                <a:gd name="T18" fmla="*/ 125 w 498"/>
                <a:gd name="T19" fmla="*/ 66 h 257"/>
                <a:gd name="T20" fmla="*/ 155 w 498"/>
                <a:gd name="T21" fmla="*/ 66 h 257"/>
                <a:gd name="T22" fmla="*/ 169 w 498"/>
                <a:gd name="T23" fmla="*/ 70 h 257"/>
                <a:gd name="T24" fmla="*/ 186 w 498"/>
                <a:gd name="T25" fmla="*/ 70 h 257"/>
                <a:gd name="T26" fmla="*/ 202 w 498"/>
                <a:gd name="T27" fmla="*/ 67 h 257"/>
                <a:gd name="T28" fmla="*/ 222 w 498"/>
                <a:gd name="T29" fmla="*/ 66 h 257"/>
                <a:gd name="T30" fmla="*/ 248 w 498"/>
                <a:gd name="T31" fmla="*/ 66 h 257"/>
                <a:gd name="T32" fmla="*/ 264 w 498"/>
                <a:gd name="T33" fmla="*/ 61 h 257"/>
                <a:gd name="T34" fmla="*/ 261 w 498"/>
                <a:gd name="T35" fmla="*/ 52 h 257"/>
                <a:gd name="T36" fmla="*/ 265 w 498"/>
                <a:gd name="T37" fmla="*/ 48 h 257"/>
                <a:gd name="T38" fmla="*/ 278 w 498"/>
                <a:gd name="T39" fmla="*/ 52 h 257"/>
                <a:gd name="T40" fmla="*/ 294 w 498"/>
                <a:gd name="T41" fmla="*/ 47 h 257"/>
                <a:gd name="T42" fmla="*/ 311 w 498"/>
                <a:gd name="T43" fmla="*/ 44 h 257"/>
                <a:gd name="T44" fmla="*/ 339 w 498"/>
                <a:gd name="T45" fmla="*/ 38 h 257"/>
                <a:gd name="T46" fmla="*/ 356 w 498"/>
                <a:gd name="T47" fmla="*/ 37 h 257"/>
                <a:gd name="T48" fmla="*/ 361 w 498"/>
                <a:gd name="T49" fmla="*/ 32 h 257"/>
                <a:gd name="T50" fmla="*/ 339 w 498"/>
                <a:gd name="T51" fmla="*/ 27 h 257"/>
                <a:gd name="T52" fmla="*/ 319 w 498"/>
                <a:gd name="T53" fmla="*/ 32 h 257"/>
                <a:gd name="T54" fmla="*/ 313 w 498"/>
                <a:gd name="T55" fmla="*/ 28 h 257"/>
                <a:gd name="T56" fmla="*/ 318 w 498"/>
                <a:gd name="T57" fmla="*/ 23 h 257"/>
                <a:gd name="T58" fmla="*/ 318 w 498"/>
                <a:gd name="T59" fmla="*/ 16 h 257"/>
                <a:gd name="T60" fmla="*/ 297 w 498"/>
                <a:gd name="T61" fmla="*/ 14 h 257"/>
                <a:gd name="T62" fmla="*/ 276 w 498"/>
                <a:gd name="T63" fmla="*/ 17 h 257"/>
                <a:gd name="T64" fmla="*/ 238 w 498"/>
                <a:gd name="T65" fmla="*/ 20 h 257"/>
                <a:gd name="T66" fmla="*/ 169 w 498"/>
                <a:gd name="T67" fmla="*/ 10 h 257"/>
                <a:gd name="T68" fmla="*/ 143 w 498"/>
                <a:gd name="T69" fmla="*/ 3 h 257"/>
                <a:gd name="T70" fmla="*/ 117 w 498"/>
                <a:gd name="T71" fmla="*/ 0 h 257"/>
                <a:gd name="T72" fmla="*/ 105 w 498"/>
                <a:gd name="T73" fmla="*/ 7 h 257"/>
                <a:gd name="T74" fmla="*/ 111 w 498"/>
                <a:gd name="T75" fmla="*/ 14 h 257"/>
                <a:gd name="T76" fmla="*/ 79 w 498"/>
                <a:gd name="T77" fmla="*/ 14 h 257"/>
                <a:gd name="T78" fmla="*/ 62 w 498"/>
                <a:gd name="T79" fmla="*/ 8 h 257"/>
                <a:gd name="T80" fmla="*/ 28 w 498"/>
                <a:gd name="T81" fmla="*/ 8 h 257"/>
                <a:gd name="T82" fmla="*/ 18 w 498"/>
                <a:gd name="T83" fmla="*/ 14 h 257"/>
                <a:gd name="T84" fmla="*/ 3 w 498"/>
                <a:gd name="T85" fmla="*/ 22 h 25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98"/>
                <a:gd name="T130" fmla="*/ 0 h 257"/>
                <a:gd name="T131" fmla="*/ 498 w 498"/>
                <a:gd name="T132" fmla="*/ 257 h 25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98" h="257">
                  <a:moveTo>
                    <a:pt x="3" y="77"/>
                  </a:moveTo>
                  <a:lnTo>
                    <a:pt x="0" y="96"/>
                  </a:lnTo>
                  <a:lnTo>
                    <a:pt x="8" y="113"/>
                  </a:lnTo>
                  <a:lnTo>
                    <a:pt x="35" y="113"/>
                  </a:lnTo>
                  <a:lnTo>
                    <a:pt x="56" y="143"/>
                  </a:lnTo>
                  <a:lnTo>
                    <a:pt x="59" y="180"/>
                  </a:lnTo>
                  <a:lnTo>
                    <a:pt x="92" y="185"/>
                  </a:lnTo>
                  <a:lnTo>
                    <a:pt x="122" y="215"/>
                  </a:lnTo>
                  <a:lnTo>
                    <a:pt x="138" y="231"/>
                  </a:lnTo>
                  <a:lnTo>
                    <a:pt x="173" y="239"/>
                  </a:lnTo>
                  <a:lnTo>
                    <a:pt x="215" y="239"/>
                  </a:lnTo>
                  <a:lnTo>
                    <a:pt x="233" y="257"/>
                  </a:lnTo>
                  <a:lnTo>
                    <a:pt x="254" y="257"/>
                  </a:lnTo>
                  <a:lnTo>
                    <a:pt x="279" y="246"/>
                  </a:lnTo>
                  <a:lnTo>
                    <a:pt x="305" y="237"/>
                  </a:lnTo>
                  <a:lnTo>
                    <a:pt x="342" y="237"/>
                  </a:lnTo>
                  <a:lnTo>
                    <a:pt x="363" y="221"/>
                  </a:lnTo>
                  <a:lnTo>
                    <a:pt x="360" y="191"/>
                  </a:lnTo>
                  <a:lnTo>
                    <a:pt x="365" y="176"/>
                  </a:lnTo>
                  <a:lnTo>
                    <a:pt x="383" y="189"/>
                  </a:lnTo>
                  <a:lnTo>
                    <a:pt x="405" y="171"/>
                  </a:lnTo>
                  <a:lnTo>
                    <a:pt x="429" y="161"/>
                  </a:lnTo>
                  <a:lnTo>
                    <a:pt x="467" y="141"/>
                  </a:lnTo>
                  <a:lnTo>
                    <a:pt x="491" y="132"/>
                  </a:lnTo>
                  <a:lnTo>
                    <a:pt x="498" y="117"/>
                  </a:lnTo>
                  <a:lnTo>
                    <a:pt x="467" y="99"/>
                  </a:lnTo>
                  <a:lnTo>
                    <a:pt x="440" y="117"/>
                  </a:lnTo>
                  <a:lnTo>
                    <a:pt x="431" y="105"/>
                  </a:lnTo>
                  <a:lnTo>
                    <a:pt x="438" y="83"/>
                  </a:lnTo>
                  <a:lnTo>
                    <a:pt x="438" y="57"/>
                  </a:lnTo>
                  <a:lnTo>
                    <a:pt x="408" y="50"/>
                  </a:lnTo>
                  <a:lnTo>
                    <a:pt x="380" y="63"/>
                  </a:lnTo>
                  <a:lnTo>
                    <a:pt x="327" y="72"/>
                  </a:lnTo>
                  <a:lnTo>
                    <a:pt x="233" y="42"/>
                  </a:lnTo>
                  <a:lnTo>
                    <a:pt x="195" y="8"/>
                  </a:lnTo>
                  <a:lnTo>
                    <a:pt x="165" y="0"/>
                  </a:lnTo>
                  <a:lnTo>
                    <a:pt x="143" y="21"/>
                  </a:lnTo>
                  <a:lnTo>
                    <a:pt x="156" y="50"/>
                  </a:lnTo>
                  <a:lnTo>
                    <a:pt x="111" y="50"/>
                  </a:lnTo>
                  <a:lnTo>
                    <a:pt x="80" y="32"/>
                  </a:lnTo>
                  <a:lnTo>
                    <a:pt x="44" y="29"/>
                  </a:lnTo>
                  <a:lnTo>
                    <a:pt x="18" y="50"/>
                  </a:lnTo>
                  <a:lnTo>
                    <a:pt x="3" y="77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0" name="Freeform 187"/>
            <p:cNvSpPr>
              <a:spLocks noChangeArrowheads="1"/>
            </p:cNvSpPr>
            <p:nvPr/>
          </p:nvSpPr>
          <p:spPr bwMode="auto">
            <a:xfrm>
              <a:off x="3265" y="2402"/>
              <a:ext cx="30" cy="42"/>
            </a:xfrm>
            <a:custGeom>
              <a:avLst/>
              <a:gdLst>
                <a:gd name="T0" fmla="*/ 0 w 33"/>
                <a:gd name="T1" fmla="*/ 9 h 51"/>
                <a:gd name="T2" fmla="*/ 5 w 33"/>
                <a:gd name="T3" fmla="*/ 1 h 51"/>
                <a:gd name="T4" fmla="*/ 13 w 33"/>
                <a:gd name="T5" fmla="*/ 0 h 51"/>
                <a:gd name="T6" fmla="*/ 9 w 33"/>
                <a:gd name="T7" fmla="*/ 7 h 51"/>
                <a:gd name="T8" fmla="*/ 5 w 33"/>
                <a:gd name="T9" fmla="*/ 11 h 51"/>
                <a:gd name="T10" fmla="*/ 0 w 33"/>
                <a:gd name="T11" fmla="*/ 9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51"/>
                <a:gd name="T20" fmla="*/ 33 w 33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51">
                  <a:moveTo>
                    <a:pt x="0" y="43"/>
                  </a:moveTo>
                  <a:lnTo>
                    <a:pt x="12" y="1"/>
                  </a:lnTo>
                  <a:lnTo>
                    <a:pt x="33" y="0"/>
                  </a:lnTo>
                  <a:lnTo>
                    <a:pt x="26" y="30"/>
                  </a:lnTo>
                  <a:lnTo>
                    <a:pt x="12" y="51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1" name="Freeform 188"/>
            <p:cNvSpPr>
              <a:spLocks noChangeArrowheads="1"/>
            </p:cNvSpPr>
            <p:nvPr/>
          </p:nvSpPr>
          <p:spPr bwMode="auto">
            <a:xfrm>
              <a:off x="3273" y="2345"/>
              <a:ext cx="107" cy="98"/>
            </a:xfrm>
            <a:custGeom>
              <a:avLst/>
              <a:gdLst>
                <a:gd name="T0" fmla="*/ 4 w 112"/>
                <a:gd name="T1" fmla="*/ 16 h 117"/>
                <a:gd name="T2" fmla="*/ 4 w 112"/>
                <a:gd name="T3" fmla="*/ 9 h 117"/>
                <a:gd name="T4" fmla="*/ 0 w 112"/>
                <a:gd name="T5" fmla="*/ 6 h 117"/>
                <a:gd name="T6" fmla="*/ 11 w 112"/>
                <a:gd name="T7" fmla="*/ 6 h 117"/>
                <a:gd name="T8" fmla="*/ 11 w 112"/>
                <a:gd name="T9" fmla="*/ 9 h 117"/>
                <a:gd name="T10" fmla="*/ 14 w 112"/>
                <a:gd name="T11" fmla="*/ 7 h 117"/>
                <a:gd name="T12" fmla="*/ 20 w 112"/>
                <a:gd name="T13" fmla="*/ 6 h 117"/>
                <a:gd name="T14" fmla="*/ 36 w 112"/>
                <a:gd name="T15" fmla="*/ 5 h 117"/>
                <a:gd name="T16" fmla="*/ 52 w 112"/>
                <a:gd name="T17" fmla="*/ 3 h 117"/>
                <a:gd name="T18" fmla="*/ 63 w 112"/>
                <a:gd name="T19" fmla="*/ 0 h 117"/>
                <a:gd name="T20" fmla="*/ 59 w 112"/>
                <a:gd name="T21" fmla="*/ 6 h 117"/>
                <a:gd name="T22" fmla="*/ 56 w 112"/>
                <a:gd name="T23" fmla="*/ 9 h 117"/>
                <a:gd name="T24" fmla="*/ 52 w 112"/>
                <a:gd name="T25" fmla="*/ 16 h 117"/>
                <a:gd name="T26" fmla="*/ 34 w 112"/>
                <a:gd name="T27" fmla="*/ 23 h 117"/>
                <a:gd name="T28" fmla="*/ 29 w 112"/>
                <a:gd name="T29" fmla="*/ 23 h 117"/>
                <a:gd name="T30" fmla="*/ 11 w 112"/>
                <a:gd name="T31" fmla="*/ 27 h 117"/>
                <a:gd name="T32" fmla="*/ 6 w 112"/>
                <a:gd name="T33" fmla="*/ 27 h 117"/>
                <a:gd name="T34" fmla="*/ 11 w 112"/>
                <a:gd name="T35" fmla="*/ 22 h 117"/>
                <a:gd name="T36" fmla="*/ 11 w 112"/>
                <a:gd name="T37" fmla="*/ 15 h 117"/>
                <a:gd name="T38" fmla="*/ 4 w 112"/>
                <a:gd name="T39" fmla="*/ 16 h 11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2"/>
                <a:gd name="T61" fmla="*/ 0 h 117"/>
                <a:gd name="T62" fmla="*/ 112 w 112"/>
                <a:gd name="T63" fmla="*/ 117 h 11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2" h="117">
                  <a:moveTo>
                    <a:pt x="4" y="70"/>
                  </a:moveTo>
                  <a:lnTo>
                    <a:pt x="4" y="43"/>
                  </a:lnTo>
                  <a:lnTo>
                    <a:pt x="0" y="21"/>
                  </a:lnTo>
                  <a:lnTo>
                    <a:pt x="13" y="24"/>
                  </a:lnTo>
                  <a:lnTo>
                    <a:pt x="16" y="43"/>
                  </a:lnTo>
                  <a:lnTo>
                    <a:pt x="30" y="31"/>
                  </a:lnTo>
                  <a:lnTo>
                    <a:pt x="36" y="19"/>
                  </a:lnTo>
                  <a:lnTo>
                    <a:pt x="63" y="16"/>
                  </a:lnTo>
                  <a:lnTo>
                    <a:pt x="90" y="7"/>
                  </a:lnTo>
                  <a:lnTo>
                    <a:pt x="112" y="0"/>
                  </a:lnTo>
                  <a:lnTo>
                    <a:pt x="103" y="22"/>
                  </a:lnTo>
                  <a:lnTo>
                    <a:pt x="96" y="43"/>
                  </a:lnTo>
                  <a:lnTo>
                    <a:pt x="90" y="76"/>
                  </a:lnTo>
                  <a:lnTo>
                    <a:pt x="58" y="96"/>
                  </a:lnTo>
                  <a:lnTo>
                    <a:pt x="48" y="106"/>
                  </a:lnTo>
                  <a:lnTo>
                    <a:pt x="27" y="117"/>
                  </a:lnTo>
                  <a:lnTo>
                    <a:pt x="6" y="115"/>
                  </a:lnTo>
                  <a:lnTo>
                    <a:pt x="19" y="93"/>
                  </a:lnTo>
                  <a:lnTo>
                    <a:pt x="24" y="66"/>
                  </a:lnTo>
                  <a:lnTo>
                    <a:pt x="4" y="7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2" name="Freeform 189"/>
            <p:cNvSpPr>
              <a:spLocks noChangeArrowheads="1"/>
            </p:cNvSpPr>
            <p:nvPr/>
          </p:nvSpPr>
          <p:spPr bwMode="auto">
            <a:xfrm>
              <a:off x="3320" y="2348"/>
              <a:ext cx="157" cy="159"/>
            </a:xfrm>
            <a:custGeom>
              <a:avLst/>
              <a:gdLst>
                <a:gd name="T0" fmla="*/ 68 w 163"/>
                <a:gd name="T1" fmla="*/ 44 h 189"/>
                <a:gd name="T2" fmla="*/ 77 w 163"/>
                <a:gd name="T3" fmla="*/ 39 h 189"/>
                <a:gd name="T4" fmla="*/ 89 w 163"/>
                <a:gd name="T5" fmla="*/ 36 h 189"/>
                <a:gd name="T6" fmla="*/ 100 w 163"/>
                <a:gd name="T7" fmla="*/ 36 h 189"/>
                <a:gd name="T8" fmla="*/ 86 w 163"/>
                <a:gd name="T9" fmla="*/ 24 h 189"/>
                <a:gd name="T10" fmla="*/ 71 w 163"/>
                <a:gd name="T11" fmla="*/ 17 h 189"/>
                <a:gd name="T12" fmla="*/ 74 w 163"/>
                <a:gd name="T13" fmla="*/ 9 h 189"/>
                <a:gd name="T14" fmla="*/ 66 w 163"/>
                <a:gd name="T15" fmla="*/ 8 h 189"/>
                <a:gd name="T16" fmla="*/ 59 w 163"/>
                <a:gd name="T17" fmla="*/ 6 h 189"/>
                <a:gd name="T18" fmla="*/ 65 w 163"/>
                <a:gd name="T19" fmla="*/ 3 h 189"/>
                <a:gd name="T20" fmla="*/ 57 w 163"/>
                <a:gd name="T21" fmla="*/ 0 h 189"/>
                <a:gd name="T22" fmla="*/ 39 w 163"/>
                <a:gd name="T23" fmla="*/ 3 h 189"/>
                <a:gd name="T24" fmla="*/ 32 w 163"/>
                <a:gd name="T25" fmla="*/ 8 h 189"/>
                <a:gd name="T26" fmla="*/ 27 w 163"/>
                <a:gd name="T27" fmla="*/ 17 h 189"/>
                <a:gd name="T28" fmla="*/ 13 w 163"/>
                <a:gd name="T29" fmla="*/ 21 h 189"/>
                <a:gd name="T30" fmla="*/ 0 w 163"/>
                <a:gd name="T31" fmla="*/ 24 h 189"/>
                <a:gd name="T32" fmla="*/ 12 w 163"/>
                <a:gd name="T33" fmla="*/ 30 h 189"/>
                <a:gd name="T34" fmla="*/ 30 w 163"/>
                <a:gd name="T35" fmla="*/ 35 h 189"/>
                <a:gd name="T36" fmla="*/ 41 w 163"/>
                <a:gd name="T37" fmla="*/ 39 h 189"/>
                <a:gd name="T38" fmla="*/ 68 w 163"/>
                <a:gd name="T39" fmla="*/ 44 h 18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63"/>
                <a:gd name="T61" fmla="*/ 0 h 189"/>
                <a:gd name="T62" fmla="*/ 163 w 163"/>
                <a:gd name="T63" fmla="*/ 189 h 18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63" h="189">
                  <a:moveTo>
                    <a:pt x="111" y="189"/>
                  </a:moveTo>
                  <a:lnTo>
                    <a:pt x="126" y="166"/>
                  </a:lnTo>
                  <a:lnTo>
                    <a:pt x="142" y="157"/>
                  </a:lnTo>
                  <a:lnTo>
                    <a:pt x="163" y="157"/>
                  </a:lnTo>
                  <a:lnTo>
                    <a:pt x="138" y="103"/>
                  </a:lnTo>
                  <a:lnTo>
                    <a:pt x="115" y="72"/>
                  </a:lnTo>
                  <a:lnTo>
                    <a:pt x="121" y="40"/>
                  </a:lnTo>
                  <a:lnTo>
                    <a:pt x="108" y="34"/>
                  </a:lnTo>
                  <a:lnTo>
                    <a:pt x="94" y="18"/>
                  </a:lnTo>
                  <a:lnTo>
                    <a:pt x="106" y="7"/>
                  </a:lnTo>
                  <a:lnTo>
                    <a:pt x="91" y="0"/>
                  </a:lnTo>
                  <a:lnTo>
                    <a:pt x="64" y="4"/>
                  </a:lnTo>
                  <a:lnTo>
                    <a:pt x="48" y="36"/>
                  </a:lnTo>
                  <a:lnTo>
                    <a:pt x="43" y="73"/>
                  </a:lnTo>
                  <a:lnTo>
                    <a:pt x="16" y="90"/>
                  </a:lnTo>
                  <a:lnTo>
                    <a:pt x="0" y="103"/>
                  </a:lnTo>
                  <a:lnTo>
                    <a:pt x="12" y="130"/>
                  </a:lnTo>
                  <a:lnTo>
                    <a:pt x="46" y="150"/>
                  </a:lnTo>
                  <a:lnTo>
                    <a:pt x="67" y="163"/>
                  </a:lnTo>
                  <a:lnTo>
                    <a:pt x="111" y="189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3" name="Freeform 190"/>
            <p:cNvSpPr>
              <a:spLocks noChangeArrowheads="1"/>
            </p:cNvSpPr>
            <p:nvPr/>
          </p:nvSpPr>
          <p:spPr bwMode="auto">
            <a:xfrm>
              <a:off x="3428" y="2482"/>
              <a:ext cx="37" cy="37"/>
            </a:xfrm>
            <a:custGeom>
              <a:avLst/>
              <a:gdLst>
                <a:gd name="T0" fmla="*/ 23 w 39"/>
                <a:gd name="T1" fmla="*/ 0 h 45"/>
                <a:gd name="T2" fmla="*/ 27 w 39"/>
                <a:gd name="T3" fmla="*/ 9 h 45"/>
                <a:gd name="T4" fmla="*/ 14 w 39"/>
                <a:gd name="T5" fmla="*/ 10 h 45"/>
                <a:gd name="T6" fmla="*/ 0 w 39"/>
                <a:gd name="T7" fmla="*/ 6 h 45"/>
                <a:gd name="T8" fmla="*/ 9 w 39"/>
                <a:gd name="T9" fmla="*/ 2 h 45"/>
                <a:gd name="T10" fmla="*/ 23 w 39"/>
                <a:gd name="T11" fmla="*/ 0 h 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9"/>
                <a:gd name="T19" fmla="*/ 0 h 45"/>
                <a:gd name="T20" fmla="*/ 39 w 39"/>
                <a:gd name="T21" fmla="*/ 45 h 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9" h="45">
                  <a:moveTo>
                    <a:pt x="31" y="0"/>
                  </a:moveTo>
                  <a:lnTo>
                    <a:pt x="39" y="44"/>
                  </a:lnTo>
                  <a:lnTo>
                    <a:pt x="21" y="45"/>
                  </a:lnTo>
                  <a:lnTo>
                    <a:pt x="0" y="33"/>
                  </a:lnTo>
                  <a:lnTo>
                    <a:pt x="15" y="9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4" name="Freeform 191"/>
            <p:cNvSpPr>
              <a:spLocks noChangeArrowheads="1"/>
            </p:cNvSpPr>
            <p:nvPr/>
          </p:nvSpPr>
          <p:spPr bwMode="auto">
            <a:xfrm>
              <a:off x="3217" y="2389"/>
              <a:ext cx="34" cy="18"/>
            </a:xfrm>
            <a:custGeom>
              <a:avLst/>
              <a:gdLst>
                <a:gd name="T0" fmla="*/ 16 w 37"/>
                <a:gd name="T1" fmla="*/ 0 h 23"/>
                <a:gd name="T2" fmla="*/ 0 w 37"/>
                <a:gd name="T3" fmla="*/ 2 h 23"/>
                <a:gd name="T4" fmla="*/ 6 w 37"/>
                <a:gd name="T5" fmla="*/ 4 h 23"/>
                <a:gd name="T6" fmla="*/ 11 w 37"/>
                <a:gd name="T7" fmla="*/ 3 h 23"/>
                <a:gd name="T8" fmla="*/ 16 w 37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23"/>
                <a:gd name="T17" fmla="*/ 37 w 37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23">
                  <a:moveTo>
                    <a:pt x="37" y="0"/>
                  </a:moveTo>
                  <a:lnTo>
                    <a:pt x="0" y="6"/>
                  </a:lnTo>
                  <a:lnTo>
                    <a:pt x="12" y="23"/>
                  </a:lnTo>
                  <a:lnTo>
                    <a:pt x="22" y="1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5" name="Freeform 192"/>
            <p:cNvSpPr>
              <a:spLocks noChangeArrowheads="1"/>
            </p:cNvSpPr>
            <p:nvPr/>
          </p:nvSpPr>
          <p:spPr bwMode="auto">
            <a:xfrm>
              <a:off x="3776" y="2373"/>
              <a:ext cx="448" cy="529"/>
            </a:xfrm>
            <a:custGeom>
              <a:avLst/>
              <a:gdLst>
                <a:gd name="T0" fmla="*/ 108 w 459"/>
                <a:gd name="T1" fmla="*/ 0 h 618"/>
                <a:gd name="T2" fmla="*/ 108 w 459"/>
                <a:gd name="T3" fmla="*/ 18 h 618"/>
                <a:gd name="T4" fmla="*/ 128 w 459"/>
                <a:gd name="T5" fmla="*/ 26 h 618"/>
                <a:gd name="T6" fmla="*/ 141 w 459"/>
                <a:gd name="T7" fmla="*/ 39 h 618"/>
                <a:gd name="T8" fmla="*/ 147 w 459"/>
                <a:gd name="T9" fmla="*/ 51 h 618"/>
                <a:gd name="T10" fmla="*/ 179 w 459"/>
                <a:gd name="T11" fmla="*/ 59 h 618"/>
                <a:gd name="T12" fmla="*/ 227 w 459"/>
                <a:gd name="T13" fmla="*/ 63 h 618"/>
                <a:gd name="T14" fmla="*/ 232 w 459"/>
                <a:gd name="T15" fmla="*/ 53 h 618"/>
                <a:gd name="T16" fmla="*/ 269 w 459"/>
                <a:gd name="T17" fmla="*/ 58 h 618"/>
                <a:gd name="T18" fmla="*/ 295 w 459"/>
                <a:gd name="T19" fmla="*/ 48 h 618"/>
                <a:gd name="T20" fmla="*/ 324 w 459"/>
                <a:gd name="T21" fmla="*/ 56 h 618"/>
                <a:gd name="T22" fmla="*/ 309 w 459"/>
                <a:gd name="T23" fmla="*/ 67 h 618"/>
                <a:gd name="T24" fmla="*/ 292 w 459"/>
                <a:gd name="T25" fmla="*/ 80 h 618"/>
                <a:gd name="T26" fmla="*/ 278 w 459"/>
                <a:gd name="T27" fmla="*/ 92 h 618"/>
                <a:gd name="T28" fmla="*/ 260 w 459"/>
                <a:gd name="T29" fmla="*/ 85 h 618"/>
                <a:gd name="T30" fmla="*/ 254 w 459"/>
                <a:gd name="T31" fmla="*/ 73 h 618"/>
                <a:gd name="T32" fmla="*/ 239 w 459"/>
                <a:gd name="T33" fmla="*/ 64 h 618"/>
                <a:gd name="T34" fmla="*/ 229 w 459"/>
                <a:gd name="T35" fmla="*/ 68 h 618"/>
                <a:gd name="T36" fmla="*/ 222 w 459"/>
                <a:gd name="T37" fmla="*/ 78 h 618"/>
                <a:gd name="T38" fmla="*/ 228 w 459"/>
                <a:gd name="T39" fmla="*/ 85 h 618"/>
                <a:gd name="T40" fmla="*/ 216 w 459"/>
                <a:gd name="T41" fmla="*/ 92 h 618"/>
                <a:gd name="T42" fmla="*/ 205 w 459"/>
                <a:gd name="T43" fmla="*/ 99 h 618"/>
                <a:gd name="T44" fmla="*/ 183 w 459"/>
                <a:gd name="T45" fmla="*/ 104 h 618"/>
                <a:gd name="T46" fmla="*/ 164 w 459"/>
                <a:gd name="T47" fmla="*/ 116 h 618"/>
                <a:gd name="T48" fmla="*/ 147 w 459"/>
                <a:gd name="T49" fmla="*/ 122 h 618"/>
                <a:gd name="T50" fmla="*/ 129 w 459"/>
                <a:gd name="T51" fmla="*/ 133 h 618"/>
                <a:gd name="T52" fmla="*/ 125 w 459"/>
                <a:gd name="T53" fmla="*/ 153 h 618"/>
                <a:gd name="T54" fmla="*/ 114 w 459"/>
                <a:gd name="T55" fmla="*/ 163 h 618"/>
                <a:gd name="T56" fmla="*/ 90 w 459"/>
                <a:gd name="T57" fmla="*/ 163 h 618"/>
                <a:gd name="T58" fmla="*/ 61 w 459"/>
                <a:gd name="T59" fmla="*/ 135 h 618"/>
                <a:gd name="T60" fmla="*/ 57 w 459"/>
                <a:gd name="T61" fmla="*/ 124 h 618"/>
                <a:gd name="T62" fmla="*/ 52 w 459"/>
                <a:gd name="T63" fmla="*/ 104 h 618"/>
                <a:gd name="T64" fmla="*/ 55 w 459"/>
                <a:gd name="T65" fmla="*/ 98 h 618"/>
                <a:gd name="T66" fmla="*/ 50 w 459"/>
                <a:gd name="T67" fmla="*/ 85 h 618"/>
                <a:gd name="T68" fmla="*/ 41 w 459"/>
                <a:gd name="T69" fmla="*/ 95 h 618"/>
                <a:gd name="T70" fmla="*/ 8 w 459"/>
                <a:gd name="T71" fmla="*/ 86 h 618"/>
                <a:gd name="T72" fmla="*/ 28 w 459"/>
                <a:gd name="T73" fmla="*/ 80 h 618"/>
                <a:gd name="T74" fmla="*/ 8 w 459"/>
                <a:gd name="T75" fmla="*/ 80 h 618"/>
                <a:gd name="T76" fmla="*/ 14 w 459"/>
                <a:gd name="T77" fmla="*/ 71 h 618"/>
                <a:gd name="T78" fmla="*/ 15 w 459"/>
                <a:gd name="T79" fmla="*/ 59 h 618"/>
                <a:gd name="T80" fmla="*/ 59 w 459"/>
                <a:gd name="T81" fmla="*/ 38 h 618"/>
                <a:gd name="T82" fmla="*/ 67 w 459"/>
                <a:gd name="T83" fmla="*/ 30 h 618"/>
                <a:gd name="T84" fmla="*/ 56 w 459"/>
                <a:gd name="T85" fmla="*/ 17 h 618"/>
                <a:gd name="T86" fmla="*/ 94 w 459"/>
                <a:gd name="T87" fmla="*/ 8 h 61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59"/>
                <a:gd name="T133" fmla="*/ 0 h 618"/>
                <a:gd name="T134" fmla="*/ 459 w 459"/>
                <a:gd name="T135" fmla="*/ 618 h 61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59" h="618">
                  <a:moveTo>
                    <a:pt x="129" y="9"/>
                  </a:moveTo>
                  <a:lnTo>
                    <a:pt x="156" y="0"/>
                  </a:lnTo>
                  <a:lnTo>
                    <a:pt x="180" y="19"/>
                  </a:lnTo>
                  <a:lnTo>
                    <a:pt x="156" y="61"/>
                  </a:lnTo>
                  <a:lnTo>
                    <a:pt x="164" y="93"/>
                  </a:lnTo>
                  <a:lnTo>
                    <a:pt x="177" y="94"/>
                  </a:lnTo>
                  <a:lnTo>
                    <a:pt x="168" y="120"/>
                  </a:lnTo>
                  <a:lnTo>
                    <a:pt x="201" y="138"/>
                  </a:lnTo>
                  <a:lnTo>
                    <a:pt x="188" y="171"/>
                  </a:lnTo>
                  <a:lnTo>
                    <a:pt x="210" y="184"/>
                  </a:lnTo>
                  <a:lnTo>
                    <a:pt x="246" y="195"/>
                  </a:lnTo>
                  <a:lnTo>
                    <a:pt x="254" y="213"/>
                  </a:lnTo>
                  <a:lnTo>
                    <a:pt x="296" y="225"/>
                  </a:lnTo>
                  <a:lnTo>
                    <a:pt x="321" y="229"/>
                  </a:lnTo>
                  <a:lnTo>
                    <a:pt x="315" y="193"/>
                  </a:lnTo>
                  <a:lnTo>
                    <a:pt x="329" y="190"/>
                  </a:lnTo>
                  <a:lnTo>
                    <a:pt x="341" y="211"/>
                  </a:lnTo>
                  <a:lnTo>
                    <a:pt x="380" y="210"/>
                  </a:lnTo>
                  <a:lnTo>
                    <a:pt x="392" y="186"/>
                  </a:lnTo>
                  <a:lnTo>
                    <a:pt x="417" y="171"/>
                  </a:lnTo>
                  <a:lnTo>
                    <a:pt x="441" y="184"/>
                  </a:lnTo>
                  <a:lnTo>
                    <a:pt x="459" y="202"/>
                  </a:lnTo>
                  <a:lnTo>
                    <a:pt x="459" y="222"/>
                  </a:lnTo>
                  <a:lnTo>
                    <a:pt x="438" y="238"/>
                  </a:lnTo>
                  <a:lnTo>
                    <a:pt x="422" y="264"/>
                  </a:lnTo>
                  <a:lnTo>
                    <a:pt x="413" y="292"/>
                  </a:lnTo>
                  <a:lnTo>
                    <a:pt x="405" y="327"/>
                  </a:lnTo>
                  <a:lnTo>
                    <a:pt x="395" y="330"/>
                  </a:lnTo>
                  <a:lnTo>
                    <a:pt x="387" y="307"/>
                  </a:lnTo>
                  <a:lnTo>
                    <a:pt x="368" y="304"/>
                  </a:lnTo>
                  <a:lnTo>
                    <a:pt x="384" y="258"/>
                  </a:lnTo>
                  <a:lnTo>
                    <a:pt x="360" y="262"/>
                  </a:lnTo>
                  <a:lnTo>
                    <a:pt x="342" y="256"/>
                  </a:lnTo>
                  <a:lnTo>
                    <a:pt x="338" y="231"/>
                  </a:lnTo>
                  <a:lnTo>
                    <a:pt x="324" y="234"/>
                  </a:lnTo>
                  <a:lnTo>
                    <a:pt x="324" y="249"/>
                  </a:lnTo>
                  <a:lnTo>
                    <a:pt x="306" y="262"/>
                  </a:lnTo>
                  <a:lnTo>
                    <a:pt x="314" y="279"/>
                  </a:lnTo>
                  <a:lnTo>
                    <a:pt x="327" y="283"/>
                  </a:lnTo>
                  <a:lnTo>
                    <a:pt x="323" y="307"/>
                  </a:lnTo>
                  <a:lnTo>
                    <a:pt x="327" y="333"/>
                  </a:lnTo>
                  <a:lnTo>
                    <a:pt x="306" y="328"/>
                  </a:lnTo>
                  <a:lnTo>
                    <a:pt x="291" y="342"/>
                  </a:lnTo>
                  <a:lnTo>
                    <a:pt x="290" y="357"/>
                  </a:lnTo>
                  <a:lnTo>
                    <a:pt x="276" y="372"/>
                  </a:lnTo>
                  <a:lnTo>
                    <a:pt x="261" y="372"/>
                  </a:lnTo>
                  <a:lnTo>
                    <a:pt x="255" y="390"/>
                  </a:lnTo>
                  <a:lnTo>
                    <a:pt x="231" y="420"/>
                  </a:lnTo>
                  <a:lnTo>
                    <a:pt x="215" y="421"/>
                  </a:lnTo>
                  <a:lnTo>
                    <a:pt x="210" y="438"/>
                  </a:lnTo>
                  <a:lnTo>
                    <a:pt x="185" y="451"/>
                  </a:lnTo>
                  <a:lnTo>
                    <a:pt x="180" y="478"/>
                  </a:lnTo>
                  <a:lnTo>
                    <a:pt x="182" y="523"/>
                  </a:lnTo>
                  <a:lnTo>
                    <a:pt x="173" y="550"/>
                  </a:lnTo>
                  <a:lnTo>
                    <a:pt x="179" y="574"/>
                  </a:lnTo>
                  <a:lnTo>
                    <a:pt x="162" y="585"/>
                  </a:lnTo>
                  <a:lnTo>
                    <a:pt x="143" y="618"/>
                  </a:lnTo>
                  <a:lnTo>
                    <a:pt x="122" y="586"/>
                  </a:lnTo>
                  <a:lnTo>
                    <a:pt x="117" y="562"/>
                  </a:lnTo>
                  <a:lnTo>
                    <a:pt x="90" y="487"/>
                  </a:lnTo>
                  <a:lnTo>
                    <a:pt x="89" y="460"/>
                  </a:lnTo>
                  <a:lnTo>
                    <a:pt x="77" y="444"/>
                  </a:lnTo>
                  <a:lnTo>
                    <a:pt x="69" y="390"/>
                  </a:lnTo>
                  <a:lnTo>
                    <a:pt x="68" y="373"/>
                  </a:lnTo>
                  <a:lnTo>
                    <a:pt x="57" y="366"/>
                  </a:lnTo>
                  <a:lnTo>
                    <a:pt x="71" y="349"/>
                  </a:lnTo>
                  <a:lnTo>
                    <a:pt x="65" y="330"/>
                  </a:lnTo>
                  <a:lnTo>
                    <a:pt x="66" y="306"/>
                  </a:lnTo>
                  <a:lnTo>
                    <a:pt x="57" y="318"/>
                  </a:lnTo>
                  <a:lnTo>
                    <a:pt x="57" y="343"/>
                  </a:lnTo>
                  <a:lnTo>
                    <a:pt x="36" y="351"/>
                  </a:lnTo>
                  <a:lnTo>
                    <a:pt x="8" y="312"/>
                  </a:lnTo>
                  <a:lnTo>
                    <a:pt x="27" y="306"/>
                  </a:lnTo>
                  <a:lnTo>
                    <a:pt x="44" y="286"/>
                  </a:lnTo>
                  <a:lnTo>
                    <a:pt x="18" y="301"/>
                  </a:lnTo>
                  <a:lnTo>
                    <a:pt x="8" y="292"/>
                  </a:lnTo>
                  <a:lnTo>
                    <a:pt x="0" y="279"/>
                  </a:lnTo>
                  <a:lnTo>
                    <a:pt x="14" y="255"/>
                  </a:lnTo>
                  <a:lnTo>
                    <a:pt x="30" y="253"/>
                  </a:lnTo>
                  <a:lnTo>
                    <a:pt x="15" y="213"/>
                  </a:lnTo>
                  <a:lnTo>
                    <a:pt x="41" y="193"/>
                  </a:lnTo>
                  <a:lnTo>
                    <a:pt x="84" y="135"/>
                  </a:lnTo>
                  <a:lnTo>
                    <a:pt x="86" y="115"/>
                  </a:lnTo>
                  <a:lnTo>
                    <a:pt x="99" y="108"/>
                  </a:lnTo>
                  <a:lnTo>
                    <a:pt x="83" y="87"/>
                  </a:lnTo>
                  <a:lnTo>
                    <a:pt x="74" y="58"/>
                  </a:lnTo>
                  <a:lnTo>
                    <a:pt x="111" y="42"/>
                  </a:lnTo>
                  <a:lnTo>
                    <a:pt x="129" y="25"/>
                  </a:lnTo>
                  <a:lnTo>
                    <a:pt x="129" y="9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6" name="Freeform 193"/>
            <p:cNvSpPr>
              <a:spLocks noChangeArrowheads="1"/>
            </p:cNvSpPr>
            <p:nvPr/>
          </p:nvSpPr>
          <p:spPr bwMode="auto">
            <a:xfrm>
              <a:off x="3958" y="2492"/>
              <a:ext cx="130" cy="76"/>
            </a:xfrm>
            <a:custGeom>
              <a:avLst/>
              <a:gdLst>
                <a:gd name="T0" fmla="*/ 15 w 134"/>
                <a:gd name="T1" fmla="*/ 3 h 90"/>
                <a:gd name="T2" fmla="*/ 26 w 134"/>
                <a:gd name="T3" fmla="*/ 0 h 90"/>
                <a:gd name="T4" fmla="*/ 37 w 134"/>
                <a:gd name="T5" fmla="*/ 6 h 90"/>
                <a:gd name="T6" fmla="*/ 51 w 134"/>
                <a:gd name="T7" fmla="*/ 6 h 90"/>
                <a:gd name="T8" fmla="*/ 52 w 134"/>
                <a:gd name="T9" fmla="*/ 9 h 90"/>
                <a:gd name="T10" fmla="*/ 75 w 134"/>
                <a:gd name="T11" fmla="*/ 14 h 90"/>
                <a:gd name="T12" fmla="*/ 92 w 134"/>
                <a:gd name="T13" fmla="*/ 15 h 90"/>
                <a:gd name="T14" fmla="*/ 95 w 134"/>
                <a:gd name="T15" fmla="*/ 25 h 90"/>
                <a:gd name="T16" fmla="*/ 78 w 134"/>
                <a:gd name="T17" fmla="*/ 24 h 90"/>
                <a:gd name="T18" fmla="*/ 47 w 134"/>
                <a:gd name="T19" fmla="*/ 20 h 90"/>
                <a:gd name="T20" fmla="*/ 44 w 134"/>
                <a:gd name="T21" fmla="*/ 15 h 90"/>
                <a:gd name="T22" fmla="*/ 20 w 134"/>
                <a:gd name="T23" fmla="*/ 14 h 90"/>
                <a:gd name="T24" fmla="*/ 0 w 134"/>
                <a:gd name="T25" fmla="*/ 10 h 90"/>
                <a:gd name="T26" fmla="*/ 15 w 134"/>
                <a:gd name="T27" fmla="*/ 3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4"/>
                <a:gd name="T43" fmla="*/ 0 h 90"/>
                <a:gd name="T44" fmla="*/ 134 w 134"/>
                <a:gd name="T45" fmla="*/ 90 h 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4" h="90">
                  <a:moveTo>
                    <a:pt x="15" y="3"/>
                  </a:moveTo>
                  <a:lnTo>
                    <a:pt x="33" y="0"/>
                  </a:lnTo>
                  <a:lnTo>
                    <a:pt x="53" y="18"/>
                  </a:lnTo>
                  <a:lnTo>
                    <a:pt x="74" y="18"/>
                  </a:lnTo>
                  <a:lnTo>
                    <a:pt x="75" y="30"/>
                  </a:lnTo>
                  <a:lnTo>
                    <a:pt x="105" y="52"/>
                  </a:lnTo>
                  <a:lnTo>
                    <a:pt x="131" y="57"/>
                  </a:lnTo>
                  <a:lnTo>
                    <a:pt x="134" y="90"/>
                  </a:lnTo>
                  <a:lnTo>
                    <a:pt x="113" y="87"/>
                  </a:lnTo>
                  <a:lnTo>
                    <a:pt x="68" y="75"/>
                  </a:lnTo>
                  <a:lnTo>
                    <a:pt x="62" y="57"/>
                  </a:lnTo>
                  <a:lnTo>
                    <a:pt x="27" y="48"/>
                  </a:lnTo>
                  <a:lnTo>
                    <a:pt x="0" y="33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7" name="Freeform 194"/>
            <p:cNvSpPr>
              <a:spLocks noChangeArrowheads="1"/>
            </p:cNvSpPr>
            <p:nvPr/>
          </p:nvSpPr>
          <p:spPr bwMode="auto">
            <a:xfrm>
              <a:off x="4075" y="2572"/>
              <a:ext cx="86" cy="104"/>
            </a:xfrm>
            <a:custGeom>
              <a:avLst/>
              <a:gdLst>
                <a:gd name="T0" fmla="*/ 11 w 90"/>
                <a:gd name="T1" fmla="*/ 3 h 123"/>
                <a:gd name="T2" fmla="*/ 21 w 90"/>
                <a:gd name="T3" fmla="*/ 0 h 123"/>
                <a:gd name="T4" fmla="*/ 21 w 90"/>
                <a:gd name="T5" fmla="*/ 8 h 123"/>
                <a:gd name="T6" fmla="*/ 35 w 90"/>
                <a:gd name="T7" fmla="*/ 9 h 123"/>
                <a:gd name="T8" fmla="*/ 47 w 90"/>
                <a:gd name="T9" fmla="*/ 7 h 123"/>
                <a:gd name="T10" fmla="*/ 44 w 90"/>
                <a:gd name="T11" fmla="*/ 13 h 123"/>
                <a:gd name="T12" fmla="*/ 42 w 90"/>
                <a:gd name="T13" fmla="*/ 19 h 123"/>
                <a:gd name="T14" fmla="*/ 48 w 90"/>
                <a:gd name="T15" fmla="*/ 21 h 123"/>
                <a:gd name="T16" fmla="*/ 52 w 90"/>
                <a:gd name="T17" fmla="*/ 26 h 123"/>
                <a:gd name="T18" fmla="*/ 47 w 90"/>
                <a:gd name="T19" fmla="*/ 32 h 123"/>
                <a:gd name="T20" fmla="*/ 44 w 90"/>
                <a:gd name="T21" fmla="*/ 29 h 123"/>
                <a:gd name="T22" fmla="*/ 43 w 90"/>
                <a:gd name="T23" fmla="*/ 22 h 123"/>
                <a:gd name="T24" fmla="*/ 31 w 90"/>
                <a:gd name="T25" fmla="*/ 19 h 123"/>
                <a:gd name="T26" fmla="*/ 26 w 90"/>
                <a:gd name="T27" fmla="*/ 21 h 123"/>
                <a:gd name="T28" fmla="*/ 26 w 90"/>
                <a:gd name="T29" fmla="*/ 25 h 123"/>
                <a:gd name="T30" fmla="*/ 12 w 90"/>
                <a:gd name="T31" fmla="*/ 25 h 123"/>
                <a:gd name="T32" fmla="*/ 12 w 90"/>
                <a:gd name="T33" fmla="*/ 19 h 123"/>
                <a:gd name="T34" fmla="*/ 14 w 90"/>
                <a:gd name="T35" fmla="*/ 14 h 123"/>
                <a:gd name="T36" fmla="*/ 9 w 90"/>
                <a:gd name="T37" fmla="*/ 12 h 123"/>
                <a:gd name="T38" fmla="*/ 0 w 90"/>
                <a:gd name="T39" fmla="*/ 9 h 123"/>
                <a:gd name="T40" fmla="*/ 12 w 90"/>
                <a:gd name="T41" fmla="*/ 6 h 123"/>
                <a:gd name="T42" fmla="*/ 11 w 90"/>
                <a:gd name="T43" fmla="*/ 3 h 12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90"/>
                <a:gd name="T67" fmla="*/ 0 h 123"/>
                <a:gd name="T68" fmla="*/ 90 w 90"/>
                <a:gd name="T69" fmla="*/ 123 h 12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90" h="123">
                  <a:moveTo>
                    <a:pt x="15" y="4"/>
                  </a:moveTo>
                  <a:lnTo>
                    <a:pt x="37" y="0"/>
                  </a:lnTo>
                  <a:lnTo>
                    <a:pt x="37" y="27"/>
                  </a:lnTo>
                  <a:lnTo>
                    <a:pt x="58" y="31"/>
                  </a:lnTo>
                  <a:lnTo>
                    <a:pt x="79" y="24"/>
                  </a:lnTo>
                  <a:lnTo>
                    <a:pt x="72" y="49"/>
                  </a:lnTo>
                  <a:lnTo>
                    <a:pt x="66" y="72"/>
                  </a:lnTo>
                  <a:lnTo>
                    <a:pt x="82" y="75"/>
                  </a:lnTo>
                  <a:lnTo>
                    <a:pt x="90" y="99"/>
                  </a:lnTo>
                  <a:lnTo>
                    <a:pt x="79" y="123"/>
                  </a:lnTo>
                  <a:lnTo>
                    <a:pt x="70" y="108"/>
                  </a:lnTo>
                  <a:lnTo>
                    <a:pt x="67" y="81"/>
                  </a:lnTo>
                  <a:lnTo>
                    <a:pt x="52" y="70"/>
                  </a:lnTo>
                  <a:lnTo>
                    <a:pt x="42" y="78"/>
                  </a:lnTo>
                  <a:lnTo>
                    <a:pt x="42" y="94"/>
                  </a:lnTo>
                  <a:lnTo>
                    <a:pt x="19" y="91"/>
                  </a:lnTo>
                  <a:lnTo>
                    <a:pt x="19" y="72"/>
                  </a:lnTo>
                  <a:lnTo>
                    <a:pt x="21" y="54"/>
                  </a:lnTo>
                  <a:lnTo>
                    <a:pt x="9" y="48"/>
                  </a:lnTo>
                  <a:lnTo>
                    <a:pt x="0" y="30"/>
                  </a:lnTo>
                  <a:lnTo>
                    <a:pt x="19" y="18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8" name="Freeform 195"/>
            <p:cNvSpPr>
              <a:spLocks noChangeArrowheads="1"/>
            </p:cNvSpPr>
            <p:nvPr/>
          </p:nvSpPr>
          <p:spPr bwMode="auto">
            <a:xfrm>
              <a:off x="4099" y="2526"/>
              <a:ext cx="59" cy="27"/>
            </a:xfrm>
            <a:custGeom>
              <a:avLst/>
              <a:gdLst>
                <a:gd name="T0" fmla="*/ 25 w 63"/>
                <a:gd name="T1" fmla="*/ 4 h 35"/>
                <a:gd name="T2" fmla="*/ 29 w 63"/>
                <a:gd name="T3" fmla="*/ 2 h 35"/>
                <a:gd name="T4" fmla="*/ 8 w 63"/>
                <a:gd name="T5" fmla="*/ 0 h 35"/>
                <a:gd name="T6" fmla="*/ 0 w 63"/>
                <a:gd name="T7" fmla="*/ 2 h 35"/>
                <a:gd name="T8" fmla="*/ 7 w 63"/>
                <a:gd name="T9" fmla="*/ 4 h 35"/>
                <a:gd name="T10" fmla="*/ 25 w 63"/>
                <a:gd name="T11" fmla="*/ 4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5"/>
                <a:gd name="T20" fmla="*/ 63 w 63"/>
                <a:gd name="T21" fmla="*/ 35 h 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5">
                  <a:moveTo>
                    <a:pt x="52" y="32"/>
                  </a:moveTo>
                  <a:lnTo>
                    <a:pt x="63" y="8"/>
                  </a:lnTo>
                  <a:lnTo>
                    <a:pt x="22" y="0"/>
                  </a:lnTo>
                  <a:lnTo>
                    <a:pt x="0" y="12"/>
                  </a:lnTo>
                  <a:lnTo>
                    <a:pt x="12" y="35"/>
                  </a:lnTo>
                  <a:lnTo>
                    <a:pt x="52" y="32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9" name="Freeform 196"/>
            <p:cNvSpPr>
              <a:spLocks noChangeArrowheads="1"/>
            </p:cNvSpPr>
            <p:nvPr/>
          </p:nvSpPr>
          <p:spPr bwMode="auto">
            <a:xfrm>
              <a:off x="4155" y="2549"/>
              <a:ext cx="133" cy="295"/>
            </a:xfrm>
            <a:custGeom>
              <a:avLst/>
              <a:gdLst>
                <a:gd name="T0" fmla="*/ 47 w 138"/>
                <a:gd name="T1" fmla="*/ 7 h 346"/>
                <a:gd name="T2" fmla="*/ 57 w 138"/>
                <a:gd name="T3" fmla="*/ 0 h 346"/>
                <a:gd name="T4" fmla="*/ 59 w 138"/>
                <a:gd name="T5" fmla="*/ 11 h 346"/>
                <a:gd name="T6" fmla="*/ 52 w 138"/>
                <a:gd name="T7" fmla="*/ 17 h 346"/>
                <a:gd name="T8" fmla="*/ 57 w 138"/>
                <a:gd name="T9" fmla="*/ 20 h 346"/>
                <a:gd name="T10" fmla="*/ 67 w 138"/>
                <a:gd name="T11" fmla="*/ 20 h 346"/>
                <a:gd name="T12" fmla="*/ 69 w 138"/>
                <a:gd name="T13" fmla="*/ 25 h 346"/>
                <a:gd name="T14" fmla="*/ 78 w 138"/>
                <a:gd name="T15" fmla="*/ 32 h 346"/>
                <a:gd name="T16" fmla="*/ 87 w 138"/>
                <a:gd name="T17" fmla="*/ 34 h 346"/>
                <a:gd name="T18" fmla="*/ 79 w 138"/>
                <a:gd name="T19" fmla="*/ 42 h 346"/>
                <a:gd name="T20" fmla="*/ 67 w 138"/>
                <a:gd name="T21" fmla="*/ 42 h 346"/>
                <a:gd name="T22" fmla="*/ 54 w 138"/>
                <a:gd name="T23" fmla="*/ 48 h 346"/>
                <a:gd name="T24" fmla="*/ 55 w 138"/>
                <a:gd name="T25" fmla="*/ 57 h 346"/>
                <a:gd name="T26" fmla="*/ 69 w 138"/>
                <a:gd name="T27" fmla="*/ 65 h 346"/>
                <a:gd name="T28" fmla="*/ 59 w 138"/>
                <a:gd name="T29" fmla="*/ 69 h 346"/>
                <a:gd name="T30" fmla="*/ 65 w 138"/>
                <a:gd name="T31" fmla="*/ 77 h 346"/>
                <a:gd name="T32" fmla="*/ 70 w 138"/>
                <a:gd name="T33" fmla="*/ 84 h 346"/>
                <a:gd name="T34" fmla="*/ 63 w 138"/>
                <a:gd name="T35" fmla="*/ 91 h 346"/>
                <a:gd name="T36" fmla="*/ 59 w 138"/>
                <a:gd name="T37" fmla="*/ 84 h 346"/>
                <a:gd name="T38" fmla="*/ 52 w 138"/>
                <a:gd name="T39" fmla="*/ 74 h 346"/>
                <a:gd name="T40" fmla="*/ 49 w 138"/>
                <a:gd name="T41" fmla="*/ 67 h 346"/>
                <a:gd name="T42" fmla="*/ 39 w 138"/>
                <a:gd name="T43" fmla="*/ 59 h 346"/>
                <a:gd name="T44" fmla="*/ 26 w 138"/>
                <a:gd name="T45" fmla="*/ 65 h 346"/>
                <a:gd name="T46" fmla="*/ 13 w 138"/>
                <a:gd name="T47" fmla="*/ 65 h 346"/>
                <a:gd name="T48" fmla="*/ 9 w 138"/>
                <a:gd name="T49" fmla="*/ 61 h 346"/>
                <a:gd name="T50" fmla="*/ 15 w 138"/>
                <a:gd name="T51" fmla="*/ 60 h 346"/>
                <a:gd name="T52" fmla="*/ 15 w 138"/>
                <a:gd name="T53" fmla="*/ 53 h 346"/>
                <a:gd name="T54" fmla="*/ 14 w 138"/>
                <a:gd name="T55" fmla="*/ 51 h 346"/>
                <a:gd name="T56" fmla="*/ 13 w 138"/>
                <a:gd name="T57" fmla="*/ 42 h 346"/>
                <a:gd name="T58" fmla="*/ 4 w 138"/>
                <a:gd name="T59" fmla="*/ 42 h 346"/>
                <a:gd name="T60" fmla="*/ 0 w 138"/>
                <a:gd name="T61" fmla="*/ 39 h 346"/>
                <a:gd name="T62" fmla="*/ 9 w 138"/>
                <a:gd name="T63" fmla="*/ 33 h 346"/>
                <a:gd name="T64" fmla="*/ 15 w 138"/>
                <a:gd name="T65" fmla="*/ 32 h 346"/>
                <a:gd name="T66" fmla="*/ 15 w 138"/>
                <a:gd name="T67" fmla="*/ 25 h 346"/>
                <a:gd name="T68" fmla="*/ 20 w 138"/>
                <a:gd name="T69" fmla="*/ 16 h 346"/>
                <a:gd name="T70" fmla="*/ 36 w 138"/>
                <a:gd name="T71" fmla="*/ 8 h 346"/>
                <a:gd name="T72" fmla="*/ 47 w 138"/>
                <a:gd name="T73" fmla="*/ 7 h 34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38"/>
                <a:gd name="T112" fmla="*/ 0 h 346"/>
                <a:gd name="T113" fmla="*/ 138 w 138"/>
                <a:gd name="T114" fmla="*/ 346 h 34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38" h="346">
                  <a:moveTo>
                    <a:pt x="72" y="19"/>
                  </a:moveTo>
                  <a:lnTo>
                    <a:pt x="91" y="0"/>
                  </a:lnTo>
                  <a:lnTo>
                    <a:pt x="94" y="43"/>
                  </a:lnTo>
                  <a:lnTo>
                    <a:pt x="82" y="63"/>
                  </a:lnTo>
                  <a:lnTo>
                    <a:pt x="90" y="75"/>
                  </a:lnTo>
                  <a:lnTo>
                    <a:pt x="106" y="72"/>
                  </a:lnTo>
                  <a:lnTo>
                    <a:pt x="108" y="94"/>
                  </a:lnTo>
                  <a:lnTo>
                    <a:pt x="120" y="120"/>
                  </a:lnTo>
                  <a:lnTo>
                    <a:pt x="138" y="130"/>
                  </a:lnTo>
                  <a:lnTo>
                    <a:pt x="123" y="157"/>
                  </a:lnTo>
                  <a:lnTo>
                    <a:pt x="106" y="153"/>
                  </a:lnTo>
                  <a:lnTo>
                    <a:pt x="85" y="180"/>
                  </a:lnTo>
                  <a:lnTo>
                    <a:pt x="88" y="216"/>
                  </a:lnTo>
                  <a:lnTo>
                    <a:pt x="108" y="244"/>
                  </a:lnTo>
                  <a:lnTo>
                    <a:pt x="93" y="259"/>
                  </a:lnTo>
                  <a:lnTo>
                    <a:pt x="103" y="288"/>
                  </a:lnTo>
                  <a:lnTo>
                    <a:pt x="109" y="313"/>
                  </a:lnTo>
                  <a:lnTo>
                    <a:pt x="99" y="346"/>
                  </a:lnTo>
                  <a:lnTo>
                    <a:pt x="93" y="319"/>
                  </a:lnTo>
                  <a:lnTo>
                    <a:pt x="82" y="279"/>
                  </a:lnTo>
                  <a:lnTo>
                    <a:pt x="75" y="249"/>
                  </a:lnTo>
                  <a:lnTo>
                    <a:pt x="61" y="219"/>
                  </a:lnTo>
                  <a:lnTo>
                    <a:pt x="42" y="243"/>
                  </a:lnTo>
                  <a:lnTo>
                    <a:pt x="18" y="244"/>
                  </a:lnTo>
                  <a:lnTo>
                    <a:pt x="9" y="231"/>
                  </a:lnTo>
                  <a:lnTo>
                    <a:pt x="22" y="226"/>
                  </a:lnTo>
                  <a:lnTo>
                    <a:pt x="27" y="202"/>
                  </a:lnTo>
                  <a:lnTo>
                    <a:pt x="21" y="192"/>
                  </a:lnTo>
                  <a:lnTo>
                    <a:pt x="15" y="154"/>
                  </a:lnTo>
                  <a:lnTo>
                    <a:pt x="4" y="157"/>
                  </a:lnTo>
                  <a:lnTo>
                    <a:pt x="0" y="147"/>
                  </a:lnTo>
                  <a:lnTo>
                    <a:pt x="9" y="126"/>
                  </a:lnTo>
                  <a:lnTo>
                    <a:pt x="22" y="124"/>
                  </a:lnTo>
                  <a:lnTo>
                    <a:pt x="25" y="94"/>
                  </a:lnTo>
                  <a:lnTo>
                    <a:pt x="36" y="57"/>
                  </a:lnTo>
                  <a:lnTo>
                    <a:pt x="55" y="31"/>
                  </a:lnTo>
                  <a:lnTo>
                    <a:pt x="72" y="19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0" name="Freeform 197"/>
            <p:cNvSpPr>
              <a:spLocks noChangeArrowheads="1"/>
            </p:cNvSpPr>
            <p:nvPr/>
          </p:nvSpPr>
          <p:spPr bwMode="auto">
            <a:xfrm>
              <a:off x="4276" y="2630"/>
              <a:ext cx="105" cy="145"/>
            </a:xfrm>
            <a:custGeom>
              <a:avLst/>
              <a:gdLst>
                <a:gd name="T0" fmla="*/ 0 w 213"/>
                <a:gd name="T1" fmla="*/ 0 h 333"/>
                <a:gd name="T2" fmla="*/ 0 w 213"/>
                <a:gd name="T3" fmla="*/ 0 h 333"/>
                <a:gd name="T4" fmla="*/ 0 w 213"/>
                <a:gd name="T5" fmla="*/ 0 h 333"/>
                <a:gd name="T6" fmla="*/ 0 w 213"/>
                <a:gd name="T7" fmla="*/ 0 h 333"/>
                <a:gd name="T8" fmla="*/ 0 w 213"/>
                <a:gd name="T9" fmla="*/ 0 h 333"/>
                <a:gd name="T10" fmla="*/ 0 w 213"/>
                <a:gd name="T11" fmla="*/ 0 h 333"/>
                <a:gd name="T12" fmla="*/ 0 w 213"/>
                <a:gd name="T13" fmla="*/ 0 h 333"/>
                <a:gd name="T14" fmla="*/ 0 w 213"/>
                <a:gd name="T15" fmla="*/ 0 h 333"/>
                <a:gd name="T16" fmla="*/ 0 w 213"/>
                <a:gd name="T17" fmla="*/ 0 h 333"/>
                <a:gd name="T18" fmla="*/ 0 w 213"/>
                <a:gd name="T19" fmla="*/ 0 h 333"/>
                <a:gd name="T20" fmla="*/ 0 w 213"/>
                <a:gd name="T21" fmla="*/ 0 h 333"/>
                <a:gd name="T22" fmla="*/ 0 w 213"/>
                <a:gd name="T23" fmla="*/ 0 h 333"/>
                <a:gd name="T24" fmla="*/ 0 w 213"/>
                <a:gd name="T25" fmla="*/ 0 h 333"/>
                <a:gd name="T26" fmla="*/ 0 w 213"/>
                <a:gd name="T27" fmla="*/ 0 h 333"/>
                <a:gd name="T28" fmla="*/ 0 w 213"/>
                <a:gd name="T29" fmla="*/ 0 h 333"/>
                <a:gd name="T30" fmla="*/ 0 w 213"/>
                <a:gd name="T31" fmla="*/ 0 h 333"/>
                <a:gd name="T32" fmla="*/ 0 w 213"/>
                <a:gd name="T33" fmla="*/ 0 h 333"/>
                <a:gd name="T34" fmla="*/ 0 w 213"/>
                <a:gd name="T35" fmla="*/ 0 h 333"/>
                <a:gd name="T36" fmla="*/ 0 w 213"/>
                <a:gd name="T37" fmla="*/ 0 h 333"/>
                <a:gd name="T38" fmla="*/ 0 w 213"/>
                <a:gd name="T39" fmla="*/ 0 h 333"/>
                <a:gd name="T40" fmla="*/ 0 w 213"/>
                <a:gd name="T41" fmla="*/ 0 h 333"/>
                <a:gd name="T42" fmla="*/ 0 w 213"/>
                <a:gd name="T43" fmla="*/ 0 h 333"/>
                <a:gd name="T44" fmla="*/ 0 w 213"/>
                <a:gd name="T45" fmla="*/ 0 h 333"/>
                <a:gd name="T46" fmla="*/ 0 w 213"/>
                <a:gd name="T47" fmla="*/ 0 h 333"/>
                <a:gd name="T48" fmla="*/ 0 w 213"/>
                <a:gd name="T49" fmla="*/ 0 h 333"/>
                <a:gd name="T50" fmla="*/ 0 w 213"/>
                <a:gd name="T51" fmla="*/ 0 h 333"/>
                <a:gd name="T52" fmla="*/ 0 w 213"/>
                <a:gd name="T53" fmla="*/ 0 h 333"/>
                <a:gd name="T54" fmla="*/ 0 w 213"/>
                <a:gd name="T55" fmla="*/ 0 h 333"/>
                <a:gd name="T56" fmla="*/ 0 w 213"/>
                <a:gd name="T57" fmla="*/ 0 h 333"/>
                <a:gd name="T58" fmla="*/ 0 w 213"/>
                <a:gd name="T59" fmla="*/ 0 h 333"/>
                <a:gd name="T60" fmla="*/ 0 w 213"/>
                <a:gd name="T61" fmla="*/ 0 h 333"/>
                <a:gd name="T62" fmla="*/ 0 w 213"/>
                <a:gd name="T63" fmla="*/ 0 h 33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13"/>
                <a:gd name="T97" fmla="*/ 0 h 333"/>
                <a:gd name="T98" fmla="*/ 213 w 213"/>
                <a:gd name="T99" fmla="*/ 333 h 33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13" h="333">
                  <a:moveTo>
                    <a:pt x="27" y="69"/>
                  </a:moveTo>
                  <a:lnTo>
                    <a:pt x="50" y="59"/>
                  </a:lnTo>
                  <a:lnTo>
                    <a:pt x="32" y="15"/>
                  </a:lnTo>
                  <a:lnTo>
                    <a:pt x="47" y="0"/>
                  </a:lnTo>
                  <a:lnTo>
                    <a:pt x="66" y="0"/>
                  </a:lnTo>
                  <a:lnTo>
                    <a:pt x="80" y="42"/>
                  </a:lnTo>
                  <a:lnTo>
                    <a:pt x="108" y="60"/>
                  </a:lnTo>
                  <a:lnTo>
                    <a:pt x="122" y="45"/>
                  </a:lnTo>
                  <a:lnTo>
                    <a:pt x="143" y="71"/>
                  </a:lnTo>
                  <a:lnTo>
                    <a:pt x="137" y="110"/>
                  </a:lnTo>
                  <a:lnTo>
                    <a:pt x="135" y="131"/>
                  </a:lnTo>
                  <a:lnTo>
                    <a:pt x="111" y="132"/>
                  </a:lnTo>
                  <a:lnTo>
                    <a:pt x="125" y="164"/>
                  </a:lnTo>
                  <a:lnTo>
                    <a:pt x="138" y="194"/>
                  </a:lnTo>
                  <a:lnTo>
                    <a:pt x="156" y="212"/>
                  </a:lnTo>
                  <a:lnTo>
                    <a:pt x="179" y="245"/>
                  </a:lnTo>
                  <a:lnTo>
                    <a:pt x="209" y="276"/>
                  </a:lnTo>
                  <a:lnTo>
                    <a:pt x="213" y="312"/>
                  </a:lnTo>
                  <a:lnTo>
                    <a:pt x="206" y="333"/>
                  </a:lnTo>
                  <a:lnTo>
                    <a:pt x="162" y="333"/>
                  </a:lnTo>
                  <a:lnTo>
                    <a:pt x="156" y="281"/>
                  </a:lnTo>
                  <a:lnTo>
                    <a:pt x="131" y="255"/>
                  </a:lnTo>
                  <a:lnTo>
                    <a:pt x="126" y="201"/>
                  </a:lnTo>
                  <a:lnTo>
                    <a:pt x="99" y="195"/>
                  </a:lnTo>
                  <a:lnTo>
                    <a:pt x="96" y="173"/>
                  </a:lnTo>
                  <a:lnTo>
                    <a:pt x="65" y="177"/>
                  </a:lnTo>
                  <a:lnTo>
                    <a:pt x="50" y="206"/>
                  </a:lnTo>
                  <a:lnTo>
                    <a:pt x="14" y="191"/>
                  </a:lnTo>
                  <a:lnTo>
                    <a:pt x="17" y="153"/>
                  </a:lnTo>
                  <a:lnTo>
                    <a:pt x="23" y="135"/>
                  </a:lnTo>
                  <a:lnTo>
                    <a:pt x="0" y="122"/>
                  </a:lnTo>
                  <a:lnTo>
                    <a:pt x="27" y="69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1" name="Freeform 198"/>
            <p:cNvSpPr>
              <a:spLocks noChangeArrowheads="1"/>
            </p:cNvSpPr>
            <p:nvPr/>
          </p:nvSpPr>
          <p:spPr bwMode="auto">
            <a:xfrm>
              <a:off x="4308" y="2777"/>
              <a:ext cx="77" cy="81"/>
            </a:xfrm>
            <a:custGeom>
              <a:avLst/>
              <a:gdLst>
                <a:gd name="T0" fmla="*/ 0 w 156"/>
                <a:gd name="T1" fmla="*/ 0 h 188"/>
                <a:gd name="T2" fmla="*/ 0 w 156"/>
                <a:gd name="T3" fmla="*/ 0 h 188"/>
                <a:gd name="T4" fmla="*/ 0 w 156"/>
                <a:gd name="T5" fmla="*/ 0 h 188"/>
                <a:gd name="T6" fmla="*/ 0 w 156"/>
                <a:gd name="T7" fmla="*/ 0 h 188"/>
                <a:gd name="T8" fmla="*/ 0 w 156"/>
                <a:gd name="T9" fmla="*/ 0 h 188"/>
                <a:gd name="T10" fmla="*/ 0 w 156"/>
                <a:gd name="T11" fmla="*/ 0 h 188"/>
                <a:gd name="T12" fmla="*/ 0 w 156"/>
                <a:gd name="T13" fmla="*/ 0 h 188"/>
                <a:gd name="T14" fmla="*/ 0 w 156"/>
                <a:gd name="T15" fmla="*/ 0 h 188"/>
                <a:gd name="T16" fmla="*/ 0 w 156"/>
                <a:gd name="T17" fmla="*/ 0 h 188"/>
                <a:gd name="T18" fmla="*/ 0 w 156"/>
                <a:gd name="T19" fmla="*/ 0 h 188"/>
                <a:gd name="T20" fmla="*/ 0 w 156"/>
                <a:gd name="T21" fmla="*/ 0 h 188"/>
                <a:gd name="T22" fmla="*/ 0 w 156"/>
                <a:gd name="T23" fmla="*/ 0 h 188"/>
                <a:gd name="T24" fmla="*/ 0 w 156"/>
                <a:gd name="T25" fmla="*/ 0 h 188"/>
                <a:gd name="T26" fmla="*/ 0 w 156"/>
                <a:gd name="T27" fmla="*/ 0 h 188"/>
                <a:gd name="T28" fmla="*/ 0 w 156"/>
                <a:gd name="T29" fmla="*/ 0 h 188"/>
                <a:gd name="T30" fmla="*/ 0 w 156"/>
                <a:gd name="T31" fmla="*/ 0 h 188"/>
                <a:gd name="T32" fmla="*/ 0 w 156"/>
                <a:gd name="T33" fmla="*/ 0 h 188"/>
                <a:gd name="T34" fmla="*/ 0 w 156"/>
                <a:gd name="T35" fmla="*/ 0 h 1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6"/>
                <a:gd name="T55" fmla="*/ 0 h 188"/>
                <a:gd name="T56" fmla="*/ 156 w 156"/>
                <a:gd name="T57" fmla="*/ 188 h 1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6" h="188">
                  <a:moveTo>
                    <a:pt x="3" y="135"/>
                  </a:moveTo>
                  <a:lnTo>
                    <a:pt x="11" y="107"/>
                  </a:lnTo>
                  <a:lnTo>
                    <a:pt x="0" y="90"/>
                  </a:lnTo>
                  <a:lnTo>
                    <a:pt x="5" y="41"/>
                  </a:lnTo>
                  <a:lnTo>
                    <a:pt x="32" y="26"/>
                  </a:lnTo>
                  <a:lnTo>
                    <a:pt x="68" y="33"/>
                  </a:lnTo>
                  <a:lnTo>
                    <a:pt x="72" y="2"/>
                  </a:lnTo>
                  <a:lnTo>
                    <a:pt x="90" y="15"/>
                  </a:lnTo>
                  <a:lnTo>
                    <a:pt x="99" y="0"/>
                  </a:lnTo>
                  <a:lnTo>
                    <a:pt x="143" y="3"/>
                  </a:lnTo>
                  <a:lnTo>
                    <a:pt x="156" y="42"/>
                  </a:lnTo>
                  <a:lnTo>
                    <a:pt x="155" y="98"/>
                  </a:lnTo>
                  <a:lnTo>
                    <a:pt x="134" y="141"/>
                  </a:lnTo>
                  <a:lnTo>
                    <a:pt x="104" y="161"/>
                  </a:lnTo>
                  <a:lnTo>
                    <a:pt x="72" y="156"/>
                  </a:lnTo>
                  <a:lnTo>
                    <a:pt x="51" y="188"/>
                  </a:lnTo>
                  <a:lnTo>
                    <a:pt x="23" y="168"/>
                  </a:lnTo>
                  <a:lnTo>
                    <a:pt x="3" y="135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2" name="Freeform 199"/>
            <p:cNvSpPr>
              <a:spLocks noChangeArrowheads="1"/>
            </p:cNvSpPr>
            <p:nvPr/>
          </p:nvSpPr>
          <p:spPr bwMode="auto">
            <a:xfrm>
              <a:off x="4238" y="2680"/>
              <a:ext cx="118" cy="268"/>
            </a:xfrm>
            <a:custGeom>
              <a:avLst/>
              <a:gdLst>
                <a:gd name="T0" fmla="*/ 0 w 237"/>
                <a:gd name="T1" fmla="*/ 0 h 609"/>
                <a:gd name="T2" fmla="*/ 0 w 237"/>
                <a:gd name="T3" fmla="*/ 0 h 609"/>
                <a:gd name="T4" fmla="*/ 0 w 237"/>
                <a:gd name="T5" fmla="*/ 0 h 609"/>
                <a:gd name="T6" fmla="*/ 0 w 237"/>
                <a:gd name="T7" fmla="*/ 0 h 609"/>
                <a:gd name="T8" fmla="*/ 0 w 237"/>
                <a:gd name="T9" fmla="*/ 0 h 609"/>
                <a:gd name="T10" fmla="*/ 0 w 237"/>
                <a:gd name="T11" fmla="*/ 0 h 609"/>
                <a:gd name="T12" fmla="*/ 0 w 237"/>
                <a:gd name="T13" fmla="*/ 0 h 609"/>
                <a:gd name="T14" fmla="*/ 0 w 237"/>
                <a:gd name="T15" fmla="*/ 0 h 609"/>
                <a:gd name="T16" fmla="*/ 0 w 237"/>
                <a:gd name="T17" fmla="*/ 0 h 609"/>
                <a:gd name="T18" fmla="*/ 0 w 237"/>
                <a:gd name="T19" fmla="*/ 0 h 609"/>
                <a:gd name="T20" fmla="*/ 0 w 237"/>
                <a:gd name="T21" fmla="*/ 0 h 609"/>
                <a:gd name="T22" fmla="*/ 0 w 237"/>
                <a:gd name="T23" fmla="*/ 0 h 609"/>
                <a:gd name="T24" fmla="*/ 0 w 237"/>
                <a:gd name="T25" fmla="*/ 0 h 609"/>
                <a:gd name="T26" fmla="*/ 0 w 237"/>
                <a:gd name="T27" fmla="*/ 0 h 609"/>
                <a:gd name="T28" fmla="*/ 0 w 237"/>
                <a:gd name="T29" fmla="*/ 0 h 609"/>
                <a:gd name="T30" fmla="*/ 0 w 237"/>
                <a:gd name="T31" fmla="*/ 0 h 609"/>
                <a:gd name="T32" fmla="*/ 0 w 237"/>
                <a:gd name="T33" fmla="*/ 0 h 609"/>
                <a:gd name="T34" fmla="*/ 0 w 237"/>
                <a:gd name="T35" fmla="*/ 0 h 609"/>
                <a:gd name="T36" fmla="*/ 0 w 237"/>
                <a:gd name="T37" fmla="*/ 0 h 609"/>
                <a:gd name="T38" fmla="*/ 0 w 237"/>
                <a:gd name="T39" fmla="*/ 0 h 609"/>
                <a:gd name="T40" fmla="*/ 0 w 237"/>
                <a:gd name="T41" fmla="*/ 0 h 609"/>
                <a:gd name="T42" fmla="*/ 0 w 237"/>
                <a:gd name="T43" fmla="*/ 0 h 609"/>
                <a:gd name="T44" fmla="*/ 0 w 237"/>
                <a:gd name="T45" fmla="*/ 0 h 609"/>
                <a:gd name="T46" fmla="*/ 0 w 237"/>
                <a:gd name="T47" fmla="*/ 0 h 609"/>
                <a:gd name="T48" fmla="*/ 0 w 237"/>
                <a:gd name="T49" fmla="*/ 0 h 609"/>
                <a:gd name="T50" fmla="*/ 0 w 237"/>
                <a:gd name="T51" fmla="*/ 0 h 609"/>
                <a:gd name="T52" fmla="*/ 0 w 237"/>
                <a:gd name="T53" fmla="*/ 0 h 609"/>
                <a:gd name="T54" fmla="*/ 0 w 237"/>
                <a:gd name="T55" fmla="*/ 0 h 609"/>
                <a:gd name="T56" fmla="*/ 0 w 237"/>
                <a:gd name="T57" fmla="*/ 0 h 609"/>
                <a:gd name="T58" fmla="*/ 0 w 237"/>
                <a:gd name="T59" fmla="*/ 0 h 609"/>
                <a:gd name="T60" fmla="*/ 0 w 237"/>
                <a:gd name="T61" fmla="*/ 0 h 609"/>
                <a:gd name="T62" fmla="*/ 0 w 237"/>
                <a:gd name="T63" fmla="*/ 0 h 609"/>
                <a:gd name="T64" fmla="*/ 0 w 237"/>
                <a:gd name="T65" fmla="*/ 0 h 609"/>
                <a:gd name="T66" fmla="*/ 0 w 237"/>
                <a:gd name="T67" fmla="*/ 0 h 609"/>
                <a:gd name="T68" fmla="*/ 0 w 237"/>
                <a:gd name="T69" fmla="*/ 0 h 609"/>
                <a:gd name="T70" fmla="*/ 0 w 237"/>
                <a:gd name="T71" fmla="*/ 0 h 609"/>
                <a:gd name="T72" fmla="*/ 0 w 237"/>
                <a:gd name="T73" fmla="*/ 0 h 609"/>
                <a:gd name="T74" fmla="*/ 0 w 237"/>
                <a:gd name="T75" fmla="*/ 0 h 609"/>
                <a:gd name="T76" fmla="*/ 0 w 237"/>
                <a:gd name="T77" fmla="*/ 0 h 609"/>
                <a:gd name="T78" fmla="*/ 0 w 237"/>
                <a:gd name="T79" fmla="*/ 0 h 609"/>
                <a:gd name="T80" fmla="*/ 0 w 237"/>
                <a:gd name="T81" fmla="*/ 0 h 609"/>
                <a:gd name="T82" fmla="*/ 0 w 237"/>
                <a:gd name="T83" fmla="*/ 0 h 609"/>
                <a:gd name="T84" fmla="*/ 0 w 237"/>
                <a:gd name="T85" fmla="*/ 0 h 609"/>
                <a:gd name="T86" fmla="*/ 0 w 237"/>
                <a:gd name="T87" fmla="*/ 0 h 609"/>
                <a:gd name="T88" fmla="*/ 0 w 237"/>
                <a:gd name="T89" fmla="*/ 0 h 609"/>
                <a:gd name="T90" fmla="*/ 0 w 237"/>
                <a:gd name="T91" fmla="*/ 0 h 609"/>
                <a:gd name="T92" fmla="*/ 0 w 237"/>
                <a:gd name="T93" fmla="*/ 0 h 60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37"/>
                <a:gd name="T142" fmla="*/ 0 h 609"/>
                <a:gd name="T143" fmla="*/ 237 w 237"/>
                <a:gd name="T144" fmla="*/ 609 h 60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37" h="609">
                  <a:moveTo>
                    <a:pt x="143" y="357"/>
                  </a:moveTo>
                  <a:lnTo>
                    <a:pt x="126" y="356"/>
                  </a:lnTo>
                  <a:lnTo>
                    <a:pt x="119" y="315"/>
                  </a:lnTo>
                  <a:lnTo>
                    <a:pt x="102" y="300"/>
                  </a:lnTo>
                  <a:lnTo>
                    <a:pt x="92" y="308"/>
                  </a:lnTo>
                  <a:lnTo>
                    <a:pt x="78" y="279"/>
                  </a:lnTo>
                  <a:lnTo>
                    <a:pt x="56" y="347"/>
                  </a:lnTo>
                  <a:lnTo>
                    <a:pt x="51" y="408"/>
                  </a:lnTo>
                  <a:lnTo>
                    <a:pt x="33" y="449"/>
                  </a:lnTo>
                  <a:lnTo>
                    <a:pt x="63" y="507"/>
                  </a:lnTo>
                  <a:lnTo>
                    <a:pt x="131" y="584"/>
                  </a:lnTo>
                  <a:lnTo>
                    <a:pt x="105" y="597"/>
                  </a:lnTo>
                  <a:lnTo>
                    <a:pt x="87" y="570"/>
                  </a:lnTo>
                  <a:lnTo>
                    <a:pt x="74" y="579"/>
                  </a:lnTo>
                  <a:lnTo>
                    <a:pt x="63" y="609"/>
                  </a:lnTo>
                  <a:lnTo>
                    <a:pt x="59" y="557"/>
                  </a:lnTo>
                  <a:lnTo>
                    <a:pt x="29" y="522"/>
                  </a:lnTo>
                  <a:lnTo>
                    <a:pt x="27" y="494"/>
                  </a:lnTo>
                  <a:lnTo>
                    <a:pt x="3" y="467"/>
                  </a:lnTo>
                  <a:lnTo>
                    <a:pt x="29" y="371"/>
                  </a:lnTo>
                  <a:lnTo>
                    <a:pt x="53" y="311"/>
                  </a:lnTo>
                  <a:lnTo>
                    <a:pt x="32" y="252"/>
                  </a:lnTo>
                  <a:lnTo>
                    <a:pt x="17" y="207"/>
                  </a:lnTo>
                  <a:lnTo>
                    <a:pt x="45" y="179"/>
                  </a:lnTo>
                  <a:lnTo>
                    <a:pt x="8" y="123"/>
                  </a:lnTo>
                  <a:lnTo>
                    <a:pt x="0" y="56"/>
                  </a:lnTo>
                  <a:lnTo>
                    <a:pt x="41" y="0"/>
                  </a:lnTo>
                  <a:lnTo>
                    <a:pt x="75" y="6"/>
                  </a:lnTo>
                  <a:lnTo>
                    <a:pt x="98" y="23"/>
                  </a:lnTo>
                  <a:lnTo>
                    <a:pt x="93" y="50"/>
                  </a:lnTo>
                  <a:lnTo>
                    <a:pt x="89" y="81"/>
                  </a:lnTo>
                  <a:lnTo>
                    <a:pt x="123" y="90"/>
                  </a:lnTo>
                  <a:lnTo>
                    <a:pt x="141" y="62"/>
                  </a:lnTo>
                  <a:lnTo>
                    <a:pt x="173" y="60"/>
                  </a:lnTo>
                  <a:lnTo>
                    <a:pt x="177" y="81"/>
                  </a:lnTo>
                  <a:lnTo>
                    <a:pt x="201" y="86"/>
                  </a:lnTo>
                  <a:lnTo>
                    <a:pt x="207" y="144"/>
                  </a:lnTo>
                  <a:lnTo>
                    <a:pt x="233" y="168"/>
                  </a:lnTo>
                  <a:lnTo>
                    <a:pt x="237" y="219"/>
                  </a:lnTo>
                  <a:lnTo>
                    <a:pt x="228" y="234"/>
                  </a:lnTo>
                  <a:lnTo>
                    <a:pt x="215" y="222"/>
                  </a:lnTo>
                  <a:lnTo>
                    <a:pt x="206" y="257"/>
                  </a:lnTo>
                  <a:lnTo>
                    <a:pt x="171" y="245"/>
                  </a:lnTo>
                  <a:lnTo>
                    <a:pt x="143" y="257"/>
                  </a:lnTo>
                  <a:lnTo>
                    <a:pt x="140" y="311"/>
                  </a:lnTo>
                  <a:lnTo>
                    <a:pt x="150" y="329"/>
                  </a:lnTo>
                  <a:lnTo>
                    <a:pt x="143" y="357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3" name="Freeform 200"/>
            <p:cNvSpPr>
              <a:spLocks noChangeArrowheads="1"/>
            </p:cNvSpPr>
            <p:nvPr/>
          </p:nvSpPr>
          <p:spPr bwMode="auto">
            <a:xfrm>
              <a:off x="4309" y="2628"/>
              <a:ext cx="99" cy="260"/>
            </a:xfrm>
            <a:custGeom>
              <a:avLst/>
              <a:gdLst>
                <a:gd name="T0" fmla="*/ 0 w 201"/>
                <a:gd name="T1" fmla="*/ 0 h 590"/>
                <a:gd name="T2" fmla="*/ 0 w 201"/>
                <a:gd name="T3" fmla="*/ 0 h 590"/>
                <a:gd name="T4" fmla="*/ 0 w 201"/>
                <a:gd name="T5" fmla="*/ 0 h 590"/>
                <a:gd name="T6" fmla="*/ 0 w 201"/>
                <a:gd name="T7" fmla="*/ 0 h 590"/>
                <a:gd name="T8" fmla="*/ 0 w 201"/>
                <a:gd name="T9" fmla="*/ 0 h 590"/>
                <a:gd name="T10" fmla="*/ 0 w 201"/>
                <a:gd name="T11" fmla="*/ 0 h 590"/>
                <a:gd name="T12" fmla="*/ 0 w 201"/>
                <a:gd name="T13" fmla="*/ 0 h 590"/>
                <a:gd name="T14" fmla="*/ 0 w 201"/>
                <a:gd name="T15" fmla="*/ 0 h 590"/>
                <a:gd name="T16" fmla="*/ 0 w 201"/>
                <a:gd name="T17" fmla="*/ 0 h 590"/>
                <a:gd name="T18" fmla="*/ 0 w 201"/>
                <a:gd name="T19" fmla="*/ 0 h 590"/>
                <a:gd name="T20" fmla="*/ 0 w 201"/>
                <a:gd name="T21" fmla="*/ 0 h 590"/>
                <a:gd name="T22" fmla="*/ 0 w 201"/>
                <a:gd name="T23" fmla="*/ 0 h 590"/>
                <a:gd name="T24" fmla="*/ 0 w 201"/>
                <a:gd name="T25" fmla="*/ 0 h 590"/>
                <a:gd name="T26" fmla="*/ 0 w 201"/>
                <a:gd name="T27" fmla="*/ 0 h 590"/>
                <a:gd name="T28" fmla="*/ 0 w 201"/>
                <a:gd name="T29" fmla="*/ 0 h 590"/>
                <a:gd name="T30" fmla="*/ 0 w 201"/>
                <a:gd name="T31" fmla="*/ 0 h 590"/>
                <a:gd name="T32" fmla="*/ 0 w 201"/>
                <a:gd name="T33" fmla="*/ 0 h 590"/>
                <a:gd name="T34" fmla="*/ 0 w 201"/>
                <a:gd name="T35" fmla="*/ 0 h 590"/>
                <a:gd name="T36" fmla="*/ 0 w 201"/>
                <a:gd name="T37" fmla="*/ 0 h 590"/>
                <a:gd name="T38" fmla="*/ 0 w 201"/>
                <a:gd name="T39" fmla="*/ 0 h 590"/>
                <a:gd name="T40" fmla="*/ 0 w 201"/>
                <a:gd name="T41" fmla="*/ 0 h 590"/>
                <a:gd name="T42" fmla="*/ 0 w 201"/>
                <a:gd name="T43" fmla="*/ 0 h 590"/>
                <a:gd name="T44" fmla="*/ 0 w 201"/>
                <a:gd name="T45" fmla="*/ 0 h 590"/>
                <a:gd name="T46" fmla="*/ 0 w 201"/>
                <a:gd name="T47" fmla="*/ 0 h 590"/>
                <a:gd name="T48" fmla="*/ 0 w 201"/>
                <a:gd name="T49" fmla="*/ 0 h 590"/>
                <a:gd name="T50" fmla="*/ 0 w 201"/>
                <a:gd name="T51" fmla="*/ 0 h 590"/>
                <a:gd name="T52" fmla="*/ 0 w 201"/>
                <a:gd name="T53" fmla="*/ 0 h 590"/>
                <a:gd name="T54" fmla="*/ 0 w 201"/>
                <a:gd name="T55" fmla="*/ 0 h 590"/>
                <a:gd name="T56" fmla="*/ 0 w 201"/>
                <a:gd name="T57" fmla="*/ 0 h 590"/>
                <a:gd name="T58" fmla="*/ 0 w 201"/>
                <a:gd name="T59" fmla="*/ 0 h 590"/>
                <a:gd name="T60" fmla="*/ 0 w 201"/>
                <a:gd name="T61" fmla="*/ 0 h 590"/>
                <a:gd name="T62" fmla="*/ 0 w 201"/>
                <a:gd name="T63" fmla="*/ 0 h 590"/>
                <a:gd name="T64" fmla="*/ 0 w 201"/>
                <a:gd name="T65" fmla="*/ 0 h 590"/>
                <a:gd name="T66" fmla="*/ 0 w 201"/>
                <a:gd name="T67" fmla="*/ 0 h 590"/>
                <a:gd name="T68" fmla="*/ 0 w 201"/>
                <a:gd name="T69" fmla="*/ 0 h 590"/>
                <a:gd name="T70" fmla="*/ 0 w 201"/>
                <a:gd name="T71" fmla="*/ 0 h 590"/>
                <a:gd name="T72" fmla="*/ 0 w 201"/>
                <a:gd name="T73" fmla="*/ 0 h 590"/>
                <a:gd name="T74" fmla="*/ 0 w 201"/>
                <a:gd name="T75" fmla="*/ 0 h 590"/>
                <a:gd name="T76" fmla="*/ 0 w 201"/>
                <a:gd name="T77" fmla="*/ 0 h 590"/>
                <a:gd name="T78" fmla="*/ 0 w 201"/>
                <a:gd name="T79" fmla="*/ 0 h 590"/>
                <a:gd name="T80" fmla="*/ 0 w 201"/>
                <a:gd name="T81" fmla="*/ 0 h 590"/>
                <a:gd name="T82" fmla="*/ 0 w 201"/>
                <a:gd name="T83" fmla="*/ 0 h 590"/>
                <a:gd name="T84" fmla="*/ 0 w 201"/>
                <a:gd name="T85" fmla="*/ 0 h 590"/>
                <a:gd name="T86" fmla="*/ 0 w 201"/>
                <a:gd name="T87" fmla="*/ 0 h 590"/>
                <a:gd name="T88" fmla="*/ 0 w 201"/>
                <a:gd name="T89" fmla="*/ 0 h 590"/>
                <a:gd name="T90" fmla="*/ 0 w 201"/>
                <a:gd name="T91" fmla="*/ 0 h 590"/>
                <a:gd name="T92" fmla="*/ 0 w 201"/>
                <a:gd name="T93" fmla="*/ 0 h 590"/>
                <a:gd name="T94" fmla="*/ 0 w 201"/>
                <a:gd name="T95" fmla="*/ 0 h 590"/>
                <a:gd name="T96" fmla="*/ 0 w 201"/>
                <a:gd name="T97" fmla="*/ 0 h 59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01"/>
                <a:gd name="T148" fmla="*/ 0 h 590"/>
                <a:gd name="T149" fmla="*/ 201 w 201"/>
                <a:gd name="T150" fmla="*/ 590 h 59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01" h="590">
                  <a:moveTo>
                    <a:pt x="51" y="524"/>
                  </a:moveTo>
                  <a:lnTo>
                    <a:pt x="51" y="563"/>
                  </a:lnTo>
                  <a:lnTo>
                    <a:pt x="66" y="590"/>
                  </a:lnTo>
                  <a:lnTo>
                    <a:pt x="87" y="561"/>
                  </a:lnTo>
                  <a:lnTo>
                    <a:pt x="75" y="543"/>
                  </a:lnTo>
                  <a:lnTo>
                    <a:pt x="99" y="554"/>
                  </a:lnTo>
                  <a:lnTo>
                    <a:pt x="111" y="540"/>
                  </a:lnTo>
                  <a:lnTo>
                    <a:pt x="94" y="524"/>
                  </a:lnTo>
                  <a:lnTo>
                    <a:pt x="135" y="525"/>
                  </a:lnTo>
                  <a:lnTo>
                    <a:pt x="159" y="501"/>
                  </a:lnTo>
                  <a:lnTo>
                    <a:pt x="184" y="474"/>
                  </a:lnTo>
                  <a:lnTo>
                    <a:pt x="199" y="465"/>
                  </a:lnTo>
                  <a:lnTo>
                    <a:pt x="201" y="437"/>
                  </a:lnTo>
                  <a:lnTo>
                    <a:pt x="189" y="428"/>
                  </a:lnTo>
                  <a:lnTo>
                    <a:pt x="201" y="419"/>
                  </a:lnTo>
                  <a:lnTo>
                    <a:pt x="186" y="365"/>
                  </a:lnTo>
                  <a:lnTo>
                    <a:pt x="174" y="317"/>
                  </a:lnTo>
                  <a:lnTo>
                    <a:pt x="165" y="311"/>
                  </a:lnTo>
                  <a:lnTo>
                    <a:pt x="159" y="278"/>
                  </a:lnTo>
                  <a:lnTo>
                    <a:pt x="138" y="248"/>
                  </a:lnTo>
                  <a:lnTo>
                    <a:pt x="102" y="203"/>
                  </a:lnTo>
                  <a:lnTo>
                    <a:pt x="90" y="173"/>
                  </a:lnTo>
                  <a:lnTo>
                    <a:pt x="93" y="122"/>
                  </a:lnTo>
                  <a:lnTo>
                    <a:pt x="129" y="89"/>
                  </a:lnTo>
                  <a:lnTo>
                    <a:pt x="172" y="65"/>
                  </a:lnTo>
                  <a:lnTo>
                    <a:pt x="124" y="63"/>
                  </a:lnTo>
                  <a:lnTo>
                    <a:pt x="115" y="20"/>
                  </a:lnTo>
                  <a:lnTo>
                    <a:pt x="81" y="0"/>
                  </a:lnTo>
                  <a:lnTo>
                    <a:pt x="43" y="14"/>
                  </a:lnTo>
                  <a:lnTo>
                    <a:pt x="27" y="20"/>
                  </a:lnTo>
                  <a:lnTo>
                    <a:pt x="0" y="5"/>
                  </a:lnTo>
                  <a:lnTo>
                    <a:pt x="15" y="47"/>
                  </a:lnTo>
                  <a:lnTo>
                    <a:pt x="43" y="63"/>
                  </a:lnTo>
                  <a:lnTo>
                    <a:pt x="57" y="50"/>
                  </a:lnTo>
                  <a:lnTo>
                    <a:pt x="79" y="78"/>
                  </a:lnTo>
                  <a:lnTo>
                    <a:pt x="70" y="135"/>
                  </a:lnTo>
                  <a:lnTo>
                    <a:pt x="46" y="135"/>
                  </a:lnTo>
                  <a:lnTo>
                    <a:pt x="75" y="198"/>
                  </a:lnTo>
                  <a:lnTo>
                    <a:pt x="91" y="216"/>
                  </a:lnTo>
                  <a:lnTo>
                    <a:pt x="115" y="251"/>
                  </a:lnTo>
                  <a:lnTo>
                    <a:pt x="144" y="279"/>
                  </a:lnTo>
                  <a:lnTo>
                    <a:pt x="148" y="315"/>
                  </a:lnTo>
                  <a:lnTo>
                    <a:pt x="141" y="344"/>
                  </a:lnTo>
                  <a:lnTo>
                    <a:pt x="154" y="380"/>
                  </a:lnTo>
                  <a:lnTo>
                    <a:pt x="153" y="437"/>
                  </a:lnTo>
                  <a:lnTo>
                    <a:pt x="132" y="477"/>
                  </a:lnTo>
                  <a:lnTo>
                    <a:pt x="100" y="500"/>
                  </a:lnTo>
                  <a:lnTo>
                    <a:pt x="70" y="492"/>
                  </a:lnTo>
                  <a:lnTo>
                    <a:pt x="51" y="524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4" name="Freeform 201"/>
            <p:cNvSpPr>
              <a:spLocks noChangeArrowheads="1"/>
            </p:cNvSpPr>
            <p:nvPr/>
          </p:nvSpPr>
          <p:spPr bwMode="auto">
            <a:xfrm>
              <a:off x="4397" y="2685"/>
              <a:ext cx="39" cy="33"/>
            </a:xfrm>
            <a:custGeom>
              <a:avLst/>
              <a:gdLst>
                <a:gd name="T0" fmla="*/ 0 w 81"/>
                <a:gd name="T1" fmla="*/ 0 h 79"/>
                <a:gd name="T2" fmla="*/ 0 w 81"/>
                <a:gd name="T3" fmla="*/ 0 h 79"/>
                <a:gd name="T4" fmla="*/ 0 w 81"/>
                <a:gd name="T5" fmla="*/ 0 h 79"/>
                <a:gd name="T6" fmla="*/ 0 w 81"/>
                <a:gd name="T7" fmla="*/ 0 h 79"/>
                <a:gd name="T8" fmla="*/ 0 w 81"/>
                <a:gd name="T9" fmla="*/ 0 h 79"/>
                <a:gd name="T10" fmla="*/ 0 w 81"/>
                <a:gd name="T11" fmla="*/ 0 h 79"/>
                <a:gd name="T12" fmla="*/ 0 w 81"/>
                <a:gd name="T13" fmla="*/ 0 h 79"/>
                <a:gd name="T14" fmla="*/ 0 w 81"/>
                <a:gd name="T15" fmla="*/ 0 h 79"/>
                <a:gd name="T16" fmla="*/ 0 w 81"/>
                <a:gd name="T17" fmla="*/ 0 h 79"/>
                <a:gd name="T18" fmla="*/ 0 w 81"/>
                <a:gd name="T19" fmla="*/ 0 h 7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1"/>
                <a:gd name="T31" fmla="*/ 0 h 79"/>
                <a:gd name="T32" fmla="*/ 81 w 81"/>
                <a:gd name="T33" fmla="*/ 79 h 7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1" h="79">
                  <a:moveTo>
                    <a:pt x="81" y="0"/>
                  </a:moveTo>
                  <a:lnTo>
                    <a:pt x="30" y="9"/>
                  </a:lnTo>
                  <a:lnTo>
                    <a:pt x="2" y="34"/>
                  </a:lnTo>
                  <a:lnTo>
                    <a:pt x="0" y="66"/>
                  </a:lnTo>
                  <a:lnTo>
                    <a:pt x="17" y="79"/>
                  </a:lnTo>
                  <a:lnTo>
                    <a:pt x="57" y="69"/>
                  </a:lnTo>
                  <a:lnTo>
                    <a:pt x="68" y="30"/>
                  </a:lnTo>
                  <a:lnTo>
                    <a:pt x="66" y="16"/>
                  </a:lnTo>
                  <a:lnTo>
                    <a:pt x="81" y="16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5" name="Freeform 202"/>
            <p:cNvSpPr>
              <a:spLocks noChangeArrowheads="1"/>
            </p:cNvSpPr>
            <p:nvPr/>
          </p:nvSpPr>
          <p:spPr bwMode="auto">
            <a:xfrm>
              <a:off x="4573" y="2587"/>
              <a:ext cx="24" cy="55"/>
            </a:xfrm>
            <a:custGeom>
              <a:avLst/>
              <a:gdLst>
                <a:gd name="T0" fmla="*/ 0 w 51"/>
                <a:gd name="T1" fmla="*/ 0 h 129"/>
                <a:gd name="T2" fmla="*/ 0 w 51"/>
                <a:gd name="T3" fmla="*/ 0 h 129"/>
                <a:gd name="T4" fmla="*/ 0 w 51"/>
                <a:gd name="T5" fmla="*/ 0 h 129"/>
                <a:gd name="T6" fmla="*/ 0 w 51"/>
                <a:gd name="T7" fmla="*/ 0 h 129"/>
                <a:gd name="T8" fmla="*/ 0 w 51"/>
                <a:gd name="T9" fmla="*/ 0 h 129"/>
                <a:gd name="T10" fmla="*/ 0 w 51"/>
                <a:gd name="T11" fmla="*/ 0 h 129"/>
                <a:gd name="T12" fmla="*/ 0 w 51"/>
                <a:gd name="T13" fmla="*/ 0 h 129"/>
                <a:gd name="T14" fmla="*/ 0 w 51"/>
                <a:gd name="T15" fmla="*/ 0 h 1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1"/>
                <a:gd name="T25" fmla="*/ 0 h 129"/>
                <a:gd name="T26" fmla="*/ 51 w 51"/>
                <a:gd name="T27" fmla="*/ 129 h 1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1" h="129">
                  <a:moveTo>
                    <a:pt x="48" y="0"/>
                  </a:moveTo>
                  <a:lnTo>
                    <a:pt x="12" y="33"/>
                  </a:lnTo>
                  <a:lnTo>
                    <a:pt x="0" y="79"/>
                  </a:lnTo>
                  <a:lnTo>
                    <a:pt x="15" y="129"/>
                  </a:lnTo>
                  <a:lnTo>
                    <a:pt x="42" y="118"/>
                  </a:lnTo>
                  <a:lnTo>
                    <a:pt x="42" y="72"/>
                  </a:lnTo>
                  <a:lnTo>
                    <a:pt x="51" y="2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6" name="Freeform 204"/>
            <p:cNvSpPr>
              <a:spLocks noChangeArrowheads="1"/>
            </p:cNvSpPr>
            <p:nvPr/>
          </p:nvSpPr>
          <p:spPr bwMode="auto">
            <a:xfrm>
              <a:off x="4643" y="2227"/>
              <a:ext cx="99" cy="116"/>
            </a:xfrm>
            <a:custGeom>
              <a:avLst/>
              <a:gdLst>
                <a:gd name="T0" fmla="*/ 0 w 201"/>
                <a:gd name="T1" fmla="*/ 0 h 267"/>
                <a:gd name="T2" fmla="*/ 0 w 201"/>
                <a:gd name="T3" fmla="*/ 0 h 267"/>
                <a:gd name="T4" fmla="*/ 0 w 201"/>
                <a:gd name="T5" fmla="*/ 0 h 267"/>
                <a:gd name="T6" fmla="*/ 0 w 201"/>
                <a:gd name="T7" fmla="*/ 0 h 267"/>
                <a:gd name="T8" fmla="*/ 0 w 201"/>
                <a:gd name="T9" fmla="*/ 0 h 267"/>
                <a:gd name="T10" fmla="*/ 0 w 201"/>
                <a:gd name="T11" fmla="*/ 0 h 267"/>
                <a:gd name="T12" fmla="*/ 0 w 201"/>
                <a:gd name="T13" fmla="*/ 0 h 267"/>
                <a:gd name="T14" fmla="*/ 0 w 201"/>
                <a:gd name="T15" fmla="*/ 0 h 267"/>
                <a:gd name="T16" fmla="*/ 0 w 201"/>
                <a:gd name="T17" fmla="*/ 0 h 267"/>
                <a:gd name="T18" fmla="*/ 0 w 201"/>
                <a:gd name="T19" fmla="*/ 0 h 267"/>
                <a:gd name="T20" fmla="*/ 0 w 201"/>
                <a:gd name="T21" fmla="*/ 0 h 267"/>
                <a:gd name="T22" fmla="*/ 0 w 201"/>
                <a:gd name="T23" fmla="*/ 0 h 267"/>
                <a:gd name="T24" fmla="*/ 0 w 201"/>
                <a:gd name="T25" fmla="*/ 0 h 267"/>
                <a:gd name="T26" fmla="*/ 0 w 201"/>
                <a:gd name="T27" fmla="*/ 0 h 267"/>
                <a:gd name="T28" fmla="*/ 0 w 201"/>
                <a:gd name="T29" fmla="*/ 0 h 267"/>
                <a:gd name="T30" fmla="*/ 0 w 201"/>
                <a:gd name="T31" fmla="*/ 0 h 267"/>
                <a:gd name="T32" fmla="*/ 0 w 201"/>
                <a:gd name="T33" fmla="*/ 0 h 267"/>
                <a:gd name="T34" fmla="*/ 0 w 201"/>
                <a:gd name="T35" fmla="*/ 0 h 267"/>
                <a:gd name="T36" fmla="*/ 0 w 201"/>
                <a:gd name="T37" fmla="*/ 0 h 267"/>
                <a:gd name="T38" fmla="*/ 0 w 201"/>
                <a:gd name="T39" fmla="*/ 0 h 267"/>
                <a:gd name="T40" fmla="*/ 0 w 201"/>
                <a:gd name="T41" fmla="*/ 0 h 267"/>
                <a:gd name="T42" fmla="*/ 0 w 201"/>
                <a:gd name="T43" fmla="*/ 0 h 267"/>
                <a:gd name="T44" fmla="*/ 0 w 201"/>
                <a:gd name="T45" fmla="*/ 0 h 267"/>
                <a:gd name="T46" fmla="*/ 0 w 201"/>
                <a:gd name="T47" fmla="*/ 0 h 26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01"/>
                <a:gd name="T73" fmla="*/ 0 h 267"/>
                <a:gd name="T74" fmla="*/ 201 w 201"/>
                <a:gd name="T75" fmla="*/ 267 h 26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01" h="267">
                  <a:moveTo>
                    <a:pt x="201" y="37"/>
                  </a:moveTo>
                  <a:lnTo>
                    <a:pt x="171" y="46"/>
                  </a:lnTo>
                  <a:lnTo>
                    <a:pt x="148" y="64"/>
                  </a:lnTo>
                  <a:lnTo>
                    <a:pt x="160" y="108"/>
                  </a:lnTo>
                  <a:lnTo>
                    <a:pt x="135" y="136"/>
                  </a:lnTo>
                  <a:lnTo>
                    <a:pt x="99" y="159"/>
                  </a:lnTo>
                  <a:lnTo>
                    <a:pt x="82" y="186"/>
                  </a:lnTo>
                  <a:lnTo>
                    <a:pt x="97" y="205"/>
                  </a:lnTo>
                  <a:lnTo>
                    <a:pt x="115" y="210"/>
                  </a:lnTo>
                  <a:lnTo>
                    <a:pt x="118" y="240"/>
                  </a:lnTo>
                  <a:lnTo>
                    <a:pt x="84" y="244"/>
                  </a:lnTo>
                  <a:lnTo>
                    <a:pt x="72" y="267"/>
                  </a:lnTo>
                  <a:lnTo>
                    <a:pt x="48" y="253"/>
                  </a:lnTo>
                  <a:lnTo>
                    <a:pt x="22" y="264"/>
                  </a:lnTo>
                  <a:lnTo>
                    <a:pt x="25" y="240"/>
                  </a:lnTo>
                  <a:lnTo>
                    <a:pt x="0" y="235"/>
                  </a:lnTo>
                  <a:lnTo>
                    <a:pt x="33" y="216"/>
                  </a:lnTo>
                  <a:lnTo>
                    <a:pt x="18" y="175"/>
                  </a:lnTo>
                  <a:lnTo>
                    <a:pt x="94" y="61"/>
                  </a:lnTo>
                  <a:lnTo>
                    <a:pt x="138" y="88"/>
                  </a:lnTo>
                  <a:lnTo>
                    <a:pt x="139" y="46"/>
                  </a:lnTo>
                  <a:lnTo>
                    <a:pt x="177" y="28"/>
                  </a:lnTo>
                  <a:lnTo>
                    <a:pt x="180" y="0"/>
                  </a:lnTo>
                  <a:lnTo>
                    <a:pt x="201" y="37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7" name="Freeform 205"/>
            <p:cNvSpPr>
              <a:spLocks noChangeArrowheads="1"/>
            </p:cNvSpPr>
            <p:nvPr/>
          </p:nvSpPr>
          <p:spPr bwMode="auto">
            <a:xfrm>
              <a:off x="4670" y="2333"/>
              <a:ext cx="43" cy="82"/>
            </a:xfrm>
            <a:custGeom>
              <a:avLst/>
              <a:gdLst>
                <a:gd name="T0" fmla="*/ 0 w 90"/>
                <a:gd name="T1" fmla="*/ 0 h 189"/>
                <a:gd name="T2" fmla="*/ 0 w 90"/>
                <a:gd name="T3" fmla="*/ 0 h 189"/>
                <a:gd name="T4" fmla="*/ 0 w 90"/>
                <a:gd name="T5" fmla="*/ 0 h 189"/>
                <a:gd name="T6" fmla="*/ 0 w 90"/>
                <a:gd name="T7" fmla="*/ 0 h 189"/>
                <a:gd name="T8" fmla="*/ 0 w 90"/>
                <a:gd name="T9" fmla="*/ 0 h 189"/>
                <a:gd name="T10" fmla="*/ 0 w 90"/>
                <a:gd name="T11" fmla="*/ 0 h 189"/>
                <a:gd name="T12" fmla="*/ 0 w 90"/>
                <a:gd name="T13" fmla="*/ 0 h 189"/>
                <a:gd name="T14" fmla="*/ 0 w 90"/>
                <a:gd name="T15" fmla="*/ 0 h 189"/>
                <a:gd name="T16" fmla="*/ 0 w 90"/>
                <a:gd name="T17" fmla="*/ 0 h 189"/>
                <a:gd name="T18" fmla="*/ 0 w 90"/>
                <a:gd name="T19" fmla="*/ 0 h 189"/>
                <a:gd name="T20" fmla="*/ 0 w 90"/>
                <a:gd name="T21" fmla="*/ 0 h 189"/>
                <a:gd name="T22" fmla="*/ 0 w 90"/>
                <a:gd name="T23" fmla="*/ 0 h 189"/>
                <a:gd name="T24" fmla="*/ 0 w 90"/>
                <a:gd name="T25" fmla="*/ 0 h 189"/>
                <a:gd name="T26" fmla="*/ 0 w 90"/>
                <a:gd name="T27" fmla="*/ 0 h 189"/>
                <a:gd name="T28" fmla="*/ 0 w 90"/>
                <a:gd name="T29" fmla="*/ 0 h 189"/>
                <a:gd name="T30" fmla="*/ 0 w 90"/>
                <a:gd name="T31" fmla="*/ 0 h 18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0"/>
                <a:gd name="T49" fmla="*/ 0 h 189"/>
                <a:gd name="T50" fmla="*/ 90 w 90"/>
                <a:gd name="T51" fmla="*/ 189 h 18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0" h="189">
                  <a:moveTo>
                    <a:pt x="64" y="0"/>
                  </a:moveTo>
                  <a:lnTo>
                    <a:pt x="81" y="1"/>
                  </a:lnTo>
                  <a:lnTo>
                    <a:pt x="66" y="31"/>
                  </a:lnTo>
                  <a:lnTo>
                    <a:pt x="88" y="52"/>
                  </a:lnTo>
                  <a:lnTo>
                    <a:pt x="90" y="133"/>
                  </a:lnTo>
                  <a:lnTo>
                    <a:pt x="36" y="157"/>
                  </a:lnTo>
                  <a:lnTo>
                    <a:pt x="1" y="189"/>
                  </a:lnTo>
                  <a:lnTo>
                    <a:pt x="16" y="150"/>
                  </a:lnTo>
                  <a:lnTo>
                    <a:pt x="0" y="135"/>
                  </a:lnTo>
                  <a:lnTo>
                    <a:pt x="28" y="109"/>
                  </a:lnTo>
                  <a:lnTo>
                    <a:pt x="13" y="87"/>
                  </a:lnTo>
                  <a:lnTo>
                    <a:pt x="6" y="69"/>
                  </a:lnTo>
                  <a:lnTo>
                    <a:pt x="24" y="52"/>
                  </a:lnTo>
                  <a:lnTo>
                    <a:pt x="21" y="25"/>
                  </a:lnTo>
                  <a:lnTo>
                    <a:pt x="30" y="4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8" name="Freeform 206"/>
            <p:cNvSpPr>
              <a:spLocks noChangeArrowheads="1"/>
            </p:cNvSpPr>
            <p:nvPr/>
          </p:nvSpPr>
          <p:spPr bwMode="auto">
            <a:xfrm>
              <a:off x="3944" y="2875"/>
              <a:ext cx="35" cy="61"/>
            </a:xfrm>
            <a:custGeom>
              <a:avLst/>
              <a:gdLst>
                <a:gd name="T0" fmla="*/ 0 w 73"/>
                <a:gd name="T1" fmla="*/ 0 h 142"/>
                <a:gd name="T2" fmla="*/ 0 w 73"/>
                <a:gd name="T3" fmla="*/ 0 h 142"/>
                <a:gd name="T4" fmla="*/ 0 w 73"/>
                <a:gd name="T5" fmla="*/ 0 h 142"/>
                <a:gd name="T6" fmla="*/ 0 w 73"/>
                <a:gd name="T7" fmla="*/ 0 h 142"/>
                <a:gd name="T8" fmla="*/ 0 w 73"/>
                <a:gd name="T9" fmla="*/ 0 h 142"/>
                <a:gd name="T10" fmla="*/ 0 w 73"/>
                <a:gd name="T11" fmla="*/ 0 h 142"/>
                <a:gd name="T12" fmla="*/ 0 w 73"/>
                <a:gd name="T13" fmla="*/ 0 h 142"/>
                <a:gd name="T14" fmla="*/ 0 w 73"/>
                <a:gd name="T15" fmla="*/ 0 h 142"/>
                <a:gd name="T16" fmla="*/ 0 w 73"/>
                <a:gd name="T17" fmla="*/ 0 h 142"/>
                <a:gd name="T18" fmla="*/ 0 w 73"/>
                <a:gd name="T19" fmla="*/ 0 h 142"/>
                <a:gd name="T20" fmla="*/ 0 w 73"/>
                <a:gd name="T21" fmla="*/ 0 h 142"/>
                <a:gd name="T22" fmla="*/ 0 w 73"/>
                <a:gd name="T23" fmla="*/ 0 h 1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"/>
                <a:gd name="T37" fmla="*/ 0 h 142"/>
                <a:gd name="T38" fmla="*/ 73 w 73"/>
                <a:gd name="T39" fmla="*/ 142 h 14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" h="142">
                  <a:moveTo>
                    <a:pt x="21" y="0"/>
                  </a:moveTo>
                  <a:lnTo>
                    <a:pt x="36" y="40"/>
                  </a:lnTo>
                  <a:lnTo>
                    <a:pt x="57" y="61"/>
                  </a:lnTo>
                  <a:lnTo>
                    <a:pt x="73" y="85"/>
                  </a:lnTo>
                  <a:lnTo>
                    <a:pt x="70" y="123"/>
                  </a:lnTo>
                  <a:lnTo>
                    <a:pt x="39" y="142"/>
                  </a:lnTo>
                  <a:lnTo>
                    <a:pt x="6" y="139"/>
                  </a:lnTo>
                  <a:lnTo>
                    <a:pt x="0" y="93"/>
                  </a:lnTo>
                  <a:lnTo>
                    <a:pt x="6" y="43"/>
                  </a:lnTo>
                  <a:lnTo>
                    <a:pt x="3" y="22"/>
                  </a:lnTo>
                  <a:lnTo>
                    <a:pt x="4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69" name="Freeform 207"/>
            <p:cNvSpPr>
              <a:spLocks noChangeArrowheads="1"/>
            </p:cNvSpPr>
            <p:nvPr/>
          </p:nvSpPr>
          <p:spPr bwMode="auto">
            <a:xfrm>
              <a:off x="4315" y="3009"/>
              <a:ext cx="21" cy="10"/>
            </a:xfrm>
            <a:custGeom>
              <a:avLst/>
              <a:gdLst>
                <a:gd name="T0" fmla="*/ 0 w 44"/>
                <a:gd name="T1" fmla="*/ 0 h 26"/>
                <a:gd name="T2" fmla="*/ 0 w 44"/>
                <a:gd name="T3" fmla="*/ 0 h 26"/>
                <a:gd name="T4" fmla="*/ 0 w 44"/>
                <a:gd name="T5" fmla="*/ 0 h 26"/>
                <a:gd name="T6" fmla="*/ 0 w 44"/>
                <a:gd name="T7" fmla="*/ 0 h 26"/>
                <a:gd name="T8" fmla="*/ 0 w 44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6"/>
                <a:gd name="T17" fmla="*/ 44 w 44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6">
                  <a:moveTo>
                    <a:pt x="18" y="0"/>
                  </a:moveTo>
                  <a:lnTo>
                    <a:pt x="44" y="9"/>
                  </a:lnTo>
                  <a:lnTo>
                    <a:pt x="15" y="26"/>
                  </a:lnTo>
                  <a:lnTo>
                    <a:pt x="0" y="1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4" name="Group 208"/>
            <p:cNvGrpSpPr>
              <a:grpSpLocks/>
            </p:cNvGrpSpPr>
            <p:nvPr/>
          </p:nvGrpSpPr>
          <p:grpSpPr bwMode="auto">
            <a:xfrm>
              <a:off x="4270" y="2921"/>
              <a:ext cx="286" cy="111"/>
              <a:chOff x="4270" y="2921"/>
              <a:chExt cx="286" cy="111"/>
            </a:xfrm>
          </p:grpSpPr>
          <p:sp>
            <p:nvSpPr>
              <p:cNvPr id="26799" name="Freeform 209"/>
              <p:cNvSpPr>
                <a:spLocks noChangeArrowheads="1"/>
              </p:cNvSpPr>
              <p:nvPr/>
            </p:nvSpPr>
            <p:spPr bwMode="auto">
              <a:xfrm>
                <a:off x="4270" y="2933"/>
                <a:ext cx="56" cy="75"/>
              </a:xfrm>
              <a:custGeom>
                <a:avLst/>
                <a:gdLst>
                  <a:gd name="T0" fmla="*/ 0 w 114"/>
                  <a:gd name="T1" fmla="*/ 0 h 174"/>
                  <a:gd name="T2" fmla="*/ 0 w 114"/>
                  <a:gd name="T3" fmla="*/ 0 h 174"/>
                  <a:gd name="T4" fmla="*/ 0 w 114"/>
                  <a:gd name="T5" fmla="*/ 0 h 174"/>
                  <a:gd name="T6" fmla="*/ 0 w 114"/>
                  <a:gd name="T7" fmla="*/ 0 h 174"/>
                  <a:gd name="T8" fmla="*/ 0 w 114"/>
                  <a:gd name="T9" fmla="*/ 0 h 174"/>
                  <a:gd name="T10" fmla="*/ 0 w 114"/>
                  <a:gd name="T11" fmla="*/ 0 h 174"/>
                  <a:gd name="T12" fmla="*/ 0 w 114"/>
                  <a:gd name="T13" fmla="*/ 0 h 174"/>
                  <a:gd name="T14" fmla="*/ 0 w 114"/>
                  <a:gd name="T15" fmla="*/ 0 h 174"/>
                  <a:gd name="T16" fmla="*/ 0 w 114"/>
                  <a:gd name="T17" fmla="*/ 0 h 174"/>
                  <a:gd name="T18" fmla="*/ 0 w 114"/>
                  <a:gd name="T19" fmla="*/ 0 h 174"/>
                  <a:gd name="T20" fmla="*/ 0 w 114"/>
                  <a:gd name="T21" fmla="*/ 0 h 174"/>
                  <a:gd name="T22" fmla="*/ 0 w 114"/>
                  <a:gd name="T23" fmla="*/ 0 h 174"/>
                  <a:gd name="T24" fmla="*/ 0 w 114"/>
                  <a:gd name="T25" fmla="*/ 0 h 174"/>
                  <a:gd name="T26" fmla="*/ 0 w 114"/>
                  <a:gd name="T27" fmla="*/ 0 h 174"/>
                  <a:gd name="T28" fmla="*/ 0 w 114"/>
                  <a:gd name="T29" fmla="*/ 0 h 174"/>
                  <a:gd name="T30" fmla="*/ 0 w 114"/>
                  <a:gd name="T31" fmla="*/ 0 h 174"/>
                  <a:gd name="T32" fmla="*/ 0 w 114"/>
                  <a:gd name="T33" fmla="*/ 0 h 17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14"/>
                  <a:gd name="T52" fmla="*/ 0 h 174"/>
                  <a:gd name="T53" fmla="*/ 114 w 114"/>
                  <a:gd name="T54" fmla="*/ 174 h 17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14" h="174">
                    <a:moveTo>
                      <a:pt x="65" y="14"/>
                    </a:moveTo>
                    <a:lnTo>
                      <a:pt x="87" y="36"/>
                    </a:lnTo>
                    <a:lnTo>
                      <a:pt x="89" y="77"/>
                    </a:lnTo>
                    <a:lnTo>
                      <a:pt x="87" y="126"/>
                    </a:lnTo>
                    <a:lnTo>
                      <a:pt x="110" y="147"/>
                    </a:lnTo>
                    <a:lnTo>
                      <a:pt x="114" y="164"/>
                    </a:lnTo>
                    <a:lnTo>
                      <a:pt x="86" y="173"/>
                    </a:lnTo>
                    <a:lnTo>
                      <a:pt x="63" y="174"/>
                    </a:lnTo>
                    <a:lnTo>
                      <a:pt x="41" y="141"/>
                    </a:lnTo>
                    <a:lnTo>
                      <a:pt x="24" y="125"/>
                    </a:lnTo>
                    <a:lnTo>
                      <a:pt x="18" y="90"/>
                    </a:lnTo>
                    <a:lnTo>
                      <a:pt x="15" y="59"/>
                    </a:lnTo>
                    <a:lnTo>
                      <a:pt x="0" y="48"/>
                    </a:lnTo>
                    <a:lnTo>
                      <a:pt x="8" y="9"/>
                    </a:lnTo>
                    <a:lnTo>
                      <a:pt x="24" y="0"/>
                    </a:lnTo>
                    <a:lnTo>
                      <a:pt x="42" y="29"/>
                    </a:lnTo>
                    <a:lnTo>
                      <a:pt x="65" y="14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00" name="Freeform 210"/>
              <p:cNvSpPr>
                <a:spLocks noChangeArrowheads="1"/>
              </p:cNvSpPr>
              <p:nvPr/>
            </p:nvSpPr>
            <p:spPr bwMode="auto">
              <a:xfrm>
                <a:off x="4417" y="2921"/>
                <a:ext cx="139" cy="111"/>
              </a:xfrm>
              <a:custGeom>
                <a:avLst/>
                <a:gdLst>
                  <a:gd name="T0" fmla="*/ 1 w 278"/>
                  <a:gd name="T1" fmla="*/ 0 h 255"/>
                  <a:gd name="T2" fmla="*/ 1 w 278"/>
                  <a:gd name="T3" fmla="*/ 0 h 255"/>
                  <a:gd name="T4" fmla="*/ 1 w 278"/>
                  <a:gd name="T5" fmla="*/ 0 h 255"/>
                  <a:gd name="T6" fmla="*/ 1 w 278"/>
                  <a:gd name="T7" fmla="*/ 0 h 255"/>
                  <a:gd name="T8" fmla="*/ 1 w 278"/>
                  <a:gd name="T9" fmla="*/ 0 h 255"/>
                  <a:gd name="T10" fmla="*/ 1 w 278"/>
                  <a:gd name="T11" fmla="*/ 0 h 255"/>
                  <a:gd name="T12" fmla="*/ 1 w 278"/>
                  <a:gd name="T13" fmla="*/ 1 h 255"/>
                  <a:gd name="T14" fmla="*/ 1 w 278"/>
                  <a:gd name="T15" fmla="*/ 1 h 255"/>
                  <a:gd name="T16" fmla="*/ 0 w 278"/>
                  <a:gd name="T17" fmla="*/ 0 h 255"/>
                  <a:gd name="T18" fmla="*/ 0 w 278"/>
                  <a:gd name="T19" fmla="*/ 0 h 255"/>
                  <a:gd name="T20" fmla="*/ 1 w 278"/>
                  <a:gd name="T21" fmla="*/ 0 h 255"/>
                  <a:gd name="T22" fmla="*/ 1 w 278"/>
                  <a:gd name="T23" fmla="*/ 0 h 255"/>
                  <a:gd name="T24" fmla="*/ 1 w 278"/>
                  <a:gd name="T25" fmla="*/ 0 h 255"/>
                  <a:gd name="T26" fmla="*/ 1 w 278"/>
                  <a:gd name="T27" fmla="*/ 0 h 255"/>
                  <a:gd name="T28" fmla="*/ 1 w 278"/>
                  <a:gd name="T29" fmla="*/ 0 h 255"/>
                  <a:gd name="T30" fmla="*/ 1 w 278"/>
                  <a:gd name="T31" fmla="*/ 0 h 255"/>
                  <a:gd name="T32" fmla="*/ 1 w 278"/>
                  <a:gd name="T33" fmla="*/ 0 h 255"/>
                  <a:gd name="T34" fmla="*/ 1 w 278"/>
                  <a:gd name="T35" fmla="*/ 0 h 255"/>
                  <a:gd name="T36" fmla="*/ 1 w 278"/>
                  <a:gd name="T37" fmla="*/ 0 h 255"/>
                  <a:gd name="T38" fmla="*/ 1 w 278"/>
                  <a:gd name="T39" fmla="*/ 0 h 255"/>
                  <a:gd name="T40" fmla="*/ 1 w 278"/>
                  <a:gd name="T41" fmla="*/ 0 h 255"/>
                  <a:gd name="T42" fmla="*/ 1 w 278"/>
                  <a:gd name="T43" fmla="*/ 0 h 255"/>
                  <a:gd name="T44" fmla="*/ 1 w 278"/>
                  <a:gd name="T45" fmla="*/ 0 h 255"/>
                  <a:gd name="T46" fmla="*/ 2 w 278"/>
                  <a:gd name="T47" fmla="*/ 0 h 255"/>
                  <a:gd name="T48" fmla="*/ 1 w 278"/>
                  <a:gd name="T49" fmla="*/ 0 h 255"/>
                  <a:gd name="T50" fmla="*/ 1 w 278"/>
                  <a:gd name="T51" fmla="*/ 0 h 255"/>
                  <a:gd name="T52" fmla="*/ 1 w 278"/>
                  <a:gd name="T53" fmla="*/ 0 h 25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78"/>
                  <a:gd name="T82" fmla="*/ 0 h 255"/>
                  <a:gd name="T83" fmla="*/ 278 w 278"/>
                  <a:gd name="T84" fmla="*/ 255 h 25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78" h="255">
                    <a:moveTo>
                      <a:pt x="192" y="126"/>
                    </a:moveTo>
                    <a:lnTo>
                      <a:pt x="168" y="162"/>
                    </a:lnTo>
                    <a:lnTo>
                      <a:pt x="146" y="187"/>
                    </a:lnTo>
                    <a:lnTo>
                      <a:pt x="146" y="216"/>
                    </a:lnTo>
                    <a:lnTo>
                      <a:pt x="132" y="235"/>
                    </a:lnTo>
                    <a:lnTo>
                      <a:pt x="92" y="226"/>
                    </a:lnTo>
                    <a:lnTo>
                      <a:pt x="51" y="255"/>
                    </a:lnTo>
                    <a:lnTo>
                      <a:pt x="20" y="243"/>
                    </a:lnTo>
                    <a:lnTo>
                      <a:pt x="0" y="226"/>
                    </a:lnTo>
                    <a:lnTo>
                      <a:pt x="0" y="198"/>
                    </a:lnTo>
                    <a:lnTo>
                      <a:pt x="26" y="222"/>
                    </a:lnTo>
                    <a:lnTo>
                      <a:pt x="47" y="210"/>
                    </a:lnTo>
                    <a:lnTo>
                      <a:pt x="42" y="175"/>
                    </a:lnTo>
                    <a:lnTo>
                      <a:pt x="92" y="171"/>
                    </a:lnTo>
                    <a:lnTo>
                      <a:pt x="111" y="141"/>
                    </a:lnTo>
                    <a:lnTo>
                      <a:pt x="134" y="99"/>
                    </a:lnTo>
                    <a:lnTo>
                      <a:pt x="170" y="127"/>
                    </a:lnTo>
                    <a:lnTo>
                      <a:pt x="176" y="117"/>
                    </a:lnTo>
                    <a:lnTo>
                      <a:pt x="159" y="85"/>
                    </a:lnTo>
                    <a:lnTo>
                      <a:pt x="177" y="90"/>
                    </a:lnTo>
                    <a:lnTo>
                      <a:pt x="168" y="52"/>
                    </a:lnTo>
                    <a:lnTo>
                      <a:pt x="209" y="0"/>
                    </a:lnTo>
                    <a:lnTo>
                      <a:pt x="242" y="51"/>
                    </a:lnTo>
                    <a:lnTo>
                      <a:pt x="278" y="66"/>
                    </a:lnTo>
                    <a:lnTo>
                      <a:pt x="246" y="90"/>
                    </a:lnTo>
                    <a:lnTo>
                      <a:pt x="236" y="136"/>
                    </a:lnTo>
                    <a:lnTo>
                      <a:pt x="192" y="126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6771" name="Freeform 211"/>
            <p:cNvSpPr>
              <a:spLocks noChangeArrowheads="1"/>
            </p:cNvSpPr>
            <p:nvPr/>
          </p:nvSpPr>
          <p:spPr bwMode="auto">
            <a:xfrm>
              <a:off x="4486" y="2959"/>
              <a:ext cx="18" cy="17"/>
            </a:xfrm>
            <a:custGeom>
              <a:avLst/>
              <a:gdLst>
                <a:gd name="T0" fmla="*/ 0 w 41"/>
                <a:gd name="T1" fmla="*/ 0 h 44"/>
                <a:gd name="T2" fmla="*/ 0 w 41"/>
                <a:gd name="T3" fmla="*/ 0 h 44"/>
                <a:gd name="T4" fmla="*/ 0 w 41"/>
                <a:gd name="T5" fmla="*/ 0 h 44"/>
                <a:gd name="T6" fmla="*/ 0 w 41"/>
                <a:gd name="T7" fmla="*/ 0 h 44"/>
                <a:gd name="T8" fmla="*/ 0 w 41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4"/>
                <a:gd name="T17" fmla="*/ 41 w 4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4">
                  <a:moveTo>
                    <a:pt x="23" y="0"/>
                  </a:moveTo>
                  <a:lnTo>
                    <a:pt x="0" y="14"/>
                  </a:lnTo>
                  <a:lnTo>
                    <a:pt x="35" y="44"/>
                  </a:lnTo>
                  <a:lnTo>
                    <a:pt x="41" y="2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5" name="Group 212"/>
            <p:cNvGrpSpPr>
              <a:grpSpLocks/>
            </p:cNvGrpSpPr>
            <p:nvPr/>
          </p:nvGrpSpPr>
          <p:grpSpPr bwMode="auto">
            <a:xfrm>
              <a:off x="4522" y="2711"/>
              <a:ext cx="149" cy="235"/>
              <a:chOff x="4522" y="2711"/>
              <a:chExt cx="149" cy="235"/>
            </a:xfrm>
          </p:grpSpPr>
          <p:sp>
            <p:nvSpPr>
              <p:cNvPr id="26792" name="Freeform 213"/>
              <p:cNvSpPr>
                <a:spLocks noChangeArrowheads="1"/>
              </p:cNvSpPr>
              <p:nvPr/>
            </p:nvSpPr>
            <p:spPr bwMode="auto">
              <a:xfrm>
                <a:off x="4567" y="2711"/>
                <a:ext cx="65" cy="106"/>
              </a:xfrm>
              <a:custGeom>
                <a:avLst/>
                <a:gdLst>
                  <a:gd name="T0" fmla="*/ 0 w 133"/>
                  <a:gd name="T1" fmla="*/ 0 h 244"/>
                  <a:gd name="T2" fmla="*/ 0 w 133"/>
                  <a:gd name="T3" fmla="*/ 0 h 244"/>
                  <a:gd name="T4" fmla="*/ 0 w 133"/>
                  <a:gd name="T5" fmla="*/ 0 h 244"/>
                  <a:gd name="T6" fmla="*/ 0 w 133"/>
                  <a:gd name="T7" fmla="*/ 0 h 244"/>
                  <a:gd name="T8" fmla="*/ 0 w 133"/>
                  <a:gd name="T9" fmla="*/ 0 h 244"/>
                  <a:gd name="T10" fmla="*/ 0 w 133"/>
                  <a:gd name="T11" fmla="*/ 0 h 244"/>
                  <a:gd name="T12" fmla="*/ 0 w 133"/>
                  <a:gd name="T13" fmla="*/ 0 h 244"/>
                  <a:gd name="T14" fmla="*/ 0 w 133"/>
                  <a:gd name="T15" fmla="*/ 0 h 244"/>
                  <a:gd name="T16" fmla="*/ 0 w 133"/>
                  <a:gd name="T17" fmla="*/ 0 h 244"/>
                  <a:gd name="T18" fmla="*/ 0 w 133"/>
                  <a:gd name="T19" fmla="*/ 0 h 244"/>
                  <a:gd name="T20" fmla="*/ 0 w 133"/>
                  <a:gd name="T21" fmla="*/ 0 h 244"/>
                  <a:gd name="T22" fmla="*/ 0 w 133"/>
                  <a:gd name="T23" fmla="*/ 0 h 244"/>
                  <a:gd name="T24" fmla="*/ 0 w 133"/>
                  <a:gd name="T25" fmla="*/ 1 h 244"/>
                  <a:gd name="T26" fmla="*/ 1 w 133"/>
                  <a:gd name="T27" fmla="*/ 1 h 244"/>
                  <a:gd name="T28" fmla="*/ 1 w 133"/>
                  <a:gd name="T29" fmla="*/ 0 h 244"/>
                  <a:gd name="T30" fmla="*/ 0 w 133"/>
                  <a:gd name="T31" fmla="*/ 0 h 244"/>
                  <a:gd name="T32" fmla="*/ 0 w 133"/>
                  <a:gd name="T33" fmla="*/ 0 h 244"/>
                  <a:gd name="T34" fmla="*/ 0 w 133"/>
                  <a:gd name="T35" fmla="*/ 0 h 244"/>
                  <a:gd name="T36" fmla="*/ 0 w 133"/>
                  <a:gd name="T37" fmla="*/ 0 h 244"/>
                  <a:gd name="T38" fmla="*/ 0 w 133"/>
                  <a:gd name="T39" fmla="*/ 0 h 244"/>
                  <a:gd name="T40" fmla="*/ 0 w 133"/>
                  <a:gd name="T41" fmla="*/ 0 h 244"/>
                  <a:gd name="T42" fmla="*/ 0 w 133"/>
                  <a:gd name="T43" fmla="*/ 0 h 244"/>
                  <a:gd name="T44" fmla="*/ 0 w 133"/>
                  <a:gd name="T45" fmla="*/ 0 h 244"/>
                  <a:gd name="T46" fmla="*/ 0 w 133"/>
                  <a:gd name="T47" fmla="*/ 0 h 244"/>
                  <a:gd name="T48" fmla="*/ 0 w 133"/>
                  <a:gd name="T49" fmla="*/ 0 h 24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33"/>
                  <a:gd name="T76" fmla="*/ 0 h 244"/>
                  <a:gd name="T77" fmla="*/ 133 w 133"/>
                  <a:gd name="T78" fmla="*/ 244 h 24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33" h="244">
                    <a:moveTo>
                      <a:pt x="33" y="0"/>
                    </a:moveTo>
                    <a:lnTo>
                      <a:pt x="19" y="54"/>
                    </a:lnTo>
                    <a:lnTo>
                      <a:pt x="33" y="63"/>
                    </a:lnTo>
                    <a:lnTo>
                      <a:pt x="19" y="73"/>
                    </a:lnTo>
                    <a:lnTo>
                      <a:pt x="33" y="91"/>
                    </a:lnTo>
                    <a:lnTo>
                      <a:pt x="0" y="100"/>
                    </a:lnTo>
                    <a:lnTo>
                      <a:pt x="15" y="156"/>
                    </a:lnTo>
                    <a:lnTo>
                      <a:pt x="36" y="162"/>
                    </a:lnTo>
                    <a:lnTo>
                      <a:pt x="36" y="202"/>
                    </a:lnTo>
                    <a:lnTo>
                      <a:pt x="60" y="195"/>
                    </a:lnTo>
                    <a:lnTo>
                      <a:pt x="82" y="216"/>
                    </a:lnTo>
                    <a:lnTo>
                      <a:pt x="94" y="204"/>
                    </a:lnTo>
                    <a:lnTo>
                      <a:pt x="117" y="240"/>
                    </a:lnTo>
                    <a:lnTo>
                      <a:pt x="132" y="244"/>
                    </a:lnTo>
                    <a:lnTo>
                      <a:pt x="133" y="217"/>
                    </a:lnTo>
                    <a:lnTo>
                      <a:pt x="112" y="178"/>
                    </a:lnTo>
                    <a:lnTo>
                      <a:pt x="84" y="163"/>
                    </a:lnTo>
                    <a:lnTo>
                      <a:pt x="66" y="181"/>
                    </a:lnTo>
                    <a:lnTo>
                      <a:pt x="55" y="151"/>
                    </a:lnTo>
                    <a:lnTo>
                      <a:pt x="55" y="114"/>
                    </a:lnTo>
                    <a:lnTo>
                      <a:pt x="97" y="64"/>
                    </a:lnTo>
                    <a:lnTo>
                      <a:pt x="72" y="33"/>
                    </a:lnTo>
                    <a:lnTo>
                      <a:pt x="73" y="6"/>
                    </a:lnTo>
                    <a:lnTo>
                      <a:pt x="46" y="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3" name="Freeform 214"/>
              <p:cNvSpPr>
                <a:spLocks noChangeArrowheads="1"/>
              </p:cNvSpPr>
              <p:nvPr/>
            </p:nvSpPr>
            <p:spPr bwMode="auto">
              <a:xfrm>
                <a:off x="4522" y="2843"/>
                <a:ext cx="44" cy="50"/>
              </a:xfrm>
              <a:custGeom>
                <a:avLst/>
                <a:gdLst>
                  <a:gd name="T0" fmla="*/ 0 w 92"/>
                  <a:gd name="T1" fmla="*/ 0 h 118"/>
                  <a:gd name="T2" fmla="*/ 0 w 92"/>
                  <a:gd name="T3" fmla="*/ 0 h 118"/>
                  <a:gd name="T4" fmla="*/ 0 w 92"/>
                  <a:gd name="T5" fmla="*/ 0 h 118"/>
                  <a:gd name="T6" fmla="*/ 0 w 92"/>
                  <a:gd name="T7" fmla="*/ 0 h 118"/>
                  <a:gd name="T8" fmla="*/ 0 w 92"/>
                  <a:gd name="T9" fmla="*/ 0 h 118"/>
                  <a:gd name="T10" fmla="*/ 0 w 92"/>
                  <a:gd name="T11" fmla="*/ 0 h 118"/>
                  <a:gd name="T12" fmla="*/ 0 w 92"/>
                  <a:gd name="T13" fmla="*/ 0 h 118"/>
                  <a:gd name="T14" fmla="*/ 0 w 92"/>
                  <a:gd name="T15" fmla="*/ 0 h 1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2"/>
                  <a:gd name="T25" fmla="*/ 0 h 118"/>
                  <a:gd name="T26" fmla="*/ 92 w 92"/>
                  <a:gd name="T27" fmla="*/ 118 h 11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2" h="118">
                    <a:moveTo>
                      <a:pt x="81" y="0"/>
                    </a:moveTo>
                    <a:lnTo>
                      <a:pt x="60" y="27"/>
                    </a:lnTo>
                    <a:lnTo>
                      <a:pt x="54" y="52"/>
                    </a:lnTo>
                    <a:lnTo>
                      <a:pt x="0" y="118"/>
                    </a:lnTo>
                    <a:lnTo>
                      <a:pt x="60" y="79"/>
                    </a:lnTo>
                    <a:lnTo>
                      <a:pt x="69" y="57"/>
                    </a:lnTo>
                    <a:lnTo>
                      <a:pt x="92" y="36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4" name="Freeform 215"/>
              <p:cNvSpPr>
                <a:spLocks noChangeArrowheads="1"/>
              </p:cNvSpPr>
              <p:nvPr/>
            </p:nvSpPr>
            <p:spPr bwMode="auto">
              <a:xfrm>
                <a:off x="4564" y="2821"/>
                <a:ext cx="11" cy="15"/>
              </a:xfrm>
              <a:custGeom>
                <a:avLst/>
                <a:gdLst>
                  <a:gd name="T0" fmla="*/ 0 w 26"/>
                  <a:gd name="T1" fmla="*/ 0 h 38"/>
                  <a:gd name="T2" fmla="*/ 0 w 26"/>
                  <a:gd name="T3" fmla="*/ 0 h 38"/>
                  <a:gd name="T4" fmla="*/ 0 w 26"/>
                  <a:gd name="T5" fmla="*/ 0 h 38"/>
                  <a:gd name="T6" fmla="*/ 0 w 26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38"/>
                  <a:gd name="T14" fmla="*/ 26 w 26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38">
                    <a:moveTo>
                      <a:pt x="11" y="0"/>
                    </a:moveTo>
                    <a:lnTo>
                      <a:pt x="0" y="23"/>
                    </a:lnTo>
                    <a:lnTo>
                      <a:pt x="26" y="38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5" name="Freeform 216"/>
              <p:cNvSpPr>
                <a:spLocks noChangeArrowheads="1"/>
              </p:cNvSpPr>
              <p:nvPr/>
            </p:nvSpPr>
            <p:spPr bwMode="auto">
              <a:xfrm>
                <a:off x="4571" y="2803"/>
                <a:ext cx="20" cy="22"/>
              </a:xfrm>
              <a:custGeom>
                <a:avLst/>
                <a:gdLst>
                  <a:gd name="T0" fmla="*/ 0 w 43"/>
                  <a:gd name="T1" fmla="*/ 0 h 54"/>
                  <a:gd name="T2" fmla="*/ 0 w 43"/>
                  <a:gd name="T3" fmla="*/ 0 h 54"/>
                  <a:gd name="T4" fmla="*/ 0 w 43"/>
                  <a:gd name="T5" fmla="*/ 0 h 54"/>
                  <a:gd name="T6" fmla="*/ 0 w 43"/>
                  <a:gd name="T7" fmla="*/ 0 h 54"/>
                  <a:gd name="T8" fmla="*/ 0 w 43"/>
                  <a:gd name="T9" fmla="*/ 0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54"/>
                  <a:gd name="T17" fmla="*/ 43 w 43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54">
                    <a:moveTo>
                      <a:pt x="24" y="0"/>
                    </a:moveTo>
                    <a:lnTo>
                      <a:pt x="0" y="3"/>
                    </a:lnTo>
                    <a:lnTo>
                      <a:pt x="43" y="54"/>
                    </a:lnTo>
                    <a:lnTo>
                      <a:pt x="43" y="1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6" name="Freeform 217"/>
              <p:cNvSpPr>
                <a:spLocks noChangeArrowheads="1"/>
              </p:cNvSpPr>
              <p:nvPr/>
            </p:nvSpPr>
            <p:spPr bwMode="auto">
              <a:xfrm>
                <a:off x="4599" y="2836"/>
                <a:ext cx="44" cy="47"/>
              </a:xfrm>
              <a:custGeom>
                <a:avLst/>
                <a:gdLst>
                  <a:gd name="T0" fmla="*/ 0 w 91"/>
                  <a:gd name="T1" fmla="*/ 0 h 111"/>
                  <a:gd name="T2" fmla="*/ 0 w 91"/>
                  <a:gd name="T3" fmla="*/ 0 h 111"/>
                  <a:gd name="T4" fmla="*/ 0 w 91"/>
                  <a:gd name="T5" fmla="*/ 0 h 111"/>
                  <a:gd name="T6" fmla="*/ 0 w 91"/>
                  <a:gd name="T7" fmla="*/ 0 h 111"/>
                  <a:gd name="T8" fmla="*/ 0 w 91"/>
                  <a:gd name="T9" fmla="*/ 0 h 111"/>
                  <a:gd name="T10" fmla="*/ 0 w 91"/>
                  <a:gd name="T11" fmla="*/ 0 h 111"/>
                  <a:gd name="T12" fmla="*/ 0 w 91"/>
                  <a:gd name="T13" fmla="*/ 0 h 111"/>
                  <a:gd name="T14" fmla="*/ 0 w 91"/>
                  <a:gd name="T15" fmla="*/ 0 h 111"/>
                  <a:gd name="T16" fmla="*/ 0 w 91"/>
                  <a:gd name="T17" fmla="*/ 0 h 111"/>
                  <a:gd name="T18" fmla="*/ 0 w 91"/>
                  <a:gd name="T19" fmla="*/ 0 h 111"/>
                  <a:gd name="T20" fmla="*/ 0 w 91"/>
                  <a:gd name="T21" fmla="*/ 0 h 111"/>
                  <a:gd name="T22" fmla="*/ 0 w 91"/>
                  <a:gd name="T23" fmla="*/ 0 h 111"/>
                  <a:gd name="T24" fmla="*/ 0 w 91"/>
                  <a:gd name="T25" fmla="*/ 0 h 111"/>
                  <a:gd name="T26" fmla="*/ 0 w 91"/>
                  <a:gd name="T27" fmla="*/ 0 h 111"/>
                  <a:gd name="T28" fmla="*/ 0 w 91"/>
                  <a:gd name="T29" fmla="*/ 0 h 111"/>
                  <a:gd name="T30" fmla="*/ 0 w 91"/>
                  <a:gd name="T31" fmla="*/ 0 h 111"/>
                  <a:gd name="T32" fmla="*/ 0 w 91"/>
                  <a:gd name="T33" fmla="*/ 0 h 111"/>
                  <a:gd name="T34" fmla="*/ 0 w 91"/>
                  <a:gd name="T35" fmla="*/ 0 h 111"/>
                  <a:gd name="T36" fmla="*/ 0 w 91"/>
                  <a:gd name="T37" fmla="*/ 0 h 11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91"/>
                  <a:gd name="T58" fmla="*/ 0 h 111"/>
                  <a:gd name="T59" fmla="*/ 91 w 91"/>
                  <a:gd name="T60" fmla="*/ 111 h 11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91" h="111">
                    <a:moveTo>
                      <a:pt x="1" y="7"/>
                    </a:moveTo>
                    <a:lnTo>
                      <a:pt x="0" y="57"/>
                    </a:lnTo>
                    <a:lnTo>
                      <a:pt x="33" y="37"/>
                    </a:lnTo>
                    <a:lnTo>
                      <a:pt x="30" y="61"/>
                    </a:lnTo>
                    <a:lnTo>
                      <a:pt x="9" y="70"/>
                    </a:lnTo>
                    <a:lnTo>
                      <a:pt x="30" y="96"/>
                    </a:lnTo>
                    <a:lnTo>
                      <a:pt x="48" y="111"/>
                    </a:lnTo>
                    <a:lnTo>
                      <a:pt x="48" y="79"/>
                    </a:lnTo>
                    <a:lnTo>
                      <a:pt x="61" y="66"/>
                    </a:lnTo>
                    <a:lnTo>
                      <a:pt x="70" y="85"/>
                    </a:lnTo>
                    <a:lnTo>
                      <a:pt x="91" y="88"/>
                    </a:lnTo>
                    <a:lnTo>
                      <a:pt x="90" y="60"/>
                    </a:lnTo>
                    <a:lnTo>
                      <a:pt x="72" y="61"/>
                    </a:lnTo>
                    <a:lnTo>
                      <a:pt x="79" y="43"/>
                    </a:lnTo>
                    <a:lnTo>
                      <a:pt x="55" y="39"/>
                    </a:lnTo>
                    <a:lnTo>
                      <a:pt x="45" y="51"/>
                    </a:lnTo>
                    <a:lnTo>
                      <a:pt x="40" y="21"/>
                    </a:lnTo>
                    <a:lnTo>
                      <a:pt x="24" y="0"/>
                    </a:lnTo>
                    <a:lnTo>
                      <a:pt x="1" y="7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7" name="Freeform 218"/>
              <p:cNvSpPr>
                <a:spLocks noChangeArrowheads="1"/>
              </p:cNvSpPr>
              <p:nvPr/>
            </p:nvSpPr>
            <p:spPr bwMode="auto">
              <a:xfrm>
                <a:off x="4639" y="2818"/>
                <a:ext cx="17" cy="44"/>
              </a:xfrm>
              <a:custGeom>
                <a:avLst/>
                <a:gdLst>
                  <a:gd name="T0" fmla="*/ 0 w 38"/>
                  <a:gd name="T1" fmla="*/ 0 h 103"/>
                  <a:gd name="T2" fmla="*/ 0 w 38"/>
                  <a:gd name="T3" fmla="*/ 0 h 103"/>
                  <a:gd name="T4" fmla="*/ 0 w 38"/>
                  <a:gd name="T5" fmla="*/ 0 h 103"/>
                  <a:gd name="T6" fmla="*/ 0 w 38"/>
                  <a:gd name="T7" fmla="*/ 0 h 103"/>
                  <a:gd name="T8" fmla="*/ 0 w 38"/>
                  <a:gd name="T9" fmla="*/ 0 h 103"/>
                  <a:gd name="T10" fmla="*/ 0 w 38"/>
                  <a:gd name="T11" fmla="*/ 0 h 103"/>
                  <a:gd name="T12" fmla="*/ 0 w 38"/>
                  <a:gd name="T13" fmla="*/ 0 h 10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8"/>
                  <a:gd name="T22" fmla="*/ 0 h 103"/>
                  <a:gd name="T23" fmla="*/ 38 w 38"/>
                  <a:gd name="T24" fmla="*/ 103 h 10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8" h="103">
                    <a:moveTo>
                      <a:pt x="38" y="4"/>
                    </a:moveTo>
                    <a:lnTo>
                      <a:pt x="35" y="103"/>
                    </a:lnTo>
                    <a:lnTo>
                      <a:pt x="5" y="60"/>
                    </a:lnTo>
                    <a:lnTo>
                      <a:pt x="18" y="40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8" name="Freeform 219"/>
              <p:cNvSpPr>
                <a:spLocks noChangeArrowheads="1"/>
              </p:cNvSpPr>
              <p:nvPr/>
            </p:nvSpPr>
            <p:spPr bwMode="auto">
              <a:xfrm>
                <a:off x="4600" y="2878"/>
                <a:ext cx="71" cy="67"/>
              </a:xfrm>
              <a:custGeom>
                <a:avLst/>
                <a:gdLst>
                  <a:gd name="T0" fmla="*/ 0 w 144"/>
                  <a:gd name="T1" fmla="*/ 0 h 156"/>
                  <a:gd name="T2" fmla="*/ 1 w 144"/>
                  <a:gd name="T3" fmla="*/ 0 h 156"/>
                  <a:gd name="T4" fmla="*/ 0 w 144"/>
                  <a:gd name="T5" fmla="*/ 0 h 156"/>
                  <a:gd name="T6" fmla="*/ 0 w 144"/>
                  <a:gd name="T7" fmla="*/ 0 h 156"/>
                  <a:gd name="T8" fmla="*/ 0 w 144"/>
                  <a:gd name="T9" fmla="*/ 0 h 156"/>
                  <a:gd name="T10" fmla="*/ 0 w 144"/>
                  <a:gd name="T11" fmla="*/ 0 h 156"/>
                  <a:gd name="T12" fmla="*/ 0 w 144"/>
                  <a:gd name="T13" fmla="*/ 0 h 156"/>
                  <a:gd name="T14" fmla="*/ 0 w 144"/>
                  <a:gd name="T15" fmla="*/ 0 h 156"/>
                  <a:gd name="T16" fmla="*/ 0 w 144"/>
                  <a:gd name="T17" fmla="*/ 0 h 156"/>
                  <a:gd name="T18" fmla="*/ 0 w 144"/>
                  <a:gd name="T19" fmla="*/ 0 h 156"/>
                  <a:gd name="T20" fmla="*/ 0 w 144"/>
                  <a:gd name="T21" fmla="*/ 0 h 156"/>
                  <a:gd name="T22" fmla="*/ 0 w 144"/>
                  <a:gd name="T23" fmla="*/ 0 h 156"/>
                  <a:gd name="T24" fmla="*/ 0 w 144"/>
                  <a:gd name="T25" fmla="*/ 0 h 156"/>
                  <a:gd name="T26" fmla="*/ 0 w 144"/>
                  <a:gd name="T27" fmla="*/ 0 h 15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44"/>
                  <a:gd name="T43" fmla="*/ 0 h 156"/>
                  <a:gd name="T44" fmla="*/ 144 w 144"/>
                  <a:gd name="T45" fmla="*/ 156 h 15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44" h="156">
                    <a:moveTo>
                      <a:pt x="121" y="0"/>
                    </a:moveTo>
                    <a:lnTo>
                      <a:pt x="144" y="54"/>
                    </a:lnTo>
                    <a:lnTo>
                      <a:pt x="102" y="90"/>
                    </a:lnTo>
                    <a:lnTo>
                      <a:pt x="117" y="99"/>
                    </a:lnTo>
                    <a:lnTo>
                      <a:pt x="105" y="156"/>
                    </a:lnTo>
                    <a:lnTo>
                      <a:pt x="55" y="114"/>
                    </a:lnTo>
                    <a:lnTo>
                      <a:pt x="58" y="81"/>
                    </a:lnTo>
                    <a:lnTo>
                      <a:pt x="21" y="81"/>
                    </a:lnTo>
                    <a:lnTo>
                      <a:pt x="0" y="108"/>
                    </a:lnTo>
                    <a:lnTo>
                      <a:pt x="6" y="47"/>
                    </a:lnTo>
                    <a:lnTo>
                      <a:pt x="34" y="44"/>
                    </a:lnTo>
                    <a:lnTo>
                      <a:pt x="42" y="27"/>
                    </a:lnTo>
                    <a:lnTo>
                      <a:pt x="60" y="50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6" name="Group 220"/>
            <p:cNvGrpSpPr>
              <a:grpSpLocks/>
            </p:cNvGrpSpPr>
            <p:nvPr/>
          </p:nvGrpSpPr>
          <p:grpSpPr bwMode="auto">
            <a:xfrm>
              <a:off x="4188" y="2932"/>
              <a:ext cx="701" cy="307"/>
              <a:chOff x="4188" y="2932"/>
              <a:chExt cx="701" cy="307"/>
            </a:xfrm>
          </p:grpSpPr>
          <p:sp>
            <p:nvSpPr>
              <p:cNvPr id="26780" name="Freeform 221"/>
              <p:cNvSpPr>
                <a:spLocks noChangeArrowheads="1"/>
              </p:cNvSpPr>
              <p:nvPr/>
            </p:nvSpPr>
            <p:spPr bwMode="auto">
              <a:xfrm>
                <a:off x="4188" y="2932"/>
                <a:ext cx="176" cy="205"/>
              </a:xfrm>
              <a:custGeom>
                <a:avLst/>
                <a:gdLst>
                  <a:gd name="T0" fmla="*/ 1 w 352"/>
                  <a:gd name="T1" fmla="*/ 0 h 468"/>
                  <a:gd name="T2" fmla="*/ 1 w 352"/>
                  <a:gd name="T3" fmla="*/ 0 h 468"/>
                  <a:gd name="T4" fmla="*/ 1 w 352"/>
                  <a:gd name="T5" fmla="*/ 0 h 468"/>
                  <a:gd name="T6" fmla="*/ 1 w 352"/>
                  <a:gd name="T7" fmla="*/ 0 h 468"/>
                  <a:gd name="T8" fmla="*/ 1 w 352"/>
                  <a:gd name="T9" fmla="*/ 0 h 468"/>
                  <a:gd name="T10" fmla="*/ 1 w 352"/>
                  <a:gd name="T11" fmla="*/ 0 h 468"/>
                  <a:gd name="T12" fmla="*/ 1 w 352"/>
                  <a:gd name="T13" fmla="*/ 0 h 468"/>
                  <a:gd name="T14" fmla="*/ 1 w 352"/>
                  <a:gd name="T15" fmla="*/ 0 h 468"/>
                  <a:gd name="T16" fmla="*/ 1 w 352"/>
                  <a:gd name="T17" fmla="*/ 0 h 468"/>
                  <a:gd name="T18" fmla="*/ 1 w 352"/>
                  <a:gd name="T19" fmla="*/ 1 h 468"/>
                  <a:gd name="T20" fmla="*/ 1 w 352"/>
                  <a:gd name="T21" fmla="*/ 0 h 468"/>
                  <a:gd name="T22" fmla="*/ 3 w 352"/>
                  <a:gd name="T23" fmla="*/ 1 h 468"/>
                  <a:gd name="T24" fmla="*/ 1 w 352"/>
                  <a:gd name="T25" fmla="*/ 1 h 468"/>
                  <a:gd name="T26" fmla="*/ 3 w 352"/>
                  <a:gd name="T27" fmla="*/ 1 h 468"/>
                  <a:gd name="T28" fmla="*/ 3 w 352"/>
                  <a:gd name="T29" fmla="*/ 1 h 468"/>
                  <a:gd name="T30" fmla="*/ 3 w 352"/>
                  <a:gd name="T31" fmla="*/ 1 h 468"/>
                  <a:gd name="T32" fmla="*/ 3 w 352"/>
                  <a:gd name="T33" fmla="*/ 1 h 468"/>
                  <a:gd name="T34" fmla="*/ 3 w 352"/>
                  <a:gd name="T35" fmla="*/ 1 h 468"/>
                  <a:gd name="T36" fmla="*/ 3 w 352"/>
                  <a:gd name="T37" fmla="*/ 1 h 468"/>
                  <a:gd name="T38" fmla="*/ 3 w 352"/>
                  <a:gd name="T39" fmla="*/ 1 h 468"/>
                  <a:gd name="T40" fmla="*/ 3 w 352"/>
                  <a:gd name="T41" fmla="*/ 1 h 468"/>
                  <a:gd name="T42" fmla="*/ 3 w 352"/>
                  <a:gd name="T43" fmla="*/ 1 h 468"/>
                  <a:gd name="T44" fmla="*/ 3 w 352"/>
                  <a:gd name="T45" fmla="*/ 1 h 468"/>
                  <a:gd name="T46" fmla="*/ 3 w 352"/>
                  <a:gd name="T47" fmla="*/ 1 h 468"/>
                  <a:gd name="T48" fmla="*/ 3 w 352"/>
                  <a:gd name="T49" fmla="*/ 1 h 468"/>
                  <a:gd name="T50" fmla="*/ 1 w 352"/>
                  <a:gd name="T51" fmla="*/ 1 h 468"/>
                  <a:gd name="T52" fmla="*/ 1 w 352"/>
                  <a:gd name="T53" fmla="*/ 1 h 468"/>
                  <a:gd name="T54" fmla="*/ 1 w 352"/>
                  <a:gd name="T55" fmla="*/ 1 h 468"/>
                  <a:gd name="T56" fmla="*/ 1 w 352"/>
                  <a:gd name="T57" fmla="*/ 1 h 468"/>
                  <a:gd name="T58" fmla="*/ 1 w 352"/>
                  <a:gd name="T59" fmla="*/ 1 h 468"/>
                  <a:gd name="T60" fmla="*/ 1 w 352"/>
                  <a:gd name="T61" fmla="*/ 0 h 468"/>
                  <a:gd name="T62" fmla="*/ 1 w 352"/>
                  <a:gd name="T63" fmla="*/ 0 h 468"/>
                  <a:gd name="T64" fmla="*/ 1 w 352"/>
                  <a:gd name="T65" fmla="*/ 0 h 468"/>
                  <a:gd name="T66" fmla="*/ 1 w 352"/>
                  <a:gd name="T67" fmla="*/ 0 h 468"/>
                  <a:gd name="T68" fmla="*/ 0 w 352"/>
                  <a:gd name="T69" fmla="*/ 0 h 468"/>
                  <a:gd name="T70" fmla="*/ 1 w 352"/>
                  <a:gd name="T71" fmla="*/ 0 h 468"/>
                  <a:gd name="T72" fmla="*/ 1 w 352"/>
                  <a:gd name="T73" fmla="*/ 0 h 46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352"/>
                  <a:gd name="T112" fmla="*/ 0 h 468"/>
                  <a:gd name="T113" fmla="*/ 352 w 352"/>
                  <a:gd name="T114" fmla="*/ 468 h 468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352" h="468">
                    <a:moveTo>
                      <a:pt x="30" y="22"/>
                    </a:moveTo>
                    <a:lnTo>
                      <a:pt x="81" y="27"/>
                    </a:lnTo>
                    <a:lnTo>
                      <a:pt x="93" y="64"/>
                    </a:lnTo>
                    <a:lnTo>
                      <a:pt x="121" y="75"/>
                    </a:lnTo>
                    <a:lnTo>
                      <a:pt x="121" y="94"/>
                    </a:lnTo>
                    <a:lnTo>
                      <a:pt x="144" y="108"/>
                    </a:lnTo>
                    <a:lnTo>
                      <a:pt x="162" y="138"/>
                    </a:lnTo>
                    <a:lnTo>
                      <a:pt x="181" y="156"/>
                    </a:lnTo>
                    <a:lnTo>
                      <a:pt x="195" y="184"/>
                    </a:lnTo>
                    <a:lnTo>
                      <a:pt x="219" y="210"/>
                    </a:lnTo>
                    <a:lnTo>
                      <a:pt x="235" y="205"/>
                    </a:lnTo>
                    <a:lnTo>
                      <a:pt x="262" y="264"/>
                    </a:lnTo>
                    <a:lnTo>
                      <a:pt x="249" y="276"/>
                    </a:lnTo>
                    <a:lnTo>
                      <a:pt x="261" y="297"/>
                    </a:lnTo>
                    <a:lnTo>
                      <a:pt x="295" y="297"/>
                    </a:lnTo>
                    <a:lnTo>
                      <a:pt x="291" y="328"/>
                    </a:lnTo>
                    <a:lnTo>
                      <a:pt x="303" y="343"/>
                    </a:lnTo>
                    <a:lnTo>
                      <a:pt x="313" y="316"/>
                    </a:lnTo>
                    <a:lnTo>
                      <a:pt x="343" y="321"/>
                    </a:lnTo>
                    <a:lnTo>
                      <a:pt x="352" y="372"/>
                    </a:lnTo>
                    <a:lnTo>
                      <a:pt x="331" y="355"/>
                    </a:lnTo>
                    <a:lnTo>
                      <a:pt x="330" y="391"/>
                    </a:lnTo>
                    <a:lnTo>
                      <a:pt x="318" y="427"/>
                    </a:lnTo>
                    <a:lnTo>
                      <a:pt x="334" y="456"/>
                    </a:lnTo>
                    <a:lnTo>
                      <a:pt x="262" y="468"/>
                    </a:lnTo>
                    <a:lnTo>
                      <a:pt x="226" y="421"/>
                    </a:lnTo>
                    <a:lnTo>
                      <a:pt x="217" y="364"/>
                    </a:lnTo>
                    <a:lnTo>
                      <a:pt x="189" y="331"/>
                    </a:lnTo>
                    <a:lnTo>
                      <a:pt x="168" y="289"/>
                    </a:lnTo>
                    <a:lnTo>
                      <a:pt x="120" y="229"/>
                    </a:lnTo>
                    <a:lnTo>
                      <a:pt x="123" y="168"/>
                    </a:lnTo>
                    <a:lnTo>
                      <a:pt x="94" y="159"/>
                    </a:lnTo>
                    <a:lnTo>
                      <a:pt x="55" y="100"/>
                    </a:lnTo>
                    <a:lnTo>
                      <a:pt x="6" y="52"/>
                    </a:lnTo>
                    <a:lnTo>
                      <a:pt x="0" y="9"/>
                    </a:lnTo>
                    <a:lnTo>
                      <a:pt x="24" y="0"/>
                    </a:lnTo>
                    <a:lnTo>
                      <a:pt x="30" y="22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1" name="Freeform 222"/>
              <p:cNvSpPr>
                <a:spLocks noChangeArrowheads="1"/>
              </p:cNvSpPr>
              <p:nvPr/>
            </p:nvSpPr>
            <p:spPr bwMode="auto">
              <a:xfrm>
                <a:off x="4399" y="2976"/>
                <a:ext cx="147" cy="123"/>
              </a:xfrm>
              <a:custGeom>
                <a:avLst/>
                <a:gdLst>
                  <a:gd name="T0" fmla="*/ 2 w 295"/>
                  <a:gd name="T1" fmla="*/ 0 h 283"/>
                  <a:gd name="T2" fmla="*/ 1 w 295"/>
                  <a:gd name="T3" fmla="*/ 0 h 283"/>
                  <a:gd name="T4" fmla="*/ 2 w 295"/>
                  <a:gd name="T5" fmla="*/ 0 h 283"/>
                  <a:gd name="T6" fmla="*/ 2 w 295"/>
                  <a:gd name="T7" fmla="*/ 0 h 283"/>
                  <a:gd name="T8" fmla="*/ 2 w 295"/>
                  <a:gd name="T9" fmla="*/ 0 h 283"/>
                  <a:gd name="T10" fmla="*/ 2 w 295"/>
                  <a:gd name="T11" fmla="*/ 0 h 283"/>
                  <a:gd name="T12" fmla="*/ 2 w 295"/>
                  <a:gd name="T13" fmla="*/ 0 h 283"/>
                  <a:gd name="T14" fmla="*/ 2 w 295"/>
                  <a:gd name="T15" fmla="*/ 0 h 283"/>
                  <a:gd name="T16" fmla="*/ 2 w 295"/>
                  <a:gd name="T17" fmla="*/ 0 h 283"/>
                  <a:gd name="T18" fmla="*/ 1 w 295"/>
                  <a:gd name="T19" fmla="*/ 0 h 283"/>
                  <a:gd name="T20" fmla="*/ 2 w 295"/>
                  <a:gd name="T21" fmla="*/ 0 h 283"/>
                  <a:gd name="T22" fmla="*/ 1 w 295"/>
                  <a:gd name="T23" fmla="*/ 0 h 283"/>
                  <a:gd name="T24" fmla="*/ 2 w 295"/>
                  <a:gd name="T25" fmla="*/ 1 h 283"/>
                  <a:gd name="T26" fmla="*/ 1 w 295"/>
                  <a:gd name="T27" fmla="*/ 1 h 283"/>
                  <a:gd name="T28" fmla="*/ 1 w 295"/>
                  <a:gd name="T29" fmla="*/ 1 h 283"/>
                  <a:gd name="T30" fmla="*/ 1 w 295"/>
                  <a:gd name="T31" fmla="*/ 1 h 283"/>
                  <a:gd name="T32" fmla="*/ 0 w 295"/>
                  <a:gd name="T33" fmla="*/ 1 h 283"/>
                  <a:gd name="T34" fmla="*/ 0 w 295"/>
                  <a:gd name="T35" fmla="*/ 1 h 283"/>
                  <a:gd name="T36" fmla="*/ 0 w 295"/>
                  <a:gd name="T37" fmla="*/ 1 h 283"/>
                  <a:gd name="T38" fmla="*/ 0 w 295"/>
                  <a:gd name="T39" fmla="*/ 1 h 283"/>
                  <a:gd name="T40" fmla="*/ 0 w 295"/>
                  <a:gd name="T41" fmla="*/ 0 h 283"/>
                  <a:gd name="T42" fmla="*/ 0 w 295"/>
                  <a:gd name="T43" fmla="*/ 0 h 283"/>
                  <a:gd name="T44" fmla="*/ 0 w 295"/>
                  <a:gd name="T45" fmla="*/ 0 h 283"/>
                  <a:gd name="T46" fmla="*/ 0 w 295"/>
                  <a:gd name="T47" fmla="*/ 0 h 283"/>
                  <a:gd name="T48" fmla="*/ 0 w 295"/>
                  <a:gd name="T49" fmla="*/ 0 h 283"/>
                  <a:gd name="T50" fmla="*/ 0 w 295"/>
                  <a:gd name="T51" fmla="*/ 0 h 283"/>
                  <a:gd name="T52" fmla="*/ 0 w 295"/>
                  <a:gd name="T53" fmla="*/ 0 h 283"/>
                  <a:gd name="T54" fmla="*/ 0 w 295"/>
                  <a:gd name="T55" fmla="*/ 0 h 283"/>
                  <a:gd name="T56" fmla="*/ 0 w 295"/>
                  <a:gd name="T57" fmla="*/ 0 h 283"/>
                  <a:gd name="T58" fmla="*/ 0 w 295"/>
                  <a:gd name="T59" fmla="*/ 0 h 283"/>
                  <a:gd name="T60" fmla="*/ 0 w 295"/>
                  <a:gd name="T61" fmla="*/ 0 h 283"/>
                  <a:gd name="T62" fmla="*/ 0 w 295"/>
                  <a:gd name="T63" fmla="*/ 0 h 283"/>
                  <a:gd name="T64" fmla="*/ 1 w 295"/>
                  <a:gd name="T65" fmla="*/ 0 h 283"/>
                  <a:gd name="T66" fmla="*/ 1 w 295"/>
                  <a:gd name="T67" fmla="*/ 0 h 283"/>
                  <a:gd name="T68" fmla="*/ 1 w 295"/>
                  <a:gd name="T69" fmla="*/ 0 h 283"/>
                  <a:gd name="T70" fmla="*/ 1 w 295"/>
                  <a:gd name="T71" fmla="*/ 0 h 283"/>
                  <a:gd name="T72" fmla="*/ 1 w 295"/>
                  <a:gd name="T73" fmla="*/ 0 h 283"/>
                  <a:gd name="T74" fmla="*/ 2 w 295"/>
                  <a:gd name="T75" fmla="*/ 0 h 28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95"/>
                  <a:gd name="T115" fmla="*/ 0 h 283"/>
                  <a:gd name="T116" fmla="*/ 295 w 295"/>
                  <a:gd name="T117" fmla="*/ 283 h 28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95" h="283">
                    <a:moveTo>
                      <a:pt x="258" y="9"/>
                    </a:moveTo>
                    <a:lnTo>
                      <a:pt x="253" y="31"/>
                    </a:lnTo>
                    <a:lnTo>
                      <a:pt x="277" y="45"/>
                    </a:lnTo>
                    <a:lnTo>
                      <a:pt x="273" y="94"/>
                    </a:lnTo>
                    <a:lnTo>
                      <a:pt x="295" y="108"/>
                    </a:lnTo>
                    <a:lnTo>
                      <a:pt x="292" y="126"/>
                    </a:lnTo>
                    <a:lnTo>
                      <a:pt x="268" y="126"/>
                    </a:lnTo>
                    <a:lnTo>
                      <a:pt x="261" y="156"/>
                    </a:lnTo>
                    <a:lnTo>
                      <a:pt x="268" y="174"/>
                    </a:lnTo>
                    <a:lnTo>
                      <a:pt x="250" y="180"/>
                    </a:lnTo>
                    <a:lnTo>
                      <a:pt x="261" y="189"/>
                    </a:lnTo>
                    <a:lnTo>
                      <a:pt x="244" y="213"/>
                    </a:lnTo>
                    <a:lnTo>
                      <a:pt x="258" y="237"/>
                    </a:lnTo>
                    <a:lnTo>
                      <a:pt x="237" y="261"/>
                    </a:lnTo>
                    <a:lnTo>
                      <a:pt x="222" y="279"/>
                    </a:lnTo>
                    <a:lnTo>
                      <a:pt x="178" y="283"/>
                    </a:lnTo>
                    <a:lnTo>
                      <a:pt x="109" y="279"/>
                    </a:lnTo>
                    <a:lnTo>
                      <a:pt x="87" y="261"/>
                    </a:lnTo>
                    <a:lnTo>
                      <a:pt x="67" y="279"/>
                    </a:lnTo>
                    <a:lnTo>
                      <a:pt x="48" y="262"/>
                    </a:lnTo>
                    <a:lnTo>
                      <a:pt x="39" y="196"/>
                    </a:lnTo>
                    <a:lnTo>
                      <a:pt x="16" y="202"/>
                    </a:lnTo>
                    <a:lnTo>
                      <a:pt x="7" y="186"/>
                    </a:lnTo>
                    <a:lnTo>
                      <a:pt x="12" y="153"/>
                    </a:lnTo>
                    <a:lnTo>
                      <a:pt x="0" y="112"/>
                    </a:lnTo>
                    <a:lnTo>
                      <a:pt x="0" y="99"/>
                    </a:lnTo>
                    <a:lnTo>
                      <a:pt x="18" y="76"/>
                    </a:lnTo>
                    <a:lnTo>
                      <a:pt x="39" y="72"/>
                    </a:lnTo>
                    <a:lnTo>
                      <a:pt x="39" y="102"/>
                    </a:lnTo>
                    <a:lnTo>
                      <a:pt x="55" y="115"/>
                    </a:lnTo>
                    <a:lnTo>
                      <a:pt x="90" y="129"/>
                    </a:lnTo>
                    <a:lnTo>
                      <a:pt x="127" y="100"/>
                    </a:lnTo>
                    <a:lnTo>
                      <a:pt x="171" y="109"/>
                    </a:lnTo>
                    <a:lnTo>
                      <a:pt x="183" y="88"/>
                    </a:lnTo>
                    <a:lnTo>
                      <a:pt x="183" y="58"/>
                    </a:lnTo>
                    <a:lnTo>
                      <a:pt x="205" y="36"/>
                    </a:lnTo>
                    <a:lnTo>
                      <a:pt x="228" y="0"/>
                    </a:lnTo>
                    <a:lnTo>
                      <a:pt x="258" y="9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2" name="Freeform 223"/>
              <p:cNvSpPr>
                <a:spLocks noChangeArrowheads="1"/>
              </p:cNvSpPr>
              <p:nvPr/>
            </p:nvSpPr>
            <p:spPr bwMode="auto">
              <a:xfrm>
                <a:off x="4553" y="3015"/>
                <a:ext cx="95" cy="126"/>
              </a:xfrm>
              <a:custGeom>
                <a:avLst/>
                <a:gdLst>
                  <a:gd name="T0" fmla="*/ 1 w 191"/>
                  <a:gd name="T1" fmla="*/ 0 h 289"/>
                  <a:gd name="T2" fmla="*/ 1 w 191"/>
                  <a:gd name="T3" fmla="*/ 0 h 289"/>
                  <a:gd name="T4" fmla="*/ 0 w 191"/>
                  <a:gd name="T5" fmla="*/ 0 h 289"/>
                  <a:gd name="T6" fmla="*/ 0 w 191"/>
                  <a:gd name="T7" fmla="*/ 0 h 289"/>
                  <a:gd name="T8" fmla="*/ 0 w 191"/>
                  <a:gd name="T9" fmla="*/ 0 h 289"/>
                  <a:gd name="T10" fmla="*/ 0 w 191"/>
                  <a:gd name="T11" fmla="*/ 0 h 289"/>
                  <a:gd name="T12" fmla="*/ 0 w 191"/>
                  <a:gd name="T13" fmla="*/ 0 h 289"/>
                  <a:gd name="T14" fmla="*/ 0 w 191"/>
                  <a:gd name="T15" fmla="*/ 0 h 289"/>
                  <a:gd name="T16" fmla="*/ 0 w 191"/>
                  <a:gd name="T17" fmla="*/ 1 h 289"/>
                  <a:gd name="T18" fmla="*/ 0 w 191"/>
                  <a:gd name="T19" fmla="*/ 1 h 289"/>
                  <a:gd name="T20" fmla="*/ 0 w 191"/>
                  <a:gd name="T21" fmla="*/ 1 h 289"/>
                  <a:gd name="T22" fmla="*/ 0 w 191"/>
                  <a:gd name="T23" fmla="*/ 1 h 289"/>
                  <a:gd name="T24" fmla="*/ 0 w 191"/>
                  <a:gd name="T25" fmla="*/ 0 h 289"/>
                  <a:gd name="T26" fmla="*/ 0 w 191"/>
                  <a:gd name="T27" fmla="*/ 0 h 289"/>
                  <a:gd name="T28" fmla="*/ 0 w 191"/>
                  <a:gd name="T29" fmla="*/ 1 h 289"/>
                  <a:gd name="T30" fmla="*/ 0 w 191"/>
                  <a:gd name="T31" fmla="*/ 1 h 289"/>
                  <a:gd name="T32" fmla="*/ 0 w 191"/>
                  <a:gd name="T33" fmla="*/ 1 h 289"/>
                  <a:gd name="T34" fmla="*/ 1 w 191"/>
                  <a:gd name="T35" fmla="*/ 0 h 289"/>
                  <a:gd name="T36" fmla="*/ 0 w 191"/>
                  <a:gd name="T37" fmla="*/ 0 h 289"/>
                  <a:gd name="T38" fmla="*/ 0 w 191"/>
                  <a:gd name="T39" fmla="*/ 0 h 289"/>
                  <a:gd name="T40" fmla="*/ 1 w 191"/>
                  <a:gd name="T41" fmla="*/ 0 h 289"/>
                  <a:gd name="T42" fmla="*/ 1 w 191"/>
                  <a:gd name="T43" fmla="*/ 0 h 289"/>
                  <a:gd name="T44" fmla="*/ 0 w 191"/>
                  <a:gd name="T45" fmla="*/ 0 h 289"/>
                  <a:gd name="T46" fmla="*/ 0 w 191"/>
                  <a:gd name="T47" fmla="*/ 0 h 289"/>
                  <a:gd name="T48" fmla="*/ 0 w 191"/>
                  <a:gd name="T49" fmla="*/ 0 h 289"/>
                  <a:gd name="T50" fmla="*/ 1 w 191"/>
                  <a:gd name="T51" fmla="*/ 0 h 289"/>
                  <a:gd name="T52" fmla="*/ 1 w 191"/>
                  <a:gd name="T53" fmla="*/ 0 h 289"/>
                  <a:gd name="T54" fmla="*/ 1 w 191"/>
                  <a:gd name="T55" fmla="*/ 0 h 289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91"/>
                  <a:gd name="T85" fmla="*/ 0 h 289"/>
                  <a:gd name="T86" fmla="*/ 191 w 191"/>
                  <a:gd name="T87" fmla="*/ 289 h 289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91" h="289">
                    <a:moveTo>
                      <a:pt x="180" y="0"/>
                    </a:moveTo>
                    <a:lnTo>
                      <a:pt x="146" y="33"/>
                    </a:lnTo>
                    <a:lnTo>
                      <a:pt x="50" y="15"/>
                    </a:lnTo>
                    <a:lnTo>
                      <a:pt x="23" y="43"/>
                    </a:lnTo>
                    <a:lnTo>
                      <a:pt x="23" y="93"/>
                    </a:lnTo>
                    <a:lnTo>
                      <a:pt x="5" y="106"/>
                    </a:lnTo>
                    <a:lnTo>
                      <a:pt x="0" y="205"/>
                    </a:lnTo>
                    <a:lnTo>
                      <a:pt x="14" y="207"/>
                    </a:lnTo>
                    <a:lnTo>
                      <a:pt x="12" y="241"/>
                    </a:lnTo>
                    <a:lnTo>
                      <a:pt x="0" y="253"/>
                    </a:lnTo>
                    <a:lnTo>
                      <a:pt x="9" y="289"/>
                    </a:lnTo>
                    <a:lnTo>
                      <a:pt x="65" y="282"/>
                    </a:lnTo>
                    <a:lnTo>
                      <a:pt x="48" y="193"/>
                    </a:lnTo>
                    <a:lnTo>
                      <a:pt x="74" y="196"/>
                    </a:lnTo>
                    <a:lnTo>
                      <a:pt x="80" y="255"/>
                    </a:lnTo>
                    <a:lnTo>
                      <a:pt x="105" y="265"/>
                    </a:lnTo>
                    <a:lnTo>
                      <a:pt x="113" y="240"/>
                    </a:lnTo>
                    <a:lnTo>
                      <a:pt x="137" y="235"/>
                    </a:lnTo>
                    <a:lnTo>
                      <a:pt x="74" y="156"/>
                    </a:lnTo>
                    <a:lnTo>
                      <a:pt x="99" y="129"/>
                    </a:lnTo>
                    <a:lnTo>
                      <a:pt x="135" y="147"/>
                    </a:lnTo>
                    <a:lnTo>
                      <a:pt x="144" y="93"/>
                    </a:lnTo>
                    <a:lnTo>
                      <a:pt x="80" y="103"/>
                    </a:lnTo>
                    <a:lnTo>
                      <a:pt x="42" y="81"/>
                    </a:lnTo>
                    <a:lnTo>
                      <a:pt x="56" y="57"/>
                    </a:lnTo>
                    <a:lnTo>
                      <a:pt x="161" y="52"/>
                    </a:lnTo>
                    <a:lnTo>
                      <a:pt x="191" y="19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3" name="Freeform 224"/>
              <p:cNvSpPr>
                <a:spLocks noChangeArrowheads="1"/>
              </p:cNvSpPr>
              <p:nvPr/>
            </p:nvSpPr>
            <p:spPr bwMode="auto">
              <a:xfrm>
                <a:off x="4352" y="3144"/>
                <a:ext cx="164" cy="51"/>
              </a:xfrm>
              <a:custGeom>
                <a:avLst/>
                <a:gdLst>
                  <a:gd name="T0" fmla="*/ 1 w 328"/>
                  <a:gd name="T1" fmla="*/ 0 h 120"/>
                  <a:gd name="T2" fmla="*/ 0 w 328"/>
                  <a:gd name="T3" fmla="*/ 0 h 120"/>
                  <a:gd name="T4" fmla="*/ 1 w 328"/>
                  <a:gd name="T5" fmla="*/ 0 h 120"/>
                  <a:gd name="T6" fmla="*/ 1 w 328"/>
                  <a:gd name="T7" fmla="*/ 0 h 120"/>
                  <a:gd name="T8" fmla="*/ 1 w 328"/>
                  <a:gd name="T9" fmla="*/ 0 h 120"/>
                  <a:gd name="T10" fmla="*/ 1 w 328"/>
                  <a:gd name="T11" fmla="*/ 0 h 120"/>
                  <a:gd name="T12" fmla="*/ 3 w 328"/>
                  <a:gd name="T13" fmla="*/ 0 h 120"/>
                  <a:gd name="T14" fmla="*/ 3 w 328"/>
                  <a:gd name="T15" fmla="*/ 0 h 120"/>
                  <a:gd name="T16" fmla="*/ 3 w 328"/>
                  <a:gd name="T17" fmla="*/ 0 h 120"/>
                  <a:gd name="T18" fmla="*/ 3 w 328"/>
                  <a:gd name="T19" fmla="*/ 0 h 120"/>
                  <a:gd name="T20" fmla="*/ 1 w 328"/>
                  <a:gd name="T21" fmla="*/ 0 h 120"/>
                  <a:gd name="T22" fmla="*/ 1 w 328"/>
                  <a:gd name="T23" fmla="*/ 0 h 120"/>
                  <a:gd name="T24" fmla="*/ 1 w 328"/>
                  <a:gd name="T25" fmla="*/ 0 h 120"/>
                  <a:gd name="T26" fmla="*/ 1 w 328"/>
                  <a:gd name="T27" fmla="*/ 0 h 120"/>
                  <a:gd name="T28" fmla="*/ 1 w 328"/>
                  <a:gd name="T29" fmla="*/ 0 h 120"/>
                  <a:gd name="T30" fmla="*/ 1 w 328"/>
                  <a:gd name="T31" fmla="*/ 0 h 120"/>
                  <a:gd name="T32" fmla="*/ 1 w 328"/>
                  <a:gd name="T33" fmla="*/ 0 h 12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28"/>
                  <a:gd name="T52" fmla="*/ 0 h 120"/>
                  <a:gd name="T53" fmla="*/ 328 w 328"/>
                  <a:gd name="T54" fmla="*/ 120 h 12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28" h="120">
                    <a:moveTo>
                      <a:pt x="33" y="3"/>
                    </a:moveTo>
                    <a:lnTo>
                      <a:pt x="0" y="21"/>
                    </a:lnTo>
                    <a:lnTo>
                      <a:pt x="1" y="54"/>
                    </a:lnTo>
                    <a:lnTo>
                      <a:pt x="88" y="72"/>
                    </a:lnTo>
                    <a:lnTo>
                      <a:pt x="190" y="88"/>
                    </a:lnTo>
                    <a:lnTo>
                      <a:pt x="240" y="111"/>
                    </a:lnTo>
                    <a:lnTo>
                      <a:pt x="285" y="120"/>
                    </a:lnTo>
                    <a:lnTo>
                      <a:pt x="328" y="115"/>
                    </a:lnTo>
                    <a:lnTo>
                      <a:pt x="270" y="93"/>
                    </a:lnTo>
                    <a:lnTo>
                      <a:pt x="267" y="61"/>
                    </a:lnTo>
                    <a:lnTo>
                      <a:pt x="210" y="55"/>
                    </a:lnTo>
                    <a:lnTo>
                      <a:pt x="217" y="33"/>
                    </a:lnTo>
                    <a:lnTo>
                      <a:pt x="148" y="16"/>
                    </a:lnTo>
                    <a:lnTo>
                      <a:pt x="133" y="30"/>
                    </a:lnTo>
                    <a:lnTo>
                      <a:pt x="88" y="16"/>
                    </a:lnTo>
                    <a:lnTo>
                      <a:pt x="79" y="0"/>
                    </a:lnTo>
                    <a:lnTo>
                      <a:pt x="33" y="3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4" name="Freeform 225"/>
              <p:cNvSpPr>
                <a:spLocks noChangeArrowheads="1"/>
              </p:cNvSpPr>
              <p:nvPr/>
            </p:nvSpPr>
            <p:spPr bwMode="auto">
              <a:xfrm>
                <a:off x="4524" y="3192"/>
                <a:ext cx="34" cy="18"/>
              </a:xfrm>
              <a:custGeom>
                <a:avLst/>
                <a:gdLst>
                  <a:gd name="T0" fmla="*/ 0 w 72"/>
                  <a:gd name="T1" fmla="*/ 0 h 45"/>
                  <a:gd name="T2" fmla="*/ 0 w 72"/>
                  <a:gd name="T3" fmla="*/ 0 h 45"/>
                  <a:gd name="T4" fmla="*/ 0 w 72"/>
                  <a:gd name="T5" fmla="*/ 0 h 45"/>
                  <a:gd name="T6" fmla="*/ 0 w 72"/>
                  <a:gd name="T7" fmla="*/ 0 h 45"/>
                  <a:gd name="T8" fmla="*/ 0 w 72"/>
                  <a:gd name="T9" fmla="*/ 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45"/>
                  <a:gd name="T17" fmla="*/ 72 w 72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45">
                    <a:moveTo>
                      <a:pt x="0" y="16"/>
                    </a:moveTo>
                    <a:lnTo>
                      <a:pt x="21" y="45"/>
                    </a:lnTo>
                    <a:lnTo>
                      <a:pt x="72" y="19"/>
                    </a:lnTo>
                    <a:lnTo>
                      <a:pt x="54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5" name="Freeform 226"/>
              <p:cNvSpPr>
                <a:spLocks noChangeArrowheads="1"/>
              </p:cNvSpPr>
              <p:nvPr/>
            </p:nvSpPr>
            <p:spPr bwMode="auto">
              <a:xfrm>
                <a:off x="4572" y="3192"/>
                <a:ext cx="49" cy="14"/>
              </a:xfrm>
              <a:custGeom>
                <a:avLst/>
                <a:gdLst>
                  <a:gd name="T0" fmla="*/ 0 w 100"/>
                  <a:gd name="T1" fmla="*/ 0 h 36"/>
                  <a:gd name="T2" fmla="*/ 0 w 100"/>
                  <a:gd name="T3" fmla="*/ 0 h 36"/>
                  <a:gd name="T4" fmla="*/ 0 w 100"/>
                  <a:gd name="T5" fmla="*/ 0 h 36"/>
                  <a:gd name="T6" fmla="*/ 0 w 100"/>
                  <a:gd name="T7" fmla="*/ 0 h 36"/>
                  <a:gd name="T8" fmla="*/ 0 w 100"/>
                  <a:gd name="T9" fmla="*/ 0 h 36"/>
                  <a:gd name="T10" fmla="*/ 0 w 100"/>
                  <a:gd name="T11" fmla="*/ 0 h 36"/>
                  <a:gd name="T12" fmla="*/ 0 w 100"/>
                  <a:gd name="T13" fmla="*/ 0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0"/>
                  <a:gd name="T22" fmla="*/ 0 h 36"/>
                  <a:gd name="T23" fmla="*/ 100 w 100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0" h="36">
                    <a:moveTo>
                      <a:pt x="0" y="3"/>
                    </a:moveTo>
                    <a:lnTo>
                      <a:pt x="10" y="28"/>
                    </a:lnTo>
                    <a:lnTo>
                      <a:pt x="66" y="36"/>
                    </a:lnTo>
                    <a:lnTo>
                      <a:pt x="100" y="12"/>
                    </a:lnTo>
                    <a:lnTo>
                      <a:pt x="82" y="0"/>
                    </a:lnTo>
                    <a:lnTo>
                      <a:pt x="30" y="9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6" name="Freeform 227"/>
              <p:cNvSpPr>
                <a:spLocks noChangeArrowheads="1"/>
              </p:cNvSpPr>
              <p:nvPr/>
            </p:nvSpPr>
            <p:spPr bwMode="auto">
              <a:xfrm>
                <a:off x="4557" y="3213"/>
                <a:ext cx="30" cy="15"/>
              </a:xfrm>
              <a:custGeom>
                <a:avLst/>
                <a:gdLst>
                  <a:gd name="T0" fmla="*/ 0 w 63"/>
                  <a:gd name="T1" fmla="*/ 0 h 39"/>
                  <a:gd name="T2" fmla="*/ 0 w 63"/>
                  <a:gd name="T3" fmla="*/ 0 h 39"/>
                  <a:gd name="T4" fmla="*/ 0 w 63"/>
                  <a:gd name="T5" fmla="*/ 0 h 39"/>
                  <a:gd name="T6" fmla="*/ 0 w 63"/>
                  <a:gd name="T7" fmla="*/ 0 h 39"/>
                  <a:gd name="T8" fmla="*/ 0 w 63"/>
                  <a:gd name="T9" fmla="*/ 0 h 39"/>
                  <a:gd name="T10" fmla="*/ 0 w 63"/>
                  <a:gd name="T11" fmla="*/ 0 h 39"/>
                  <a:gd name="T12" fmla="*/ 0 w 63"/>
                  <a:gd name="T13" fmla="*/ 0 h 39"/>
                  <a:gd name="T14" fmla="*/ 0 w 63"/>
                  <a:gd name="T15" fmla="*/ 0 h 3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3"/>
                  <a:gd name="T25" fmla="*/ 0 h 39"/>
                  <a:gd name="T26" fmla="*/ 63 w 63"/>
                  <a:gd name="T27" fmla="*/ 39 h 3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3" h="39">
                    <a:moveTo>
                      <a:pt x="17" y="0"/>
                    </a:moveTo>
                    <a:lnTo>
                      <a:pt x="0" y="25"/>
                    </a:lnTo>
                    <a:lnTo>
                      <a:pt x="32" y="25"/>
                    </a:lnTo>
                    <a:lnTo>
                      <a:pt x="36" y="36"/>
                    </a:lnTo>
                    <a:lnTo>
                      <a:pt x="63" y="39"/>
                    </a:lnTo>
                    <a:lnTo>
                      <a:pt x="56" y="16"/>
                    </a:lnTo>
                    <a:lnTo>
                      <a:pt x="30" y="18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7" name="Freeform 228"/>
              <p:cNvSpPr>
                <a:spLocks noChangeArrowheads="1"/>
              </p:cNvSpPr>
              <p:nvPr/>
            </p:nvSpPr>
            <p:spPr bwMode="auto">
              <a:xfrm>
                <a:off x="4612" y="3186"/>
                <a:ext cx="66" cy="53"/>
              </a:xfrm>
              <a:custGeom>
                <a:avLst/>
                <a:gdLst>
                  <a:gd name="T0" fmla="*/ 0 w 135"/>
                  <a:gd name="T1" fmla="*/ 0 h 125"/>
                  <a:gd name="T2" fmla="*/ 0 w 135"/>
                  <a:gd name="T3" fmla="*/ 0 h 125"/>
                  <a:gd name="T4" fmla="*/ 1 w 135"/>
                  <a:gd name="T5" fmla="*/ 0 h 125"/>
                  <a:gd name="T6" fmla="*/ 0 w 135"/>
                  <a:gd name="T7" fmla="*/ 0 h 125"/>
                  <a:gd name="T8" fmla="*/ 0 w 135"/>
                  <a:gd name="T9" fmla="*/ 0 h 125"/>
                  <a:gd name="T10" fmla="*/ 0 w 135"/>
                  <a:gd name="T11" fmla="*/ 0 h 125"/>
                  <a:gd name="T12" fmla="*/ 0 w 135"/>
                  <a:gd name="T13" fmla="*/ 0 h 125"/>
                  <a:gd name="T14" fmla="*/ 0 w 135"/>
                  <a:gd name="T15" fmla="*/ 0 h 1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5"/>
                  <a:gd name="T25" fmla="*/ 0 h 125"/>
                  <a:gd name="T26" fmla="*/ 135 w 135"/>
                  <a:gd name="T27" fmla="*/ 125 h 1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5" h="125">
                    <a:moveTo>
                      <a:pt x="0" y="111"/>
                    </a:moveTo>
                    <a:lnTo>
                      <a:pt x="6" y="125"/>
                    </a:lnTo>
                    <a:lnTo>
                      <a:pt x="135" y="35"/>
                    </a:lnTo>
                    <a:lnTo>
                      <a:pt x="113" y="0"/>
                    </a:lnTo>
                    <a:lnTo>
                      <a:pt x="87" y="8"/>
                    </a:lnTo>
                    <a:lnTo>
                      <a:pt x="104" y="23"/>
                    </a:lnTo>
                    <a:lnTo>
                      <a:pt x="47" y="48"/>
                    </a:lnTo>
                    <a:lnTo>
                      <a:pt x="0" y="111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8" name="Freeform 229"/>
              <p:cNvSpPr>
                <a:spLocks noChangeArrowheads="1"/>
              </p:cNvSpPr>
              <p:nvPr/>
            </p:nvSpPr>
            <p:spPr bwMode="auto">
              <a:xfrm>
                <a:off x="4684" y="3001"/>
                <a:ext cx="21" cy="46"/>
              </a:xfrm>
              <a:custGeom>
                <a:avLst/>
                <a:gdLst>
                  <a:gd name="T0" fmla="*/ 0 w 46"/>
                  <a:gd name="T1" fmla="*/ 0 h 108"/>
                  <a:gd name="T2" fmla="*/ 0 w 46"/>
                  <a:gd name="T3" fmla="*/ 0 h 108"/>
                  <a:gd name="T4" fmla="*/ 0 w 46"/>
                  <a:gd name="T5" fmla="*/ 0 h 108"/>
                  <a:gd name="T6" fmla="*/ 0 w 46"/>
                  <a:gd name="T7" fmla="*/ 0 h 108"/>
                  <a:gd name="T8" fmla="*/ 0 w 46"/>
                  <a:gd name="T9" fmla="*/ 0 h 108"/>
                  <a:gd name="T10" fmla="*/ 0 w 46"/>
                  <a:gd name="T11" fmla="*/ 0 h 108"/>
                  <a:gd name="T12" fmla="*/ 0 w 46"/>
                  <a:gd name="T13" fmla="*/ 0 h 108"/>
                  <a:gd name="T14" fmla="*/ 0 w 46"/>
                  <a:gd name="T15" fmla="*/ 0 h 1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6"/>
                  <a:gd name="T25" fmla="*/ 0 h 108"/>
                  <a:gd name="T26" fmla="*/ 46 w 46"/>
                  <a:gd name="T27" fmla="*/ 108 h 1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6" h="108">
                    <a:moveTo>
                      <a:pt x="31" y="0"/>
                    </a:moveTo>
                    <a:lnTo>
                      <a:pt x="0" y="15"/>
                    </a:lnTo>
                    <a:lnTo>
                      <a:pt x="3" y="108"/>
                    </a:lnTo>
                    <a:lnTo>
                      <a:pt x="46" y="50"/>
                    </a:lnTo>
                    <a:lnTo>
                      <a:pt x="22" y="51"/>
                    </a:lnTo>
                    <a:lnTo>
                      <a:pt x="24" y="29"/>
                    </a:lnTo>
                    <a:lnTo>
                      <a:pt x="42" y="24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89" name="Freeform 230"/>
              <p:cNvSpPr>
                <a:spLocks noChangeArrowheads="1"/>
              </p:cNvSpPr>
              <p:nvPr/>
            </p:nvSpPr>
            <p:spPr bwMode="auto">
              <a:xfrm>
                <a:off x="4737" y="3052"/>
                <a:ext cx="152" cy="159"/>
              </a:xfrm>
              <a:custGeom>
                <a:avLst/>
                <a:gdLst>
                  <a:gd name="T0" fmla="*/ 2 w 304"/>
                  <a:gd name="T1" fmla="*/ 0 h 363"/>
                  <a:gd name="T2" fmla="*/ 2 w 304"/>
                  <a:gd name="T3" fmla="*/ 1 h 363"/>
                  <a:gd name="T4" fmla="*/ 2 w 304"/>
                  <a:gd name="T5" fmla="*/ 1 h 363"/>
                  <a:gd name="T6" fmla="*/ 1 w 304"/>
                  <a:gd name="T7" fmla="*/ 1 h 363"/>
                  <a:gd name="T8" fmla="*/ 1 w 304"/>
                  <a:gd name="T9" fmla="*/ 1 h 363"/>
                  <a:gd name="T10" fmla="*/ 1 w 304"/>
                  <a:gd name="T11" fmla="*/ 1 h 363"/>
                  <a:gd name="T12" fmla="*/ 1 w 304"/>
                  <a:gd name="T13" fmla="*/ 1 h 363"/>
                  <a:gd name="T14" fmla="*/ 1 w 304"/>
                  <a:gd name="T15" fmla="*/ 0 h 363"/>
                  <a:gd name="T16" fmla="*/ 1 w 304"/>
                  <a:gd name="T17" fmla="*/ 0 h 363"/>
                  <a:gd name="T18" fmla="*/ 1 w 304"/>
                  <a:gd name="T19" fmla="*/ 0 h 363"/>
                  <a:gd name="T20" fmla="*/ 1 w 304"/>
                  <a:gd name="T21" fmla="*/ 0 h 363"/>
                  <a:gd name="T22" fmla="*/ 1 w 304"/>
                  <a:gd name="T23" fmla="*/ 0 h 363"/>
                  <a:gd name="T24" fmla="*/ 1 w 304"/>
                  <a:gd name="T25" fmla="*/ 0 h 363"/>
                  <a:gd name="T26" fmla="*/ 1 w 304"/>
                  <a:gd name="T27" fmla="*/ 0 h 363"/>
                  <a:gd name="T28" fmla="*/ 1 w 304"/>
                  <a:gd name="T29" fmla="*/ 0 h 363"/>
                  <a:gd name="T30" fmla="*/ 1 w 304"/>
                  <a:gd name="T31" fmla="*/ 0 h 363"/>
                  <a:gd name="T32" fmla="*/ 0 w 304"/>
                  <a:gd name="T33" fmla="*/ 0 h 363"/>
                  <a:gd name="T34" fmla="*/ 1 w 304"/>
                  <a:gd name="T35" fmla="*/ 0 h 363"/>
                  <a:gd name="T36" fmla="*/ 1 w 304"/>
                  <a:gd name="T37" fmla="*/ 0 h 363"/>
                  <a:gd name="T38" fmla="*/ 1 w 304"/>
                  <a:gd name="T39" fmla="*/ 0 h 363"/>
                  <a:gd name="T40" fmla="*/ 1 w 304"/>
                  <a:gd name="T41" fmla="*/ 0 h 363"/>
                  <a:gd name="T42" fmla="*/ 1 w 304"/>
                  <a:gd name="T43" fmla="*/ 0 h 363"/>
                  <a:gd name="T44" fmla="*/ 1 w 304"/>
                  <a:gd name="T45" fmla="*/ 0 h 363"/>
                  <a:gd name="T46" fmla="*/ 2 w 304"/>
                  <a:gd name="T47" fmla="*/ 0 h 363"/>
                  <a:gd name="T48" fmla="*/ 2 w 304"/>
                  <a:gd name="T49" fmla="*/ 0 h 36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04"/>
                  <a:gd name="T76" fmla="*/ 0 h 363"/>
                  <a:gd name="T77" fmla="*/ 304 w 304"/>
                  <a:gd name="T78" fmla="*/ 363 h 36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04" h="363">
                    <a:moveTo>
                      <a:pt x="304" y="103"/>
                    </a:moveTo>
                    <a:lnTo>
                      <a:pt x="304" y="363"/>
                    </a:lnTo>
                    <a:lnTo>
                      <a:pt x="271" y="321"/>
                    </a:lnTo>
                    <a:lnTo>
                      <a:pt x="234" y="318"/>
                    </a:lnTo>
                    <a:lnTo>
                      <a:pt x="195" y="331"/>
                    </a:lnTo>
                    <a:lnTo>
                      <a:pt x="235" y="298"/>
                    </a:lnTo>
                    <a:lnTo>
                      <a:pt x="222" y="243"/>
                    </a:lnTo>
                    <a:lnTo>
                      <a:pt x="219" y="193"/>
                    </a:lnTo>
                    <a:lnTo>
                      <a:pt x="150" y="174"/>
                    </a:lnTo>
                    <a:lnTo>
                      <a:pt x="87" y="123"/>
                    </a:lnTo>
                    <a:lnTo>
                      <a:pt x="66" y="151"/>
                    </a:lnTo>
                    <a:lnTo>
                      <a:pt x="28" y="97"/>
                    </a:lnTo>
                    <a:lnTo>
                      <a:pt x="70" y="97"/>
                    </a:lnTo>
                    <a:lnTo>
                      <a:pt x="66" y="61"/>
                    </a:lnTo>
                    <a:lnTo>
                      <a:pt x="31" y="75"/>
                    </a:lnTo>
                    <a:lnTo>
                      <a:pt x="19" y="46"/>
                    </a:lnTo>
                    <a:lnTo>
                      <a:pt x="0" y="55"/>
                    </a:lnTo>
                    <a:lnTo>
                      <a:pt x="3" y="22"/>
                    </a:lnTo>
                    <a:lnTo>
                      <a:pt x="46" y="0"/>
                    </a:lnTo>
                    <a:lnTo>
                      <a:pt x="114" y="19"/>
                    </a:lnTo>
                    <a:lnTo>
                      <a:pt x="106" y="84"/>
                    </a:lnTo>
                    <a:lnTo>
                      <a:pt x="132" y="124"/>
                    </a:lnTo>
                    <a:lnTo>
                      <a:pt x="187" y="57"/>
                    </a:lnTo>
                    <a:lnTo>
                      <a:pt x="261" y="90"/>
                    </a:lnTo>
                    <a:lnTo>
                      <a:pt x="304" y="103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0" name="Freeform 231"/>
              <p:cNvSpPr>
                <a:spLocks noChangeArrowheads="1"/>
              </p:cNvSpPr>
              <p:nvPr/>
            </p:nvSpPr>
            <p:spPr bwMode="auto">
              <a:xfrm>
                <a:off x="4690" y="3098"/>
                <a:ext cx="40" cy="11"/>
              </a:xfrm>
              <a:custGeom>
                <a:avLst/>
                <a:gdLst>
                  <a:gd name="T0" fmla="*/ 0 w 84"/>
                  <a:gd name="T1" fmla="*/ 0 h 30"/>
                  <a:gd name="T2" fmla="*/ 0 w 84"/>
                  <a:gd name="T3" fmla="*/ 0 h 30"/>
                  <a:gd name="T4" fmla="*/ 0 w 84"/>
                  <a:gd name="T5" fmla="*/ 0 h 30"/>
                  <a:gd name="T6" fmla="*/ 0 w 84"/>
                  <a:gd name="T7" fmla="*/ 0 h 30"/>
                  <a:gd name="T8" fmla="*/ 0 w 84"/>
                  <a:gd name="T9" fmla="*/ 0 h 30"/>
                  <a:gd name="T10" fmla="*/ 0 w 84"/>
                  <a:gd name="T11" fmla="*/ 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4"/>
                  <a:gd name="T19" fmla="*/ 0 h 30"/>
                  <a:gd name="T20" fmla="*/ 84 w 84"/>
                  <a:gd name="T21" fmla="*/ 30 h 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4" h="30">
                    <a:moveTo>
                      <a:pt x="66" y="3"/>
                    </a:moveTo>
                    <a:lnTo>
                      <a:pt x="84" y="29"/>
                    </a:lnTo>
                    <a:lnTo>
                      <a:pt x="28" y="18"/>
                    </a:lnTo>
                    <a:lnTo>
                      <a:pt x="9" y="30"/>
                    </a:lnTo>
                    <a:lnTo>
                      <a:pt x="0" y="0"/>
                    </a:lnTo>
                    <a:lnTo>
                      <a:pt x="66" y="3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91" name="Freeform 232"/>
              <p:cNvSpPr>
                <a:spLocks noChangeArrowheads="1"/>
              </p:cNvSpPr>
              <p:nvPr/>
            </p:nvSpPr>
            <p:spPr bwMode="auto">
              <a:xfrm>
                <a:off x="4655" y="3099"/>
                <a:ext cx="22" cy="11"/>
              </a:xfrm>
              <a:custGeom>
                <a:avLst/>
                <a:gdLst>
                  <a:gd name="T0" fmla="*/ 0 w 48"/>
                  <a:gd name="T1" fmla="*/ 0 h 30"/>
                  <a:gd name="T2" fmla="*/ 0 w 48"/>
                  <a:gd name="T3" fmla="*/ 0 h 30"/>
                  <a:gd name="T4" fmla="*/ 0 w 48"/>
                  <a:gd name="T5" fmla="*/ 0 h 30"/>
                  <a:gd name="T6" fmla="*/ 0 w 48"/>
                  <a:gd name="T7" fmla="*/ 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8"/>
                  <a:gd name="T13" fmla="*/ 0 h 30"/>
                  <a:gd name="T14" fmla="*/ 48 w 48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8" h="30">
                    <a:moveTo>
                      <a:pt x="36" y="0"/>
                    </a:moveTo>
                    <a:lnTo>
                      <a:pt x="48" y="30"/>
                    </a:lnTo>
                    <a:lnTo>
                      <a:pt x="0" y="14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779274"/>
              </a:solidFill>
              <a:ln w="9360" cap="sq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6774" name="Freeform 233"/>
            <p:cNvSpPr>
              <a:spLocks noChangeArrowheads="1"/>
            </p:cNvSpPr>
            <p:nvPr/>
          </p:nvSpPr>
          <p:spPr bwMode="auto">
            <a:xfrm>
              <a:off x="4890" y="3099"/>
              <a:ext cx="144" cy="139"/>
            </a:xfrm>
            <a:custGeom>
              <a:avLst/>
              <a:gdLst>
                <a:gd name="T0" fmla="*/ 0 w 289"/>
                <a:gd name="T1" fmla="*/ 0 h 318"/>
                <a:gd name="T2" fmla="*/ 0 w 289"/>
                <a:gd name="T3" fmla="*/ 0 h 318"/>
                <a:gd name="T4" fmla="*/ 0 w 289"/>
                <a:gd name="T5" fmla="*/ 0 h 318"/>
                <a:gd name="T6" fmla="*/ 0 w 289"/>
                <a:gd name="T7" fmla="*/ 0 h 318"/>
                <a:gd name="T8" fmla="*/ 0 w 289"/>
                <a:gd name="T9" fmla="*/ 0 h 318"/>
                <a:gd name="T10" fmla="*/ 0 w 289"/>
                <a:gd name="T11" fmla="*/ 0 h 318"/>
                <a:gd name="T12" fmla="*/ 0 w 289"/>
                <a:gd name="T13" fmla="*/ 0 h 318"/>
                <a:gd name="T14" fmla="*/ 0 w 289"/>
                <a:gd name="T15" fmla="*/ 0 h 318"/>
                <a:gd name="T16" fmla="*/ 0 w 289"/>
                <a:gd name="T17" fmla="*/ 0 h 318"/>
                <a:gd name="T18" fmla="*/ 0 w 289"/>
                <a:gd name="T19" fmla="*/ 0 h 318"/>
                <a:gd name="T20" fmla="*/ 0 w 289"/>
                <a:gd name="T21" fmla="*/ 0 h 318"/>
                <a:gd name="T22" fmla="*/ 0 w 289"/>
                <a:gd name="T23" fmla="*/ 0 h 318"/>
                <a:gd name="T24" fmla="*/ 0 w 289"/>
                <a:gd name="T25" fmla="*/ 0 h 318"/>
                <a:gd name="T26" fmla="*/ 0 w 289"/>
                <a:gd name="T27" fmla="*/ 0 h 318"/>
                <a:gd name="T28" fmla="*/ 0 w 289"/>
                <a:gd name="T29" fmla="*/ 0 h 318"/>
                <a:gd name="T30" fmla="*/ 0 w 289"/>
                <a:gd name="T31" fmla="*/ 0 h 318"/>
                <a:gd name="T32" fmla="*/ 0 w 289"/>
                <a:gd name="T33" fmla="*/ 0 h 318"/>
                <a:gd name="T34" fmla="*/ 0 w 289"/>
                <a:gd name="T35" fmla="*/ 0 h 318"/>
                <a:gd name="T36" fmla="*/ 0 w 289"/>
                <a:gd name="T37" fmla="*/ 0 h 318"/>
                <a:gd name="T38" fmla="*/ 0 w 289"/>
                <a:gd name="T39" fmla="*/ 0 h 318"/>
                <a:gd name="T40" fmla="*/ 0 w 289"/>
                <a:gd name="T41" fmla="*/ 0 h 318"/>
                <a:gd name="T42" fmla="*/ 0 w 289"/>
                <a:gd name="T43" fmla="*/ 0 h 31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89"/>
                <a:gd name="T67" fmla="*/ 0 h 318"/>
                <a:gd name="T68" fmla="*/ 289 w 289"/>
                <a:gd name="T69" fmla="*/ 318 h 31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89" h="318">
                  <a:moveTo>
                    <a:pt x="1" y="0"/>
                  </a:moveTo>
                  <a:lnTo>
                    <a:pt x="69" y="28"/>
                  </a:lnTo>
                  <a:lnTo>
                    <a:pt x="115" y="52"/>
                  </a:lnTo>
                  <a:lnTo>
                    <a:pt x="138" y="105"/>
                  </a:lnTo>
                  <a:lnTo>
                    <a:pt x="166" y="115"/>
                  </a:lnTo>
                  <a:lnTo>
                    <a:pt x="189" y="123"/>
                  </a:lnTo>
                  <a:lnTo>
                    <a:pt x="204" y="154"/>
                  </a:lnTo>
                  <a:lnTo>
                    <a:pt x="184" y="175"/>
                  </a:lnTo>
                  <a:lnTo>
                    <a:pt x="201" y="217"/>
                  </a:lnTo>
                  <a:lnTo>
                    <a:pt x="232" y="240"/>
                  </a:lnTo>
                  <a:lnTo>
                    <a:pt x="237" y="265"/>
                  </a:lnTo>
                  <a:lnTo>
                    <a:pt x="268" y="294"/>
                  </a:lnTo>
                  <a:lnTo>
                    <a:pt x="289" y="318"/>
                  </a:lnTo>
                  <a:lnTo>
                    <a:pt x="240" y="307"/>
                  </a:lnTo>
                  <a:lnTo>
                    <a:pt x="205" y="298"/>
                  </a:lnTo>
                  <a:lnTo>
                    <a:pt x="159" y="240"/>
                  </a:lnTo>
                  <a:lnTo>
                    <a:pt x="136" y="210"/>
                  </a:lnTo>
                  <a:lnTo>
                    <a:pt x="70" y="213"/>
                  </a:lnTo>
                  <a:lnTo>
                    <a:pt x="73" y="244"/>
                  </a:lnTo>
                  <a:lnTo>
                    <a:pt x="34" y="247"/>
                  </a:lnTo>
                  <a:lnTo>
                    <a:pt x="0" y="25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75" name="Freeform 234"/>
            <p:cNvSpPr>
              <a:spLocks noChangeArrowheads="1"/>
            </p:cNvSpPr>
            <p:nvPr/>
          </p:nvSpPr>
          <p:spPr bwMode="auto">
            <a:xfrm>
              <a:off x="5007" y="3097"/>
              <a:ext cx="66" cy="63"/>
            </a:xfrm>
            <a:custGeom>
              <a:avLst/>
              <a:gdLst>
                <a:gd name="T0" fmla="*/ 0 w 134"/>
                <a:gd name="T1" fmla="*/ 0 h 147"/>
                <a:gd name="T2" fmla="*/ 0 w 134"/>
                <a:gd name="T3" fmla="*/ 0 h 147"/>
                <a:gd name="T4" fmla="*/ 0 w 134"/>
                <a:gd name="T5" fmla="*/ 0 h 147"/>
                <a:gd name="T6" fmla="*/ 0 w 134"/>
                <a:gd name="T7" fmla="*/ 0 h 147"/>
                <a:gd name="T8" fmla="*/ 0 w 134"/>
                <a:gd name="T9" fmla="*/ 0 h 147"/>
                <a:gd name="T10" fmla="*/ 0 w 134"/>
                <a:gd name="T11" fmla="*/ 0 h 147"/>
                <a:gd name="T12" fmla="*/ 0 w 134"/>
                <a:gd name="T13" fmla="*/ 0 h 147"/>
                <a:gd name="T14" fmla="*/ 0 w 134"/>
                <a:gd name="T15" fmla="*/ 0 h 147"/>
                <a:gd name="T16" fmla="*/ 0 w 134"/>
                <a:gd name="T17" fmla="*/ 0 h 147"/>
                <a:gd name="T18" fmla="*/ 0 w 134"/>
                <a:gd name="T19" fmla="*/ 0 h 147"/>
                <a:gd name="T20" fmla="*/ 0 w 134"/>
                <a:gd name="T21" fmla="*/ 0 h 147"/>
                <a:gd name="T22" fmla="*/ 0 w 134"/>
                <a:gd name="T23" fmla="*/ 0 h 147"/>
                <a:gd name="T24" fmla="*/ 0 w 134"/>
                <a:gd name="T25" fmla="*/ 0 h 14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4"/>
                <a:gd name="T40" fmla="*/ 0 h 147"/>
                <a:gd name="T41" fmla="*/ 134 w 134"/>
                <a:gd name="T42" fmla="*/ 147 h 14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4" h="147">
                  <a:moveTo>
                    <a:pt x="0" y="117"/>
                  </a:moveTo>
                  <a:lnTo>
                    <a:pt x="21" y="147"/>
                  </a:lnTo>
                  <a:lnTo>
                    <a:pt x="72" y="127"/>
                  </a:lnTo>
                  <a:lnTo>
                    <a:pt x="102" y="94"/>
                  </a:lnTo>
                  <a:lnTo>
                    <a:pt x="120" y="76"/>
                  </a:lnTo>
                  <a:lnTo>
                    <a:pt x="134" y="58"/>
                  </a:lnTo>
                  <a:lnTo>
                    <a:pt x="80" y="7"/>
                  </a:lnTo>
                  <a:lnTo>
                    <a:pt x="24" y="0"/>
                  </a:lnTo>
                  <a:lnTo>
                    <a:pt x="77" y="21"/>
                  </a:lnTo>
                  <a:lnTo>
                    <a:pt x="110" y="58"/>
                  </a:lnTo>
                  <a:lnTo>
                    <a:pt x="83" y="64"/>
                  </a:lnTo>
                  <a:lnTo>
                    <a:pt x="62" y="106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76" name="Freeform 235"/>
            <p:cNvSpPr>
              <a:spLocks noChangeArrowheads="1"/>
            </p:cNvSpPr>
            <p:nvPr/>
          </p:nvSpPr>
          <p:spPr bwMode="auto">
            <a:xfrm>
              <a:off x="4465" y="3249"/>
              <a:ext cx="613" cy="524"/>
            </a:xfrm>
            <a:custGeom>
              <a:avLst/>
              <a:gdLst>
                <a:gd name="T0" fmla="*/ 1 w 1216"/>
                <a:gd name="T1" fmla="*/ 0 h 1188"/>
                <a:gd name="T2" fmla="*/ 1 w 1216"/>
                <a:gd name="T3" fmla="*/ 0 h 1188"/>
                <a:gd name="T4" fmla="*/ 1 w 1216"/>
                <a:gd name="T5" fmla="*/ 0 h 1188"/>
                <a:gd name="T6" fmla="*/ 1 w 1216"/>
                <a:gd name="T7" fmla="*/ 0 h 1188"/>
                <a:gd name="T8" fmla="*/ 1 w 1216"/>
                <a:gd name="T9" fmla="*/ 0 h 1188"/>
                <a:gd name="T10" fmla="*/ 1 w 1216"/>
                <a:gd name="T11" fmla="*/ 0 h 1188"/>
                <a:gd name="T12" fmla="*/ 1 w 1216"/>
                <a:gd name="T13" fmla="*/ 0 h 1188"/>
                <a:gd name="T14" fmla="*/ 1 w 1216"/>
                <a:gd name="T15" fmla="*/ 0 h 1188"/>
                <a:gd name="T16" fmla="*/ 1 w 1216"/>
                <a:gd name="T17" fmla="*/ 0 h 1188"/>
                <a:gd name="T18" fmla="*/ 1 w 1216"/>
                <a:gd name="T19" fmla="*/ 0 h 1188"/>
                <a:gd name="T20" fmla="*/ 1 w 1216"/>
                <a:gd name="T21" fmla="*/ 0 h 1188"/>
                <a:gd name="T22" fmla="*/ 1 w 1216"/>
                <a:gd name="T23" fmla="*/ 0 h 1188"/>
                <a:gd name="T24" fmla="*/ 1 w 1216"/>
                <a:gd name="T25" fmla="*/ 0 h 1188"/>
                <a:gd name="T26" fmla="*/ 1 w 1216"/>
                <a:gd name="T27" fmla="*/ 0 h 1188"/>
                <a:gd name="T28" fmla="*/ 1 w 1216"/>
                <a:gd name="T29" fmla="*/ 0 h 1188"/>
                <a:gd name="T30" fmla="*/ 1 w 1216"/>
                <a:gd name="T31" fmla="*/ 0 h 1188"/>
                <a:gd name="T32" fmla="*/ 1 w 1216"/>
                <a:gd name="T33" fmla="*/ 0 h 1188"/>
                <a:gd name="T34" fmla="*/ 1 w 1216"/>
                <a:gd name="T35" fmla="*/ 0 h 1188"/>
                <a:gd name="T36" fmla="*/ 1 w 1216"/>
                <a:gd name="T37" fmla="*/ 0 h 1188"/>
                <a:gd name="T38" fmla="*/ 1 w 1216"/>
                <a:gd name="T39" fmla="*/ 0 h 1188"/>
                <a:gd name="T40" fmla="*/ 1 w 1216"/>
                <a:gd name="T41" fmla="*/ 0 h 1188"/>
                <a:gd name="T42" fmla="*/ 1 w 1216"/>
                <a:gd name="T43" fmla="*/ 0 h 1188"/>
                <a:gd name="T44" fmla="*/ 1 w 1216"/>
                <a:gd name="T45" fmla="*/ 0 h 1188"/>
                <a:gd name="T46" fmla="*/ 1 w 1216"/>
                <a:gd name="T47" fmla="*/ 0 h 1188"/>
                <a:gd name="T48" fmla="*/ 1 w 1216"/>
                <a:gd name="T49" fmla="*/ 0 h 1188"/>
                <a:gd name="T50" fmla="*/ 1 w 1216"/>
                <a:gd name="T51" fmla="*/ 0 h 1188"/>
                <a:gd name="T52" fmla="*/ 1 w 1216"/>
                <a:gd name="T53" fmla="*/ 0 h 1188"/>
                <a:gd name="T54" fmla="*/ 1 w 1216"/>
                <a:gd name="T55" fmla="*/ 0 h 1188"/>
                <a:gd name="T56" fmla="*/ 1 w 1216"/>
                <a:gd name="T57" fmla="*/ 0 h 1188"/>
                <a:gd name="T58" fmla="*/ 1 w 1216"/>
                <a:gd name="T59" fmla="*/ 0 h 1188"/>
                <a:gd name="T60" fmla="*/ 1 w 1216"/>
                <a:gd name="T61" fmla="*/ 0 h 1188"/>
                <a:gd name="T62" fmla="*/ 1 w 1216"/>
                <a:gd name="T63" fmla="*/ 0 h 1188"/>
                <a:gd name="T64" fmla="*/ 1 w 1216"/>
                <a:gd name="T65" fmla="*/ 0 h 1188"/>
                <a:gd name="T66" fmla="*/ 1 w 1216"/>
                <a:gd name="T67" fmla="*/ 0 h 1188"/>
                <a:gd name="T68" fmla="*/ 1 w 1216"/>
                <a:gd name="T69" fmla="*/ 0 h 1188"/>
                <a:gd name="T70" fmla="*/ 1 w 1216"/>
                <a:gd name="T71" fmla="*/ 0 h 1188"/>
                <a:gd name="T72" fmla="*/ 1 w 1216"/>
                <a:gd name="T73" fmla="*/ 0 h 1188"/>
                <a:gd name="T74" fmla="*/ 1 w 1216"/>
                <a:gd name="T75" fmla="*/ 0 h 1188"/>
                <a:gd name="T76" fmla="*/ 1 w 1216"/>
                <a:gd name="T77" fmla="*/ 0 h 1188"/>
                <a:gd name="T78" fmla="*/ 1 w 1216"/>
                <a:gd name="T79" fmla="*/ 0 h 1188"/>
                <a:gd name="T80" fmla="*/ 1 w 1216"/>
                <a:gd name="T81" fmla="*/ 0 h 1188"/>
                <a:gd name="T82" fmla="*/ 1 w 1216"/>
                <a:gd name="T83" fmla="*/ 0 h 1188"/>
                <a:gd name="T84" fmla="*/ 1 w 1216"/>
                <a:gd name="T85" fmla="*/ 0 h 1188"/>
                <a:gd name="T86" fmla="*/ 1 w 1216"/>
                <a:gd name="T87" fmla="*/ 0 h 1188"/>
                <a:gd name="T88" fmla="*/ 1 w 1216"/>
                <a:gd name="T89" fmla="*/ 0 h 1188"/>
                <a:gd name="T90" fmla="*/ 1 w 1216"/>
                <a:gd name="T91" fmla="*/ 0 h 1188"/>
                <a:gd name="T92" fmla="*/ 1 w 1216"/>
                <a:gd name="T93" fmla="*/ 0 h 1188"/>
                <a:gd name="T94" fmla="*/ 1 w 1216"/>
                <a:gd name="T95" fmla="*/ 0 h 1188"/>
                <a:gd name="T96" fmla="*/ 0 w 1216"/>
                <a:gd name="T97" fmla="*/ 0 h 1188"/>
                <a:gd name="T98" fmla="*/ 1 w 1216"/>
                <a:gd name="T99" fmla="*/ 0 h 1188"/>
                <a:gd name="T100" fmla="*/ 1 w 1216"/>
                <a:gd name="T101" fmla="*/ 0 h 1188"/>
                <a:gd name="T102" fmla="*/ 1 w 1216"/>
                <a:gd name="T103" fmla="*/ 0 h 1188"/>
                <a:gd name="T104" fmla="*/ 1 w 1216"/>
                <a:gd name="T105" fmla="*/ 0 h 1188"/>
                <a:gd name="T106" fmla="*/ 1 w 1216"/>
                <a:gd name="T107" fmla="*/ 0 h 1188"/>
                <a:gd name="T108" fmla="*/ 1 w 1216"/>
                <a:gd name="T109" fmla="*/ 0 h 1188"/>
                <a:gd name="T110" fmla="*/ 1 w 1216"/>
                <a:gd name="T111" fmla="*/ 0 h 1188"/>
                <a:gd name="T112" fmla="*/ 1 w 1216"/>
                <a:gd name="T113" fmla="*/ 0 h 1188"/>
                <a:gd name="T114" fmla="*/ 1 w 1216"/>
                <a:gd name="T115" fmla="*/ 0 h 1188"/>
                <a:gd name="T116" fmla="*/ 1 w 1216"/>
                <a:gd name="T117" fmla="*/ 0 h 1188"/>
                <a:gd name="T118" fmla="*/ 1 w 1216"/>
                <a:gd name="T119" fmla="*/ 0 h 1188"/>
                <a:gd name="T120" fmla="*/ 1 w 1216"/>
                <a:gd name="T121" fmla="*/ 0 h 118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16"/>
                <a:gd name="T184" fmla="*/ 0 h 1188"/>
                <a:gd name="T185" fmla="*/ 1216 w 1216"/>
                <a:gd name="T186" fmla="*/ 1188 h 118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16" h="1188">
                  <a:moveTo>
                    <a:pt x="711" y="45"/>
                  </a:moveTo>
                  <a:lnTo>
                    <a:pt x="702" y="93"/>
                  </a:lnTo>
                  <a:lnTo>
                    <a:pt x="682" y="90"/>
                  </a:lnTo>
                  <a:lnTo>
                    <a:pt x="682" y="117"/>
                  </a:lnTo>
                  <a:lnTo>
                    <a:pt x="669" y="144"/>
                  </a:lnTo>
                  <a:lnTo>
                    <a:pt x="691" y="176"/>
                  </a:lnTo>
                  <a:lnTo>
                    <a:pt x="735" y="198"/>
                  </a:lnTo>
                  <a:lnTo>
                    <a:pt x="763" y="236"/>
                  </a:lnTo>
                  <a:lnTo>
                    <a:pt x="817" y="275"/>
                  </a:lnTo>
                  <a:lnTo>
                    <a:pt x="840" y="248"/>
                  </a:lnTo>
                  <a:lnTo>
                    <a:pt x="858" y="162"/>
                  </a:lnTo>
                  <a:lnTo>
                    <a:pt x="853" y="138"/>
                  </a:lnTo>
                  <a:lnTo>
                    <a:pt x="852" y="98"/>
                  </a:lnTo>
                  <a:lnTo>
                    <a:pt x="868" y="92"/>
                  </a:lnTo>
                  <a:lnTo>
                    <a:pt x="864" y="47"/>
                  </a:lnTo>
                  <a:lnTo>
                    <a:pt x="879" y="0"/>
                  </a:lnTo>
                  <a:lnTo>
                    <a:pt x="912" y="57"/>
                  </a:lnTo>
                  <a:lnTo>
                    <a:pt x="918" y="101"/>
                  </a:lnTo>
                  <a:lnTo>
                    <a:pt x="919" y="143"/>
                  </a:lnTo>
                  <a:lnTo>
                    <a:pt x="942" y="126"/>
                  </a:lnTo>
                  <a:lnTo>
                    <a:pt x="954" y="141"/>
                  </a:lnTo>
                  <a:lnTo>
                    <a:pt x="970" y="150"/>
                  </a:lnTo>
                  <a:lnTo>
                    <a:pt x="963" y="203"/>
                  </a:lnTo>
                  <a:lnTo>
                    <a:pt x="976" y="233"/>
                  </a:lnTo>
                  <a:lnTo>
                    <a:pt x="997" y="243"/>
                  </a:lnTo>
                  <a:lnTo>
                    <a:pt x="994" y="273"/>
                  </a:lnTo>
                  <a:lnTo>
                    <a:pt x="999" y="290"/>
                  </a:lnTo>
                  <a:lnTo>
                    <a:pt x="1011" y="293"/>
                  </a:lnTo>
                  <a:lnTo>
                    <a:pt x="1003" y="308"/>
                  </a:lnTo>
                  <a:lnTo>
                    <a:pt x="1011" y="326"/>
                  </a:lnTo>
                  <a:lnTo>
                    <a:pt x="1042" y="344"/>
                  </a:lnTo>
                  <a:lnTo>
                    <a:pt x="1077" y="363"/>
                  </a:lnTo>
                  <a:lnTo>
                    <a:pt x="1075" y="383"/>
                  </a:lnTo>
                  <a:lnTo>
                    <a:pt x="1069" y="395"/>
                  </a:lnTo>
                  <a:lnTo>
                    <a:pt x="1084" y="413"/>
                  </a:lnTo>
                  <a:lnTo>
                    <a:pt x="1101" y="422"/>
                  </a:lnTo>
                  <a:lnTo>
                    <a:pt x="1101" y="450"/>
                  </a:lnTo>
                  <a:lnTo>
                    <a:pt x="1107" y="470"/>
                  </a:lnTo>
                  <a:lnTo>
                    <a:pt x="1132" y="468"/>
                  </a:lnTo>
                  <a:lnTo>
                    <a:pt x="1137" y="488"/>
                  </a:lnTo>
                  <a:lnTo>
                    <a:pt x="1126" y="516"/>
                  </a:lnTo>
                  <a:lnTo>
                    <a:pt x="1146" y="536"/>
                  </a:lnTo>
                  <a:lnTo>
                    <a:pt x="1168" y="534"/>
                  </a:lnTo>
                  <a:lnTo>
                    <a:pt x="1182" y="564"/>
                  </a:lnTo>
                  <a:lnTo>
                    <a:pt x="1177" y="578"/>
                  </a:lnTo>
                  <a:lnTo>
                    <a:pt x="1200" y="590"/>
                  </a:lnTo>
                  <a:lnTo>
                    <a:pt x="1195" y="657"/>
                  </a:lnTo>
                  <a:lnTo>
                    <a:pt x="1206" y="708"/>
                  </a:lnTo>
                  <a:lnTo>
                    <a:pt x="1216" y="737"/>
                  </a:lnTo>
                  <a:lnTo>
                    <a:pt x="1209" y="756"/>
                  </a:lnTo>
                  <a:lnTo>
                    <a:pt x="1213" y="797"/>
                  </a:lnTo>
                  <a:lnTo>
                    <a:pt x="1206" y="860"/>
                  </a:lnTo>
                  <a:lnTo>
                    <a:pt x="1186" y="890"/>
                  </a:lnTo>
                  <a:lnTo>
                    <a:pt x="1155" y="911"/>
                  </a:lnTo>
                  <a:lnTo>
                    <a:pt x="1137" y="930"/>
                  </a:lnTo>
                  <a:lnTo>
                    <a:pt x="1146" y="995"/>
                  </a:lnTo>
                  <a:lnTo>
                    <a:pt x="1119" y="1026"/>
                  </a:lnTo>
                  <a:lnTo>
                    <a:pt x="1098" y="1073"/>
                  </a:lnTo>
                  <a:lnTo>
                    <a:pt x="1098" y="1127"/>
                  </a:lnTo>
                  <a:lnTo>
                    <a:pt x="1039" y="1130"/>
                  </a:lnTo>
                  <a:lnTo>
                    <a:pt x="1024" y="1172"/>
                  </a:lnTo>
                  <a:lnTo>
                    <a:pt x="991" y="1188"/>
                  </a:lnTo>
                  <a:lnTo>
                    <a:pt x="961" y="1136"/>
                  </a:lnTo>
                  <a:lnTo>
                    <a:pt x="945" y="1130"/>
                  </a:lnTo>
                  <a:lnTo>
                    <a:pt x="912" y="1184"/>
                  </a:lnTo>
                  <a:lnTo>
                    <a:pt x="876" y="1157"/>
                  </a:lnTo>
                  <a:lnTo>
                    <a:pt x="835" y="1152"/>
                  </a:lnTo>
                  <a:lnTo>
                    <a:pt x="807" y="1121"/>
                  </a:lnTo>
                  <a:lnTo>
                    <a:pt x="787" y="1025"/>
                  </a:lnTo>
                  <a:lnTo>
                    <a:pt x="750" y="1029"/>
                  </a:lnTo>
                  <a:lnTo>
                    <a:pt x="762" y="1004"/>
                  </a:lnTo>
                  <a:lnTo>
                    <a:pt x="750" y="962"/>
                  </a:lnTo>
                  <a:lnTo>
                    <a:pt x="738" y="1004"/>
                  </a:lnTo>
                  <a:lnTo>
                    <a:pt x="708" y="1007"/>
                  </a:lnTo>
                  <a:lnTo>
                    <a:pt x="738" y="914"/>
                  </a:lnTo>
                  <a:lnTo>
                    <a:pt x="669" y="983"/>
                  </a:lnTo>
                  <a:lnTo>
                    <a:pt x="652" y="917"/>
                  </a:lnTo>
                  <a:lnTo>
                    <a:pt x="633" y="915"/>
                  </a:lnTo>
                  <a:lnTo>
                    <a:pt x="619" y="869"/>
                  </a:lnTo>
                  <a:lnTo>
                    <a:pt x="571" y="870"/>
                  </a:lnTo>
                  <a:lnTo>
                    <a:pt x="561" y="842"/>
                  </a:lnTo>
                  <a:lnTo>
                    <a:pt x="522" y="851"/>
                  </a:lnTo>
                  <a:lnTo>
                    <a:pt x="436" y="869"/>
                  </a:lnTo>
                  <a:lnTo>
                    <a:pt x="381" y="881"/>
                  </a:lnTo>
                  <a:lnTo>
                    <a:pt x="318" y="945"/>
                  </a:lnTo>
                  <a:lnTo>
                    <a:pt x="192" y="948"/>
                  </a:lnTo>
                  <a:lnTo>
                    <a:pt x="147" y="990"/>
                  </a:lnTo>
                  <a:lnTo>
                    <a:pt x="106" y="995"/>
                  </a:lnTo>
                  <a:lnTo>
                    <a:pt x="52" y="947"/>
                  </a:lnTo>
                  <a:lnTo>
                    <a:pt x="76" y="935"/>
                  </a:lnTo>
                  <a:lnTo>
                    <a:pt x="79" y="848"/>
                  </a:lnTo>
                  <a:lnTo>
                    <a:pt x="64" y="849"/>
                  </a:lnTo>
                  <a:lnTo>
                    <a:pt x="57" y="806"/>
                  </a:lnTo>
                  <a:lnTo>
                    <a:pt x="40" y="725"/>
                  </a:lnTo>
                  <a:lnTo>
                    <a:pt x="3" y="635"/>
                  </a:lnTo>
                  <a:lnTo>
                    <a:pt x="18" y="608"/>
                  </a:lnTo>
                  <a:lnTo>
                    <a:pt x="24" y="551"/>
                  </a:lnTo>
                  <a:lnTo>
                    <a:pt x="0" y="528"/>
                  </a:lnTo>
                  <a:lnTo>
                    <a:pt x="21" y="513"/>
                  </a:lnTo>
                  <a:lnTo>
                    <a:pt x="13" y="458"/>
                  </a:lnTo>
                  <a:lnTo>
                    <a:pt x="97" y="393"/>
                  </a:lnTo>
                  <a:lnTo>
                    <a:pt x="228" y="342"/>
                  </a:lnTo>
                  <a:lnTo>
                    <a:pt x="274" y="287"/>
                  </a:lnTo>
                  <a:lnTo>
                    <a:pt x="285" y="222"/>
                  </a:lnTo>
                  <a:lnTo>
                    <a:pt x="300" y="225"/>
                  </a:lnTo>
                  <a:lnTo>
                    <a:pt x="319" y="194"/>
                  </a:lnTo>
                  <a:lnTo>
                    <a:pt x="340" y="201"/>
                  </a:lnTo>
                  <a:lnTo>
                    <a:pt x="345" y="168"/>
                  </a:lnTo>
                  <a:lnTo>
                    <a:pt x="378" y="177"/>
                  </a:lnTo>
                  <a:lnTo>
                    <a:pt x="372" y="129"/>
                  </a:lnTo>
                  <a:lnTo>
                    <a:pt x="426" y="108"/>
                  </a:lnTo>
                  <a:lnTo>
                    <a:pt x="451" y="174"/>
                  </a:lnTo>
                  <a:lnTo>
                    <a:pt x="466" y="146"/>
                  </a:lnTo>
                  <a:lnTo>
                    <a:pt x="498" y="158"/>
                  </a:lnTo>
                  <a:lnTo>
                    <a:pt x="477" y="117"/>
                  </a:lnTo>
                  <a:lnTo>
                    <a:pt x="522" y="89"/>
                  </a:lnTo>
                  <a:lnTo>
                    <a:pt x="534" y="45"/>
                  </a:lnTo>
                  <a:lnTo>
                    <a:pt x="595" y="51"/>
                  </a:lnTo>
                  <a:lnTo>
                    <a:pt x="556" y="9"/>
                  </a:lnTo>
                  <a:lnTo>
                    <a:pt x="616" y="20"/>
                  </a:lnTo>
                  <a:lnTo>
                    <a:pt x="631" y="44"/>
                  </a:lnTo>
                  <a:lnTo>
                    <a:pt x="711" y="45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77" name="Freeform 236"/>
            <p:cNvSpPr>
              <a:spLocks noChangeArrowheads="1"/>
            </p:cNvSpPr>
            <p:nvPr/>
          </p:nvSpPr>
          <p:spPr bwMode="auto">
            <a:xfrm>
              <a:off x="4937" y="3810"/>
              <a:ext cx="59" cy="58"/>
            </a:xfrm>
            <a:custGeom>
              <a:avLst/>
              <a:gdLst>
                <a:gd name="T0" fmla="*/ 1 w 105"/>
                <a:gd name="T1" fmla="*/ 0 h 118"/>
                <a:gd name="T2" fmla="*/ 1 w 105"/>
                <a:gd name="T3" fmla="*/ 0 h 118"/>
                <a:gd name="T4" fmla="*/ 1 w 105"/>
                <a:gd name="T5" fmla="*/ 0 h 118"/>
                <a:gd name="T6" fmla="*/ 0 w 105"/>
                <a:gd name="T7" fmla="*/ 0 h 118"/>
                <a:gd name="T8" fmla="*/ 1 w 105"/>
                <a:gd name="T9" fmla="*/ 0 h 118"/>
                <a:gd name="T10" fmla="*/ 1 w 105"/>
                <a:gd name="T11" fmla="*/ 0 h 118"/>
                <a:gd name="T12" fmla="*/ 1 w 105"/>
                <a:gd name="T13" fmla="*/ 0 h 118"/>
                <a:gd name="T14" fmla="*/ 1 w 105"/>
                <a:gd name="T15" fmla="*/ 0 h 118"/>
                <a:gd name="T16" fmla="*/ 1 w 105"/>
                <a:gd name="T17" fmla="*/ 0 h 118"/>
                <a:gd name="T18" fmla="*/ 1 w 105"/>
                <a:gd name="T19" fmla="*/ 0 h 118"/>
                <a:gd name="T20" fmla="*/ 1 w 105"/>
                <a:gd name="T21" fmla="*/ 0 h 118"/>
                <a:gd name="T22" fmla="*/ 1 w 105"/>
                <a:gd name="T23" fmla="*/ 0 h 118"/>
                <a:gd name="T24" fmla="*/ 1 w 105"/>
                <a:gd name="T25" fmla="*/ 0 h 118"/>
                <a:gd name="T26" fmla="*/ 1 w 105"/>
                <a:gd name="T27" fmla="*/ 0 h 118"/>
                <a:gd name="T28" fmla="*/ 1 w 105"/>
                <a:gd name="T29" fmla="*/ 0 h 118"/>
                <a:gd name="T30" fmla="*/ 1 w 105"/>
                <a:gd name="T31" fmla="*/ 0 h 1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5"/>
                <a:gd name="T49" fmla="*/ 0 h 118"/>
                <a:gd name="T50" fmla="*/ 105 w 105"/>
                <a:gd name="T51" fmla="*/ 118 h 1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5" h="118">
                  <a:moveTo>
                    <a:pt x="101" y="7"/>
                  </a:moveTo>
                  <a:lnTo>
                    <a:pt x="68" y="24"/>
                  </a:lnTo>
                  <a:lnTo>
                    <a:pt x="23" y="1"/>
                  </a:lnTo>
                  <a:lnTo>
                    <a:pt x="0" y="0"/>
                  </a:lnTo>
                  <a:lnTo>
                    <a:pt x="12" y="30"/>
                  </a:lnTo>
                  <a:lnTo>
                    <a:pt x="30" y="55"/>
                  </a:lnTo>
                  <a:lnTo>
                    <a:pt x="23" y="81"/>
                  </a:lnTo>
                  <a:lnTo>
                    <a:pt x="44" y="112"/>
                  </a:lnTo>
                  <a:lnTo>
                    <a:pt x="77" y="118"/>
                  </a:lnTo>
                  <a:lnTo>
                    <a:pt x="77" y="94"/>
                  </a:lnTo>
                  <a:lnTo>
                    <a:pt x="98" y="105"/>
                  </a:lnTo>
                  <a:lnTo>
                    <a:pt x="104" y="85"/>
                  </a:lnTo>
                  <a:lnTo>
                    <a:pt x="90" y="75"/>
                  </a:lnTo>
                  <a:lnTo>
                    <a:pt x="104" y="58"/>
                  </a:lnTo>
                  <a:lnTo>
                    <a:pt x="105" y="31"/>
                  </a:lnTo>
                  <a:lnTo>
                    <a:pt x="101" y="7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78" name="Freeform 237"/>
            <p:cNvSpPr>
              <a:spLocks noChangeArrowheads="1"/>
            </p:cNvSpPr>
            <p:nvPr/>
          </p:nvSpPr>
          <p:spPr bwMode="auto">
            <a:xfrm>
              <a:off x="5276" y="3810"/>
              <a:ext cx="120" cy="126"/>
            </a:xfrm>
            <a:custGeom>
              <a:avLst/>
              <a:gdLst>
                <a:gd name="T0" fmla="*/ 1 w 210"/>
                <a:gd name="T1" fmla="*/ 1 h 252"/>
                <a:gd name="T2" fmla="*/ 1 w 210"/>
                <a:gd name="T3" fmla="*/ 1 h 252"/>
                <a:gd name="T4" fmla="*/ 1 w 210"/>
                <a:gd name="T5" fmla="*/ 1 h 252"/>
                <a:gd name="T6" fmla="*/ 1 w 210"/>
                <a:gd name="T7" fmla="*/ 1 h 252"/>
                <a:gd name="T8" fmla="*/ 1 w 210"/>
                <a:gd name="T9" fmla="*/ 1 h 252"/>
                <a:gd name="T10" fmla="*/ 1 w 210"/>
                <a:gd name="T11" fmla="*/ 1 h 252"/>
                <a:gd name="T12" fmla="*/ 1 w 210"/>
                <a:gd name="T13" fmla="*/ 1 h 252"/>
                <a:gd name="T14" fmla="*/ 1 w 210"/>
                <a:gd name="T15" fmla="*/ 1 h 252"/>
                <a:gd name="T16" fmla="*/ 1 w 210"/>
                <a:gd name="T17" fmla="*/ 1 h 252"/>
                <a:gd name="T18" fmla="*/ 1 w 210"/>
                <a:gd name="T19" fmla="*/ 1 h 252"/>
                <a:gd name="T20" fmla="*/ 1 w 210"/>
                <a:gd name="T21" fmla="*/ 1 h 252"/>
                <a:gd name="T22" fmla="*/ 1 w 210"/>
                <a:gd name="T23" fmla="*/ 1 h 252"/>
                <a:gd name="T24" fmla="*/ 1 w 210"/>
                <a:gd name="T25" fmla="*/ 1 h 252"/>
                <a:gd name="T26" fmla="*/ 1 w 210"/>
                <a:gd name="T27" fmla="*/ 0 h 252"/>
                <a:gd name="T28" fmla="*/ 1 w 210"/>
                <a:gd name="T29" fmla="*/ 1 h 252"/>
                <a:gd name="T30" fmla="*/ 1 w 210"/>
                <a:gd name="T31" fmla="*/ 1 h 252"/>
                <a:gd name="T32" fmla="*/ 1 w 210"/>
                <a:gd name="T33" fmla="*/ 1 h 252"/>
                <a:gd name="T34" fmla="*/ 1 w 210"/>
                <a:gd name="T35" fmla="*/ 1 h 252"/>
                <a:gd name="T36" fmla="*/ 1 w 210"/>
                <a:gd name="T37" fmla="*/ 1 h 252"/>
                <a:gd name="T38" fmla="*/ 1 w 210"/>
                <a:gd name="T39" fmla="*/ 1 h 252"/>
                <a:gd name="T40" fmla="*/ 1 w 210"/>
                <a:gd name="T41" fmla="*/ 1 h 252"/>
                <a:gd name="T42" fmla="*/ 1 w 210"/>
                <a:gd name="T43" fmla="*/ 1 h 252"/>
                <a:gd name="T44" fmla="*/ 0 w 210"/>
                <a:gd name="T45" fmla="*/ 1 h 252"/>
                <a:gd name="T46" fmla="*/ 1 w 210"/>
                <a:gd name="T47" fmla="*/ 1 h 252"/>
                <a:gd name="T48" fmla="*/ 1 w 210"/>
                <a:gd name="T49" fmla="*/ 1 h 252"/>
                <a:gd name="T50" fmla="*/ 1 w 210"/>
                <a:gd name="T51" fmla="*/ 1 h 25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10"/>
                <a:gd name="T79" fmla="*/ 0 h 252"/>
                <a:gd name="T80" fmla="*/ 210 w 210"/>
                <a:gd name="T81" fmla="*/ 252 h 25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10" h="252">
                  <a:moveTo>
                    <a:pt x="63" y="252"/>
                  </a:moveTo>
                  <a:lnTo>
                    <a:pt x="85" y="238"/>
                  </a:lnTo>
                  <a:lnTo>
                    <a:pt x="108" y="211"/>
                  </a:lnTo>
                  <a:lnTo>
                    <a:pt x="114" y="183"/>
                  </a:lnTo>
                  <a:lnTo>
                    <a:pt x="118" y="154"/>
                  </a:lnTo>
                  <a:lnTo>
                    <a:pt x="135" y="153"/>
                  </a:lnTo>
                  <a:lnTo>
                    <a:pt x="166" y="136"/>
                  </a:lnTo>
                  <a:lnTo>
                    <a:pt x="169" y="117"/>
                  </a:lnTo>
                  <a:lnTo>
                    <a:pt x="184" y="94"/>
                  </a:lnTo>
                  <a:lnTo>
                    <a:pt x="204" y="72"/>
                  </a:lnTo>
                  <a:lnTo>
                    <a:pt x="210" y="22"/>
                  </a:lnTo>
                  <a:lnTo>
                    <a:pt x="184" y="28"/>
                  </a:lnTo>
                  <a:lnTo>
                    <a:pt x="160" y="18"/>
                  </a:lnTo>
                  <a:lnTo>
                    <a:pt x="171" y="0"/>
                  </a:lnTo>
                  <a:lnTo>
                    <a:pt x="145" y="4"/>
                  </a:lnTo>
                  <a:lnTo>
                    <a:pt x="142" y="37"/>
                  </a:lnTo>
                  <a:lnTo>
                    <a:pt x="139" y="66"/>
                  </a:lnTo>
                  <a:lnTo>
                    <a:pt x="111" y="90"/>
                  </a:lnTo>
                  <a:lnTo>
                    <a:pt x="99" y="112"/>
                  </a:lnTo>
                  <a:lnTo>
                    <a:pt x="72" y="139"/>
                  </a:lnTo>
                  <a:lnTo>
                    <a:pt x="40" y="157"/>
                  </a:lnTo>
                  <a:lnTo>
                    <a:pt x="10" y="184"/>
                  </a:lnTo>
                  <a:lnTo>
                    <a:pt x="0" y="216"/>
                  </a:lnTo>
                  <a:lnTo>
                    <a:pt x="1" y="238"/>
                  </a:lnTo>
                  <a:lnTo>
                    <a:pt x="49" y="243"/>
                  </a:lnTo>
                  <a:lnTo>
                    <a:pt x="63" y="252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79" name="Freeform 238"/>
            <p:cNvSpPr>
              <a:spLocks noChangeArrowheads="1"/>
            </p:cNvSpPr>
            <p:nvPr/>
          </p:nvSpPr>
          <p:spPr bwMode="auto">
            <a:xfrm>
              <a:off x="5368" y="3684"/>
              <a:ext cx="97" cy="144"/>
            </a:xfrm>
            <a:custGeom>
              <a:avLst/>
              <a:gdLst>
                <a:gd name="T0" fmla="*/ 1 w 171"/>
                <a:gd name="T1" fmla="*/ 1 h 288"/>
                <a:gd name="T2" fmla="*/ 1 w 171"/>
                <a:gd name="T3" fmla="*/ 1 h 288"/>
                <a:gd name="T4" fmla="*/ 1 w 171"/>
                <a:gd name="T5" fmla="*/ 1 h 288"/>
                <a:gd name="T6" fmla="*/ 1 w 171"/>
                <a:gd name="T7" fmla="*/ 1 h 288"/>
                <a:gd name="T8" fmla="*/ 1 w 171"/>
                <a:gd name="T9" fmla="*/ 1 h 288"/>
                <a:gd name="T10" fmla="*/ 1 w 171"/>
                <a:gd name="T11" fmla="*/ 1 h 288"/>
                <a:gd name="T12" fmla="*/ 1 w 171"/>
                <a:gd name="T13" fmla="*/ 1 h 288"/>
                <a:gd name="T14" fmla="*/ 1 w 171"/>
                <a:gd name="T15" fmla="*/ 1 h 288"/>
                <a:gd name="T16" fmla="*/ 1 w 171"/>
                <a:gd name="T17" fmla="*/ 1 h 288"/>
                <a:gd name="T18" fmla="*/ 0 w 171"/>
                <a:gd name="T19" fmla="*/ 0 h 288"/>
                <a:gd name="T20" fmla="*/ 1 w 171"/>
                <a:gd name="T21" fmla="*/ 1 h 288"/>
                <a:gd name="T22" fmla="*/ 1 w 171"/>
                <a:gd name="T23" fmla="*/ 1 h 288"/>
                <a:gd name="T24" fmla="*/ 1 w 171"/>
                <a:gd name="T25" fmla="*/ 1 h 288"/>
                <a:gd name="T26" fmla="*/ 1 w 171"/>
                <a:gd name="T27" fmla="*/ 1 h 288"/>
                <a:gd name="T28" fmla="*/ 1 w 171"/>
                <a:gd name="T29" fmla="*/ 1 h 288"/>
                <a:gd name="T30" fmla="*/ 1 w 171"/>
                <a:gd name="T31" fmla="*/ 1 h 288"/>
                <a:gd name="T32" fmla="*/ 1 w 171"/>
                <a:gd name="T33" fmla="*/ 1 h 288"/>
                <a:gd name="T34" fmla="*/ 1 w 171"/>
                <a:gd name="T35" fmla="*/ 1 h 288"/>
                <a:gd name="T36" fmla="*/ 1 w 171"/>
                <a:gd name="T37" fmla="*/ 1 h 288"/>
                <a:gd name="T38" fmla="*/ 1 w 171"/>
                <a:gd name="T39" fmla="*/ 1 h 288"/>
                <a:gd name="T40" fmla="*/ 1 w 171"/>
                <a:gd name="T41" fmla="*/ 1 h 288"/>
                <a:gd name="T42" fmla="*/ 1 w 171"/>
                <a:gd name="T43" fmla="*/ 1 h 288"/>
                <a:gd name="T44" fmla="*/ 1 w 171"/>
                <a:gd name="T45" fmla="*/ 1 h 288"/>
                <a:gd name="T46" fmla="*/ 1 w 171"/>
                <a:gd name="T47" fmla="*/ 1 h 288"/>
                <a:gd name="T48" fmla="*/ 1 w 171"/>
                <a:gd name="T49" fmla="*/ 1 h 288"/>
                <a:gd name="T50" fmla="*/ 1 w 171"/>
                <a:gd name="T51" fmla="*/ 1 h 28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1"/>
                <a:gd name="T79" fmla="*/ 0 h 288"/>
                <a:gd name="T80" fmla="*/ 171 w 171"/>
                <a:gd name="T81" fmla="*/ 288 h 28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1" h="288">
                  <a:moveTo>
                    <a:pt x="85" y="288"/>
                  </a:moveTo>
                  <a:lnTo>
                    <a:pt x="69" y="272"/>
                  </a:lnTo>
                  <a:lnTo>
                    <a:pt x="76" y="243"/>
                  </a:lnTo>
                  <a:lnTo>
                    <a:pt x="64" y="221"/>
                  </a:lnTo>
                  <a:lnTo>
                    <a:pt x="36" y="203"/>
                  </a:lnTo>
                  <a:lnTo>
                    <a:pt x="63" y="176"/>
                  </a:lnTo>
                  <a:lnTo>
                    <a:pt x="61" y="134"/>
                  </a:lnTo>
                  <a:lnTo>
                    <a:pt x="52" y="99"/>
                  </a:lnTo>
                  <a:lnTo>
                    <a:pt x="12" y="30"/>
                  </a:lnTo>
                  <a:lnTo>
                    <a:pt x="0" y="0"/>
                  </a:lnTo>
                  <a:lnTo>
                    <a:pt x="25" y="8"/>
                  </a:lnTo>
                  <a:lnTo>
                    <a:pt x="33" y="29"/>
                  </a:lnTo>
                  <a:lnTo>
                    <a:pt x="66" y="60"/>
                  </a:lnTo>
                  <a:lnTo>
                    <a:pt x="66" y="110"/>
                  </a:lnTo>
                  <a:lnTo>
                    <a:pt x="79" y="123"/>
                  </a:lnTo>
                  <a:lnTo>
                    <a:pt x="96" y="105"/>
                  </a:lnTo>
                  <a:lnTo>
                    <a:pt x="102" y="131"/>
                  </a:lnTo>
                  <a:lnTo>
                    <a:pt x="105" y="153"/>
                  </a:lnTo>
                  <a:lnTo>
                    <a:pt x="136" y="156"/>
                  </a:lnTo>
                  <a:lnTo>
                    <a:pt x="163" y="140"/>
                  </a:lnTo>
                  <a:lnTo>
                    <a:pt x="171" y="159"/>
                  </a:lnTo>
                  <a:lnTo>
                    <a:pt x="151" y="206"/>
                  </a:lnTo>
                  <a:lnTo>
                    <a:pt x="130" y="207"/>
                  </a:lnTo>
                  <a:lnTo>
                    <a:pt x="132" y="252"/>
                  </a:lnTo>
                  <a:lnTo>
                    <a:pt x="106" y="260"/>
                  </a:lnTo>
                  <a:lnTo>
                    <a:pt x="85" y="288"/>
                  </a:lnTo>
                  <a:close/>
                </a:path>
              </a:pathLst>
            </a:custGeom>
            <a:solidFill>
              <a:srgbClr val="779274"/>
            </a:solidFill>
            <a:ln w="9360" cap="sq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627" name="AutoShape 239"/>
          <p:cNvSpPr>
            <a:spLocks noChangeArrowheads="1"/>
          </p:cNvSpPr>
          <p:nvPr/>
        </p:nvSpPr>
        <p:spPr bwMode="auto">
          <a:xfrm>
            <a:off x="3489325" y="2238375"/>
            <a:ext cx="1885950" cy="1003300"/>
          </a:xfrm>
          <a:prstGeom prst="roundRect">
            <a:avLst>
              <a:gd name="adj" fmla="val 16667"/>
            </a:avLst>
          </a:prstGeom>
          <a:solidFill>
            <a:srgbClr val="FFFFFF">
              <a:alpha val="79999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8" name="AutoShape 240"/>
          <p:cNvSpPr>
            <a:spLocks noChangeArrowheads="1"/>
          </p:cNvSpPr>
          <p:nvPr/>
        </p:nvSpPr>
        <p:spPr bwMode="auto">
          <a:xfrm>
            <a:off x="4365625" y="3948113"/>
            <a:ext cx="1885950" cy="1003300"/>
          </a:xfrm>
          <a:prstGeom prst="roundRect">
            <a:avLst>
              <a:gd name="adj" fmla="val 16667"/>
            </a:avLst>
          </a:prstGeom>
          <a:solidFill>
            <a:srgbClr val="FFFFFF">
              <a:alpha val="79999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9" name="AutoShape 241"/>
          <p:cNvSpPr>
            <a:spLocks noChangeArrowheads="1"/>
          </p:cNvSpPr>
          <p:nvPr/>
        </p:nvSpPr>
        <p:spPr bwMode="auto">
          <a:xfrm>
            <a:off x="7169150" y="5116513"/>
            <a:ext cx="1885950" cy="1003300"/>
          </a:xfrm>
          <a:prstGeom prst="roundRect">
            <a:avLst>
              <a:gd name="adj" fmla="val 16667"/>
            </a:avLst>
          </a:prstGeom>
          <a:solidFill>
            <a:srgbClr val="FFFFFF">
              <a:alpha val="79999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0" name="AutoShape 242"/>
          <p:cNvSpPr>
            <a:spLocks noChangeArrowheads="1"/>
          </p:cNvSpPr>
          <p:nvPr/>
        </p:nvSpPr>
        <p:spPr bwMode="auto">
          <a:xfrm>
            <a:off x="4071938" y="5411788"/>
            <a:ext cx="1885950" cy="1003300"/>
          </a:xfrm>
          <a:prstGeom prst="roundRect">
            <a:avLst>
              <a:gd name="adj" fmla="val 16667"/>
            </a:avLst>
          </a:prstGeom>
          <a:solidFill>
            <a:srgbClr val="FFFFFF">
              <a:alpha val="79999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1" name="AutoShape 243"/>
          <p:cNvSpPr>
            <a:spLocks noChangeArrowheads="1"/>
          </p:cNvSpPr>
          <p:nvPr/>
        </p:nvSpPr>
        <p:spPr bwMode="auto">
          <a:xfrm>
            <a:off x="762000" y="5097463"/>
            <a:ext cx="2432050" cy="1003300"/>
          </a:xfrm>
          <a:prstGeom prst="roundRect">
            <a:avLst>
              <a:gd name="adj" fmla="val 16667"/>
            </a:avLst>
          </a:prstGeom>
          <a:solidFill>
            <a:srgbClr val="FFFFFF">
              <a:alpha val="79999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2" name="Text Box 244"/>
          <p:cNvSpPr txBox="1">
            <a:spLocks noChangeArrowheads="1"/>
          </p:cNvSpPr>
          <p:nvPr/>
        </p:nvSpPr>
        <p:spPr bwMode="auto">
          <a:xfrm>
            <a:off x="1828800" y="228600"/>
            <a:ext cx="6299200" cy="985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sr-Cyrl-CS" sz="4400">
                <a:solidFill>
                  <a:srgbClr val="000000"/>
                </a:solidFill>
                <a:latin typeface="Calibri" pitchFamily="34" charset="0"/>
              </a:rPr>
              <a:t>Инциденца</a:t>
            </a:r>
            <a:r>
              <a:rPr lang="en-US" sz="4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sr-Cyrl-CS" sz="4400">
                <a:solidFill>
                  <a:srgbClr val="000000"/>
                </a:solidFill>
                <a:latin typeface="Calibri" pitchFamily="34" charset="0"/>
              </a:rPr>
              <a:t>ДМ</a:t>
            </a:r>
            <a:r>
              <a:rPr lang="en-US" sz="4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sr-Cyrl-CS" sz="4400">
                <a:solidFill>
                  <a:srgbClr val="000000"/>
                </a:solidFill>
                <a:latin typeface="Calibri" pitchFamily="34" charset="0"/>
              </a:rPr>
              <a:t>у</a:t>
            </a:r>
            <a:r>
              <a:rPr lang="en-US" sz="44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sr-Cyrl-CS" sz="4400">
                <a:solidFill>
                  <a:srgbClr val="000000"/>
                </a:solidFill>
                <a:latin typeface="Calibri" pitchFamily="34" charset="0"/>
              </a:rPr>
              <a:t>свету</a:t>
            </a:r>
            <a:endParaRPr lang="en-US" sz="44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6633" name="Oval 245"/>
          <p:cNvSpPr>
            <a:spLocks noChangeArrowheads="1"/>
          </p:cNvSpPr>
          <p:nvPr/>
        </p:nvSpPr>
        <p:spPr bwMode="auto">
          <a:xfrm>
            <a:off x="533400" y="4699000"/>
            <a:ext cx="2667000" cy="180022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>
              <a:buClrTx/>
              <a:buFontTx/>
              <a:buNone/>
              <a:tabLst>
                <a:tab pos="0" algn="l"/>
                <a:tab pos="261938" algn="dec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</a:pPr>
            <a:r>
              <a:rPr lang="en-US" sz="2000" b="1">
                <a:solidFill>
                  <a:srgbClr val="EEECE1"/>
                </a:solidFill>
              </a:rPr>
              <a:t>Latinska Amerika</a:t>
            </a:r>
            <a:br>
              <a:rPr lang="en-US" sz="2000" b="1">
                <a:solidFill>
                  <a:srgbClr val="EEECE1"/>
                </a:solidFill>
              </a:rPr>
            </a:br>
            <a:r>
              <a:rPr lang="en-US" sz="2000" b="1">
                <a:solidFill>
                  <a:srgbClr val="81DEFF"/>
                </a:solidFill>
              </a:rPr>
              <a:t>	</a:t>
            </a:r>
            <a:r>
              <a:rPr lang="en-US" sz="2000" b="1">
                <a:solidFill>
                  <a:srgbClr val="0058B0"/>
                </a:solidFill>
              </a:rPr>
              <a:t>10.4m</a:t>
            </a:r>
            <a:br>
              <a:rPr lang="en-US" sz="2000" b="1">
                <a:solidFill>
                  <a:srgbClr val="0058B0"/>
                </a:solidFill>
              </a:rPr>
            </a:br>
            <a:r>
              <a:rPr lang="en-US" sz="2000" b="1">
                <a:solidFill>
                  <a:srgbClr val="000000"/>
                </a:solidFill>
              </a:rPr>
              <a:t>	</a:t>
            </a:r>
            <a:r>
              <a:rPr lang="en-US" sz="2000" b="1">
                <a:solidFill>
                  <a:srgbClr val="FF3300"/>
                </a:solidFill>
              </a:rPr>
              <a:t>19.7m (+88%)</a:t>
            </a:r>
          </a:p>
        </p:txBody>
      </p:sp>
      <p:sp>
        <p:nvSpPr>
          <p:cNvPr id="26634" name="Oval 246"/>
          <p:cNvSpPr>
            <a:spLocks noChangeArrowheads="1"/>
          </p:cNvSpPr>
          <p:nvPr/>
        </p:nvSpPr>
        <p:spPr bwMode="auto">
          <a:xfrm>
            <a:off x="3933825" y="5008563"/>
            <a:ext cx="1800225" cy="180022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>
                <a:solidFill>
                  <a:srgbClr val="EEECE1"/>
                </a:solidFill>
              </a:rPr>
              <a:t>Afrika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>
                <a:solidFill>
                  <a:srgbClr val="81DEFF"/>
                </a:solidFill>
              </a:rPr>
              <a:t>	</a:t>
            </a:r>
            <a:r>
              <a:rPr lang="en-US" sz="2000" b="1">
                <a:solidFill>
                  <a:srgbClr val="0058B0"/>
                </a:solidFill>
              </a:rPr>
              <a:t>13.6m</a:t>
            </a:r>
            <a:br>
              <a:rPr lang="en-US" sz="2000" b="1">
                <a:solidFill>
                  <a:srgbClr val="0058B0"/>
                </a:solidFill>
              </a:rPr>
            </a:br>
            <a:r>
              <a:rPr lang="en-US" sz="2000" b="1">
                <a:solidFill>
                  <a:srgbClr val="C0504D"/>
                </a:solidFill>
              </a:rPr>
              <a:t>	</a:t>
            </a:r>
            <a:r>
              <a:rPr lang="en-US" sz="2000" b="1">
                <a:solidFill>
                  <a:srgbClr val="FF3300"/>
                </a:solidFill>
              </a:rPr>
              <a:t>26.9m (+98%)</a:t>
            </a:r>
          </a:p>
        </p:txBody>
      </p:sp>
      <p:sp>
        <p:nvSpPr>
          <p:cNvPr id="26635" name="Oval 247"/>
          <p:cNvSpPr>
            <a:spLocks noChangeArrowheads="1"/>
          </p:cNvSpPr>
          <p:nvPr/>
        </p:nvSpPr>
        <p:spPr bwMode="auto">
          <a:xfrm>
            <a:off x="7092950" y="4705350"/>
            <a:ext cx="1800225" cy="180022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>
              <a:buClrTx/>
              <a:buFontTx/>
              <a:buNone/>
              <a:tabLst>
                <a:tab pos="0" algn="l"/>
                <a:tab pos="173038" algn="dec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</a:pPr>
            <a:r>
              <a:rPr lang="en-US" sz="2000" b="1">
                <a:solidFill>
                  <a:srgbClr val="EEECE1"/>
                </a:solidFill>
              </a:rPr>
              <a:t>Australazija</a:t>
            </a:r>
            <a:br>
              <a:rPr lang="en-US" sz="2000" b="1">
                <a:solidFill>
                  <a:srgbClr val="EEECE1"/>
                </a:solidFill>
              </a:rPr>
            </a:br>
            <a:r>
              <a:rPr lang="en-US" sz="2000" b="1">
                <a:solidFill>
                  <a:srgbClr val="0058B0"/>
                </a:solidFill>
              </a:rPr>
              <a:t>	1.1m</a:t>
            </a:r>
            <a:br>
              <a:rPr lang="en-US" sz="2000" b="1">
                <a:solidFill>
                  <a:srgbClr val="0058B0"/>
                </a:solidFill>
              </a:rPr>
            </a:br>
            <a:r>
              <a:rPr lang="en-US" sz="2000" b="1">
                <a:solidFill>
                  <a:srgbClr val="000000"/>
                </a:solidFill>
              </a:rPr>
              <a:t>	</a:t>
            </a:r>
            <a:r>
              <a:rPr lang="en-US" sz="2000" b="1">
                <a:solidFill>
                  <a:srgbClr val="FF3300"/>
                </a:solidFill>
              </a:rPr>
              <a:t>1.7m (+59%)</a:t>
            </a:r>
          </a:p>
        </p:txBody>
      </p:sp>
      <p:sp>
        <p:nvSpPr>
          <p:cNvPr id="26636" name="Oval 248"/>
          <p:cNvSpPr>
            <a:spLocks noChangeArrowheads="1"/>
          </p:cNvSpPr>
          <p:nvPr/>
        </p:nvSpPr>
        <p:spPr bwMode="auto">
          <a:xfrm>
            <a:off x="4240213" y="3554413"/>
            <a:ext cx="1800225" cy="180022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>
                <a:solidFill>
                  <a:srgbClr val="EEECE1"/>
                </a:solidFill>
              </a:rPr>
              <a:t>Srednji Istok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>
                <a:solidFill>
                  <a:srgbClr val="81DEFF"/>
                </a:solidFill>
              </a:rPr>
              <a:t>	</a:t>
            </a:r>
            <a:r>
              <a:rPr lang="en-US" sz="2000" b="1">
                <a:solidFill>
                  <a:srgbClr val="0058B0"/>
                </a:solidFill>
              </a:rPr>
              <a:t>18.2m</a:t>
            </a:r>
            <a:br>
              <a:rPr lang="en-US" sz="2000" b="1">
                <a:solidFill>
                  <a:srgbClr val="0058B0"/>
                </a:solidFill>
              </a:rPr>
            </a:br>
            <a:r>
              <a:rPr lang="en-US" sz="2000" b="1">
                <a:solidFill>
                  <a:srgbClr val="000000"/>
                </a:solidFill>
              </a:rPr>
              <a:t>	</a:t>
            </a:r>
            <a:r>
              <a:rPr lang="en-US" sz="2000" b="1">
                <a:solidFill>
                  <a:srgbClr val="FF3300"/>
                </a:solidFill>
              </a:rPr>
              <a:t>35.9m (+97%)</a:t>
            </a:r>
          </a:p>
        </p:txBody>
      </p:sp>
      <p:sp>
        <p:nvSpPr>
          <p:cNvPr id="26637" name="Rectangle 249"/>
          <p:cNvSpPr>
            <a:spLocks noChangeArrowheads="1"/>
          </p:cNvSpPr>
          <p:nvPr/>
        </p:nvSpPr>
        <p:spPr bwMode="auto">
          <a:xfrm>
            <a:off x="0" y="6500813"/>
            <a:ext cx="4938713" cy="357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144000" tIns="0" rIns="0" bIns="144000" anchor="b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i="1">
                <a:solidFill>
                  <a:srgbClr val="000000"/>
                </a:solidFill>
              </a:rPr>
              <a:t>P. Zimmet, International Diabetes Institute Melbourne, 2003. </a:t>
            </a:r>
          </a:p>
        </p:txBody>
      </p:sp>
      <p:sp>
        <p:nvSpPr>
          <p:cNvPr id="26638" name="Oval 250"/>
          <p:cNvSpPr>
            <a:spLocks noChangeArrowheads="1"/>
          </p:cNvSpPr>
          <p:nvPr/>
        </p:nvSpPr>
        <p:spPr bwMode="auto">
          <a:xfrm>
            <a:off x="3375025" y="1831975"/>
            <a:ext cx="1800225" cy="180022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>
              <a:buClrTx/>
              <a:buFontTx/>
              <a:buNone/>
              <a:tabLst>
                <a:tab pos="0" algn="l"/>
                <a:tab pos="261938" algn="dec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</a:pPr>
            <a:r>
              <a:rPr lang="en-US" sz="2000" b="1">
                <a:solidFill>
                  <a:srgbClr val="EEECE1"/>
                </a:solidFill>
              </a:rPr>
              <a:t>Evropa </a:t>
            </a:r>
            <a:br>
              <a:rPr lang="en-US" sz="2000" b="1">
                <a:solidFill>
                  <a:srgbClr val="EEECE1"/>
                </a:solidFill>
              </a:rPr>
            </a:br>
            <a:r>
              <a:rPr lang="en-US" sz="2000" b="1">
                <a:solidFill>
                  <a:srgbClr val="0058B0"/>
                </a:solidFill>
              </a:rPr>
              <a:t>	38.2m</a:t>
            </a:r>
            <a:br>
              <a:rPr lang="en-US" sz="2000" b="1">
                <a:solidFill>
                  <a:srgbClr val="0058B0"/>
                </a:solidFill>
              </a:rPr>
            </a:br>
            <a:r>
              <a:rPr lang="en-US" sz="2000" b="1">
                <a:solidFill>
                  <a:srgbClr val="C0504D"/>
                </a:solidFill>
              </a:rPr>
              <a:t>	</a:t>
            </a:r>
            <a:r>
              <a:rPr lang="en-US" sz="2000" b="1">
                <a:solidFill>
                  <a:srgbClr val="FF3300"/>
                </a:solidFill>
              </a:rPr>
              <a:t>44.2m (+16%) </a:t>
            </a:r>
          </a:p>
        </p:txBody>
      </p:sp>
      <p:sp>
        <p:nvSpPr>
          <p:cNvPr id="26639" name="Rectangle 251"/>
          <p:cNvSpPr>
            <a:spLocks noChangeArrowheads="1"/>
          </p:cNvSpPr>
          <p:nvPr/>
        </p:nvSpPr>
        <p:spPr bwMode="auto">
          <a:xfrm>
            <a:off x="1831975" y="1271588"/>
            <a:ext cx="5032375" cy="70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>
                <a:solidFill>
                  <a:srgbClr val="000000"/>
                </a:solidFill>
              </a:rPr>
              <a:t>Broj ljudi sa DM (u milionima) po regionima</a:t>
            </a:r>
            <a:br>
              <a:rPr lang="en-US" sz="2000">
                <a:solidFill>
                  <a:srgbClr val="000000"/>
                </a:solidFill>
              </a:rPr>
            </a:br>
            <a:r>
              <a:rPr lang="en-US" sz="2000">
                <a:solidFill>
                  <a:srgbClr val="000000"/>
                </a:solidFill>
              </a:rPr>
              <a:t>za </a:t>
            </a:r>
            <a:r>
              <a:rPr lang="en-US" sz="2000">
                <a:solidFill>
                  <a:srgbClr val="0B85FF"/>
                </a:solidFill>
              </a:rPr>
              <a:t>2003</a:t>
            </a:r>
            <a:r>
              <a:rPr lang="en-US" sz="2000">
                <a:solidFill>
                  <a:srgbClr val="0068D0"/>
                </a:solidFill>
              </a:rPr>
              <a:t> i</a:t>
            </a:r>
            <a:r>
              <a:rPr lang="en-US" sz="2000">
                <a:solidFill>
                  <a:srgbClr val="000000"/>
                </a:solidFill>
              </a:rPr>
              <a:t> </a:t>
            </a:r>
            <a:r>
              <a:rPr lang="en-US" sz="2000">
                <a:solidFill>
                  <a:srgbClr val="FF3300"/>
                </a:solidFill>
              </a:rPr>
              <a:t>2025 (porast 72%)</a:t>
            </a:r>
          </a:p>
        </p:txBody>
      </p:sp>
      <p:sp>
        <p:nvSpPr>
          <p:cNvPr id="26640" name="AutoShape 252"/>
          <p:cNvSpPr>
            <a:spLocks noChangeArrowheads="1"/>
          </p:cNvSpPr>
          <p:nvPr/>
        </p:nvSpPr>
        <p:spPr bwMode="auto">
          <a:xfrm>
            <a:off x="79375" y="2505075"/>
            <a:ext cx="1885950" cy="1003300"/>
          </a:xfrm>
          <a:prstGeom prst="roundRect">
            <a:avLst>
              <a:gd name="adj" fmla="val 16667"/>
            </a:avLst>
          </a:prstGeom>
          <a:solidFill>
            <a:srgbClr val="FFFFFF">
              <a:alpha val="79999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1" name="Oval 253"/>
          <p:cNvSpPr>
            <a:spLocks noChangeArrowheads="1"/>
          </p:cNvSpPr>
          <p:nvPr/>
        </p:nvSpPr>
        <p:spPr bwMode="auto">
          <a:xfrm>
            <a:off x="-33338" y="2089150"/>
            <a:ext cx="1800226" cy="180022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>
                <a:solidFill>
                  <a:srgbClr val="EEECE1"/>
                </a:solidFill>
              </a:rPr>
              <a:t>USA/Kanada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1">
                <a:solidFill>
                  <a:srgbClr val="81DEFF"/>
                </a:solidFill>
              </a:rPr>
              <a:t>	</a:t>
            </a:r>
            <a:r>
              <a:rPr lang="en-US" sz="2000" b="1">
                <a:solidFill>
                  <a:srgbClr val="0058B0"/>
                </a:solidFill>
              </a:rPr>
              <a:t>25.0m</a:t>
            </a:r>
            <a:br>
              <a:rPr lang="en-US" sz="2000" b="1">
                <a:solidFill>
                  <a:srgbClr val="0058B0"/>
                </a:solidFill>
              </a:rPr>
            </a:br>
            <a:r>
              <a:rPr lang="en-US" sz="2000" b="1">
                <a:solidFill>
                  <a:srgbClr val="C0504D"/>
                </a:solidFill>
              </a:rPr>
              <a:t>	</a:t>
            </a:r>
            <a:r>
              <a:rPr lang="en-US" sz="2000" b="1">
                <a:solidFill>
                  <a:srgbClr val="FF3300"/>
                </a:solidFill>
              </a:rPr>
              <a:t>39.7m (+59%) </a:t>
            </a:r>
          </a:p>
        </p:txBody>
      </p:sp>
      <p:sp>
        <p:nvSpPr>
          <p:cNvPr id="26642" name="AutoShape 254"/>
          <p:cNvSpPr>
            <a:spLocks noChangeArrowheads="1"/>
          </p:cNvSpPr>
          <p:nvPr/>
        </p:nvSpPr>
        <p:spPr bwMode="auto">
          <a:xfrm>
            <a:off x="6626225" y="2963863"/>
            <a:ext cx="1885950" cy="1003300"/>
          </a:xfrm>
          <a:prstGeom prst="roundRect">
            <a:avLst>
              <a:gd name="adj" fmla="val 16667"/>
            </a:avLst>
          </a:prstGeom>
          <a:solidFill>
            <a:srgbClr val="FFFFFF">
              <a:alpha val="79999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3" name="Oval 255"/>
          <p:cNvSpPr>
            <a:spLocks noChangeArrowheads="1"/>
          </p:cNvSpPr>
          <p:nvPr/>
        </p:nvSpPr>
        <p:spPr bwMode="auto">
          <a:xfrm>
            <a:off x="6418263" y="2563813"/>
            <a:ext cx="1800225" cy="180022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>
              <a:buClrTx/>
              <a:buFontTx/>
              <a:buNone/>
              <a:tabLst>
                <a:tab pos="0" algn="l"/>
                <a:tab pos="439738" algn="dec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</a:tabLst>
            </a:pPr>
            <a:r>
              <a:rPr lang="en-US" sz="2000" b="1">
                <a:solidFill>
                  <a:srgbClr val="EEECE1"/>
                </a:solidFill>
              </a:rPr>
              <a:t>Azia</a:t>
            </a:r>
            <a:br>
              <a:rPr lang="en-US" sz="2000" b="1">
                <a:solidFill>
                  <a:srgbClr val="EEECE1"/>
                </a:solidFill>
              </a:rPr>
            </a:br>
            <a:r>
              <a:rPr lang="en-US" sz="2000" b="1">
                <a:solidFill>
                  <a:srgbClr val="81DEFF"/>
                </a:solidFill>
              </a:rPr>
              <a:t>	</a:t>
            </a:r>
            <a:r>
              <a:rPr lang="en-US" sz="2000" b="1">
                <a:solidFill>
                  <a:srgbClr val="0058B0"/>
                </a:solidFill>
              </a:rPr>
              <a:t>81.8m</a:t>
            </a:r>
            <a:br>
              <a:rPr lang="en-US" sz="2000" b="1">
                <a:solidFill>
                  <a:srgbClr val="0058B0"/>
                </a:solidFill>
              </a:rPr>
            </a:br>
            <a:r>
              <a:rPr lang="en-US" sz="2000" b="1">
                <a:solidFill>
                  <a:srgbClr val="C0504D"/>
                </a:solidFill>
              </a:rPr>
              <a:t>	</a:t>
            </a:r>
            <a:r>
              <a:rPr lang="en-US" sz="2000" b="1">
                <a:solidFill>
                  <a:srgbClr val="FF3300"/>
                </a:solidFill>
              </a:rPr>
              <a:t>156.1m (+91%)</a:t>
            </a:r>
          </a:p>
        </p:txBody>
      </p:sp>
    </p:spTree>
  </p:cSld>
  <p:clrMapOvr>
    <a:masterClrMapping/>
  </p:clrMapOvr>
  <p:transition advTm="45799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1"/>
          <p:cNvSpPr txBox="1">
            <a:spLocks noChangeArrowheads="1"/>
          </p:cNvSpPr>
          <p:nvPr/>
        </p:nvSpPr>
        <p:spPr bwMode="auto">
          <a:xfrm>
            <a:off x="1381125" y="476250"/>
            <a:ext cx="7534275" cy="1276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pitchFamily="34" charset="0"/>
              </a:rPr>
              <a:t>Тренд пораста инциденце ДМ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04800" y="1790700"/>
          <a:ext cx="8208963" cy="430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4" imgW="7391521" imgH="4305171" progId="MSGraph.Chart.8">
                  <p:embed/>
                </p:oleObj>
              </mc:Choice>
              <mc:Fallback>
                <p:oleObj r:id="rId4" imgW="7391521" imgH="4305171" progId="MSGraph.Char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790700"/>
                        <a:ext cx="8208963" cy="430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Freeform 3"/>
          <p:cNvSpPr>
            <a:spLocks/>
          </p:cNvSpPr>
          <p:nvPr/>
        </p:nvSpPr>
        <p:spPr bwMode="auto">
          <a:xfrm>
            <a:off x="2743200" y="1847850"/>
            <a:ext cx="5448300" cy="2038350"/>
          </a:xfrm>
          <a:custGeom>
            <a:avLst/>
            <a:gdLst>
              <a:gd name="T0" fmla="*/ 0 w 3432"/>
              <a:gd name="T1" fmla="*/ 2147483647 h 1284"/>
              <a:gd name="T2" fmla="*/ 2147483647 w 3432"/>
              <a:gd name="T3" fmla="*/ 2147483647 h 1284"/>
              <a:gd name="T4" fmla="*/ 2147483647 w 3432"/>
              <a:gd name="T5" fmla="*/ 2147483647 h 1284"/>
              <a:gd name="T6" fmla="*/ 2147483647 w 3432"/>
              <a:gd name="T7" fmla="*/ 2147483647 h 1284"/>
              <a:gd name="T8" fmla="*/ 2147483647 w 3432"/>
              <a:gd name="T9" fmla="*/ 0 h 12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32"/>
              <a:gd name="T16" fmla="*/ 0 h 1284"/>
              <a:gd name="T17" fmla="*/ 3432 w 3432"/>
              <a:gd name="T18" fmla="*/ 1284 h 12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32" h="1284">
                <a:moveTo>
                  <a:pt x="0" y="1284"/>
                </a:moveTo>
                <a:cubicBezTo>
                  <a:pt x="184" y="1276"/>
                  <a:pt x="368" y="1268"/>
                  <a:pt x="720" y="1188"/>
                </a:cubicBezTo>
                <a:cubicBezTo>
                  <a:pt x="1072" y="1108"/>
                  <a:pt x="1728" y="940"/>
                  <a:pt x="2112" y="804"/>
                </a:cubicBezTo>
                <a:cubicBezTo>
                  <a:pt x="2496" y="668"/>
                  <a:pt x="2804" y="506"/>
                  <a:pt x="3024" y="372"/>
                </a:cubicBezTo>
                <a:cubicBezTo>
                  <a:pt x="3244" y="238"/>
                  <a:pt x="3347" y="77"/>
                  <a:pt x="3432" y="0"/>
                </a:cubicBezTo>
              </a:path>
            </a:pathLst>
          </a:custGeom>
          <a:noFill/>
          <a:ln w="57240" cap="sq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Tm="18725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u="sng"/>
              <a:t>DIABETES MELLITUS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en-US" sz="2400" i="1"/>
              <a:t>Diabetes mellitus</a:t>
            </a:r>
            <a:r>
              <a:rPr lang="sr-Latn-CS" sz="2400"/>
              <a:t> је клинички синдром праћен стањем хронично високих концентрација глукозе у крви, због чега је </a:t>
            </a:r>
            <a:r>
              <a:rPr lang="sr-Latn-CS" sz="2400" b="1">
                <a:solidFill>
                  <a:srgbClr val="FF0000"/>
                </a:solidFill>
              </a:rPr>
              <a:t>хипергликемија</a:t>
            </a:r>
            <a:r>
              <a:rPr lang="sr-Latn-CS" sz="2400"/>
              <a:t> основни знак ове болести </a:t>
            </a:r>
            <a:endParaRPr lang="sr-Cyrl-CS" sz="240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2400"/>
              <a:t>Ово обољење је последица апсолутног или релативног </a:t>
            </a:r>
            <a:r>
              <a:rPr lang="sr-Latn-CS" sz="2400" b="1">
                <a:solidFill>
                  <a:srgbClr val="FF0000"/>
                </a:solidFill>
              </a:rPr>
              <a:t>дефицита инсулина</a:t>
            </a:r>
            <a:endParaRPr lang="en-US" sz="2400" b="1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endParaRPr lang="en-US" sz="240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2400"/>
              <a:t>Светска здравствена организација </a:t>
            </a:r>
            <a:r>
              <a:rPr lang="sr-Cyrl-CS" sz="2400"/>
              <a:t>(</a:t>
            </a:r>
            <a:r>
              <a:rPr lang="en-US" sz="2400">
                <a:cs typeface="Arial" charset="0"/>
              </a:rPr>
              <a:t>WHO</a:t>
            </a:r>
            <a:r>
              <a:rPr lang="sr-Cyrl-CS" sz="2400"/>
              <a:t>) </a:t>
            </a:r>
            <a:r>
              <a:rPr lang="sr-Latn-CS" sz="2400"/>
              <a:t>дефинише </a:t>
            </a:r>
            <a:r>
              <a:rPr lang="en-US" sz="2400" i="1"/>
              <a:t>diabetes</a:t>
            </a:r>
            <a:r>
              <a:rPr lang="sr-Latn-CS" sz="2400" i="1"/>
              <a:t> </a:t>
            </a:r>
            <a:r>
              <a:rPr lang="en-US" sz="2400" i="1"/>
              <a:t>mellitus</a:t>
            </a:r>
            <a:r>
              <a:rPr lang="sr-Latn-CS" sz="2400"/>
              <a:t> као обољење на основу лабораторијских налаза у случајевима када је: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2000"/>
              <a:t>ниво глукозе у крви </a:t>
            </a:r>
            <a:r>
              <a:rPr lang="sr-Latn-CS" sz="2000">
                <a:solidFill>
                  <a:srgbClr val="FF0000"/>
                </a:solidFill>
              </a:rPr>
              <a:t>већи од 7,8</a:t>
            </a:r>
            <a:r>
              <a:rPr lang="en-US" sz="2000">
                <a:solidFill>
                  <a:srgbClr val="FF0000"/>
                </a:solidFill>
              </a:rPr>
              <a:t>mmol/</a:t>
            </a:r>
            <a:r>
              <a:rPr lang="en-US" sz="2000">
                <a:solidFill>
                  <a:srgbClr val="FF0000"/>
                </a:solidFill>
                <a:cs typeface="Arial" charset="0"/>
              </a:rPr>
              <a:t>L</a:t>
            </a:r>
            <a:r>
              <a:rPr lang="sr-Latn-CS" sz="2000">
                <a:solidFill>
                  <a:srgbClr val="FF0000"/>
                </a:solidFill>
              </a:rPr>
              <a:t> </a:t>
            </a:r>
            <a:r>
              <a:rPr lang="sr-Latn-CS" sz="2000"/>
              <a:t>након периода ноћног гладовања, односно,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2000"/>
              <a:t>концентрација глукозе износи </a:t>
            </a:r>
            <a:r>
              <a:rPr lang="sr-Latn-CS" sz="2000">
                <a:solidFill>
                  <a:srgbClr val="FF0000"/>
                </a:solidFill>
              </a:rPr>
              <a:t>више од 11,1</a:t>
            </a:r>
            <a:r>
              <a:rPr lang="en-US" sz="2000">
                <a:solidFill>
                  <a:srgbClr val="FF0000"/>
                </a:solidFill>
              </a:rPr>
              <a:t>mmol/</a:t>
            </a:r>
            <a:r>
              <a:rPr lang="en-US" sz="2000">
                <a:solidFill>
                  <a:srgbClr val="FF0000"/>
                </a:solidFill>
                <a:cs typeface="Arial" charset="0"/>
              </a:rPr>
              <a:t>L</a:t>
            </a:r>
            <a:r>
              <a:rPr lang="sr-Latn-CS" sz="2000">
                <a:solidFill>
                  <a:srgbClr val="FF0000"/>
                </a:solidFill>
              </a:rPr>
              <a:t> </a:t>
            </a:r>
            <a:r>
              <a:rPr lang="sr-Latn-CS" sz="2000"/>
              <a:t>два сата након узимања оброка богатог угљеним хидратима или оралног уношења глукозе</a:t>
            </a:r>
            <a:endParaRPr lang="sr-Latn-CS" sz="2000" b="1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endParaRPr lang="en-US" sz="2400" b="1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2400" b="1">
                <a:solidFill>
                  <a:srgbClr val="FF0000"/>
                </a:solidFill>
              </a:rPr>
              <a:t>Симптоми:</a:t>
            </a:r>
            <a:r>
              <a:rPr lang="sr-Cyrl-CS" sz="2400" b="1">
                <a:solidFill>
                  <a:srgbClr val="FF0000"/>
                </a:solidFill>
              </a:rPr>
              <a:t> </a:t>
            </a:r>
            <a:r>
              <a:rPr lang="sr-Latn-CS" sz="2400" b="1">
                <a:solidFill>
                  <a:srgbClr val="FF0000"/>
                </a:solidFill>
              </a:rPr>
              <a:t>полидипсија, полиурија, полифагија</a:t>
            </a:r>
            <a:r>
              <a:rPr lang="sr-Latn-CS" sz="2400">
                <a:solidFill>
                  <a:srgbClr val="FF0000"/>
                </a:solidFill>
              </a:rPr>
              <a:t> </a:t>
            </a:r>
            <a:r>
              <a:rPr lang="sr-Latn-CS" sz="2400"/>
              <a:t>без добитка на тежини</a:t>
            </a:r>
            <a:endParaRPr 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360"/>
    </mc:Choice>
    <mc:Fallback xmlns="">
      <p:transition spd="slow" advTm="8936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214290"/>
            <a:ext cx="6096000" cy="1000132"/>
          </a:xfrm>
        </p:spPr>
        <p:txBody>
          <a:bodyPr/>
          <a:lstStyle/>
          <a:p>
            <a:pPr eaLnBrk="1" hangingPunct="1"/>
            <a:r>
              <a:rPr lang="sr-Cyrl-CS" sz="3600" dirty="0"/>
              <a:t>ЕТИОЛОГИЈА ДМ</a:t>
            </a:r>
            <a:endParaRPr lang="sr-Latn-CS" sz="3600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142984"/>
            <a:ext cx="8558242" cy="4953016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sr-Cyrl-CS" sz="2800" b="1" dirty="0"/>
              <a:t>Генетика</a:t>
            </a:r>
            <a:endParaRPr lang="sr-Latn-CS" sz="2800" dirty="0"/>
          </a:p>
          <a:p>
            <a:pPr eaLnBrk="1" hangingPunct="1">
              <a:lnSpc>
                <a:spcPct val="90000"/>
              </a:lnSpc>
            </a:pPr>
            <a:r>
              <a:rPr lang="sr-Cyrl-CS" sz="2800" b="1" dirty="0"/>
              <a:t>Наследни</a:t>
            </a:r>
            <a:r>
              <a:rPr lang="sr-Latn-CS" sz="2800" b="1" dirty="0"/>
              <a:t> </a:t>
            </a:r>
            <a:r>
              <a:rPr lang="sr-Cyrl-CS" sz="2800" b="1" dirty="0"/>
              <a:t>фактори</a:t>
            </a:r>
            <a:r>
              <a:rPr lang="sr-Latn-CS" sz="2800" b="1" dirty="0"/>
              <a:t> </a:t>
            </a:r>
            <a:r>
              <a:rPr lang="sr-Cyrl-CS" sz="2800" b="1" dirty="0"/>
              <a:t>често</a:t>
            </a:r>
            <a:r>
              <a:rPr lang="sr-Latn-CS" sz="2800" b="1" dirty="0"/>
              <a:t> </a:t>
            </a:r>
            <a:r>
              <a:rPr lang="sr-Cyrl-CS" sz="2800" b="1" dirty="0"/>
              <a:t>играју</a:t>
            </a:r>
            <a:r>
              <a:rPr lang="sr-Latn-CS" sz="2800" b="1" dirty="0"/>
              <a:t> </a:t>
            </a:r>
            <a:r>
              <a:rPr lang="sr-Cyrl-CS" sz="2800" b="1" dirty="0"/>
              <a:t>главну</a:t>
            </a:r>
            <a:r>
              <a:rPr lang="sr-Latn-CS" sz="2800" b="1" dirty="0"/>
              <a:t> </a:t>
            </a:r>
            <a:r>
              <a:rPr lang="sr-Cyrl-CS" sz="2800" b="1" dirty="0"/>
              <a:t>улогу</a:t>
            </a:r>
            <a:r>
              <a:rPr lang="sr-Latn-CS" sz="2800" b="1" dirty="0"/>
              <a:t> 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повећањем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осетљивости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бета</a:t>
            </a:r>
            <a:r>
              <a:rPr lang="sr-Latn-CS" sz="2800" b="1" dirty="0">
                <a:solidFill>
                  <a:srgbClr val="CC0000"/>
                </a:solidFill>
              </a:rPr>
              <a:t>-</a:t>
            </a:r>
            <a:r>
              <a:rPr lang="sr-Cyrl-CS" sz="2800" b="1" dirty="0">
                <a:solidFill>
                  <a:srgbClr val="CC0000"/>
                </a:solidFill>
              </a:rPr>
              <a:t>ћелија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на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ВИРУСЕ</a:t>
            </a:r>
            <a:r>
              <a:rPr lang="sr-Latn-CS" sz="2800" b="1" dirty="0">
                <a:solidFill>
                  <a:srgbClr val="CC0000"/>
                </a:solidFill>
              </a:rPr>
              <a:t>, </a:t>
            </a:r>
            <a:r>
              <a:rPr lang="sr-Cyrl-CS" sz="2800" b="1" dirty="0">
                <a:solidFill>
                  <a:srgbClr val="CC0000"/>
                </a:solidFill>
              </a:rPr>
              <a:t>развојем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аутоимуних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АНТИТЕЛА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против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сопствених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ћЕЛИЈА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ПАНКРЕАСА</a:t>
            </a:r>
            <a:r>
              <a:rPr lang="sr-Latn-CS" sz="2800" b="1" dirty="0">
                <a:solidFill>
                  <a:srgbClr val="CC0000"/>
                </a:solidFill>
              </a:rPr>
              <a:t>, </a:t>
            </a:r>
            <a:r>
              <a:rPr lang="sr-Cyrl-CS" sz="2800" b="1" dirty="0">
                <a:solidFill>
                  <a:srgbClr val="CC0000"/>
                </a:solidFill>
              </a:rPr>
              <a:t>променама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на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ћелијама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које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резултују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променом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структуре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и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неделотворношћу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ИНСУЛИНА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и</a:t>
            </a:r>
            <a:r>
              <a:rPr lang="sr-Latn-CS" sz="2800" b="1" dirty="0">
                <a:solidFill>
                  <a:srgbClr val="CC0000"/>
                </a:solidFill>
              </a:rPr>
              <a:t> </a:t>
            </a:r>
            <a:r>
              <a:rPr lang="sr-Cyrl-CS" sz="2800" b="1" dirty="0">
                <a:solidFill>
                  <a:srgbClr val="CC0000"/>
                </a:solidFill>
              </a:rPr>
              <a:t>сл</a:t>
            </a:r>
            <a:r>
              <a:rPr lang="sr-Latn-CS" sz="2800" b="1" dirty="0"/>
              <a:t>. </a:t>
            </a:r>
            <a:endParaRPr lang="sr-Cyrl-RS" sz="2800" b="1" dirty="0"/>
          </a:p>
          <a:p>
            <a:pPr eaLnBrk="1" hangingPunct="1">
              <a:lnSpc>
                <a:spcPct val="90000"/>
              </a:lnSpc>
            </a:pPr>
            <a:r>
              <a:rPr lang="sr-Cyrl-CS" sz="2800" b="1" dirty="0"/>
              <a:t>Склоност</a:t>
            </a:r>
            <a:r>
              <a:rPr lang="sr-Latn-CS" sz="2800" b="1" dirty="0"/>
              <a:t> </a:t>
            </a:r>
            <a:r>
              <a:rPr lang="sr-Cyrl-CS" sz="2800" b="1" dirty="0"/>
              <a:t>за</a:t>
            </a:r>
            <a:r>
              <a:rPr lang="sr-Latn-CS" sz="2800" b="1" dirty="0"/>
              <a:t> </a:t>
            </a:r>
            <a:r>
              <a:rPr lang="sr-Cyrl-CS" sz="2800" b="1" dirty="0"/>
              <a:t>дијабетес</a:t>
            </a:r>
            <a:r>
              <a:rPr lang="sr-Latn-CS" sz="2800" b="1" dirty="0"/>
              <a:t> </a:t>
            </a:r>
            <a:r>
              <a:rPr lang="sr-Cyrl-CS" sz="2800" b="1" dirty="0"/>
              <a:t>се</a:t>
            </a:r>
            <a:r>
              <a:rPr lang="sr-Latn-CS" sz="2800" b="1" dirty="0"/>
              <a:t> </a:t>
            </a:r>
            <a:r>
              <a:rPr lang="sr-Cyrl-CS" sz="2800" b="1" dirty="0"/>
              <a:t>преноси</a:t>
            </a:r>
            <a:r>
              <a:rPr lang="sr-Latn-CS" sz="2800" b="1" dirty="0"/>
              <a:t> </a:t>
            </a:r>
            <a:r>
              <a:rPr lang="sr-Cyrl-CS" sz="2800" b="1" dirty="0"/>
              <a:t>директно</a:t>
            </a:r>
            <a:r>
              <a:rPr lang="sr-Latn-CS" sz="2800" b="1" dirty="0"/>
              <a:t> </a:t>
            </a:r>
            <a:r>
              <a:rPr lang="sr-Cyrl-CS" sz="2800" b="1" dirty="0"/>
              <a:t>на</a:t>
            </a:r>
            <a:r>
              <a:rPr lang="sr-Latn-CS" sz="2800" b="1" dirty="0"/>
              <a:t> </a:t>
            </a:r>
            <a:r>
              <a:rPr lang="sr-Cyrl-CS" sz="2800" b="1" dirty="0"/>
              <a:t>потомке</a:t>
            </a:r>
            <a:r>
              <a:rPr lang="sr-Latn-CS" sz="2800" b="1" dirty="0"/>
              <a:t>, </a:t>
            </a:r>
            <a:r>
              <a:rPr lang="sr-Cyrl-CS" sz="2800" b="1" dirty="0"/>
              <a:t>а</a:t>
            </a:r>
            <a:r>
              <a:rPr lang="sr-Latn-CS" sz="2800" b="1" dirty="0"/>
              <a:t> </a:t>
            </a:r>
            <a:r>
              <a:rPr lang="sr-Cyrl-CS" sz="2800" b="1" dirty="0"/>
              <a:t>испољавање</a:t>
            </a:r>
            <a:r>
              <a:rPr lang="sr-Latn-CS" sz="2800" b="1" dirty="0"/>
              <a:t> </a:t>
            </a:r>
            <a:r>
              <a:rPr lang="sr-Cyrl-CS" sz="2800" b="1" dirty="0"/>
              <a:t>саме</a:t>
            </a:r>
            <a:r>
              <a:rPr lang="sr-Latn-CS" sz="2800" b="1" dirty="0"/>
              <a:t> </a:t>
            </a:r>
            <a:r>
              <a:rPr lang="sr-Cyrl-CS" sz="2800" b="1" dirty="0"/>
              <a:t>болести</a:t>
            </a:r>
            <a:r>
              <a:rPr lang="sr-Latn-CS" sz="2800" b="1" dirty="0"/>
              <a:t> </a:t>
            </a:r>
            <a:r>
              <a:rPr lang="sr-Cyrl-CS" sz="2800" b="1" dirty="0"/>
              <a:t>може</a:t>
            </a:r>
            <a:r>
              <a:rPr lang="sr-Latn-CS" sz="2800" b="1" dirty="0"/>
              <a:t> </a:t>
            </a:r>
            <a:r>
              <a:rPr lang="sr-Cyrl-CS" sz="2800" b="1" dirty="0"/>
              <a:t>да</a:t>
            </a:r>
            <a:r>
              <a:rPr lang="sr-Latn-CS" sz="2800" b="1" dirty="0"/>
              <a:t> </a:t>
            </a:r>
            <a:r>
              <a:rPr lang="sr-Cyrl-CS" sz="2800" b="1" dirty="0"/>
              <a:t>зависи</a:t>
            </a:r>
            <a:r>
              <a:rPr lang="sr-Latn-CS" sz="2800" b="1" dirty="0"/>
              <a:t> </a:t>
            </a:r>
            <a:r>
              <a:rPr lang="sr-Cyrl-CS" sz="2800" b="1" dirty="0"/>
              <a:t>и</a:t>
            </a:r>
            <a:r>
              <a:rPr lang="sr-Latn-CS" sz="2800" b="1" dirty="0"/>
              <a:t> </a:t>
            </a:r>
            <a:r>
              <a:rPr lang="sr-Cyrl-CS" sz="2800" b="1" dirty="0"/>
              <a:t>од</a:t>
            </a:r>
            <a:r>
              <a:rPr lang="sr-Latn-CS" sz="2800" b="1" dirty="0"/>
              <a:t> </a:t>
            </a:r>
            <a:r>
              <a:rPr lang="sr-Cyrl-CS" sz="2800" b="1" dirty="0"/>
              <a:t>других</a:t>
            </a:r>
            <a:r>
              <a:rPr lang="sr-Latn-CS" sz="2800" b="1" dirty="0"/>
              <a:t> </a:t>
            </a:r>
            <a:r>
              <a:rPr lang="sr-Cyrl-CS" sz="2800" b="1" dirty="0"/>
              <a:t>чинилаца</a:t>
            </a:r>
            <a:r>
              <a:rPr lang="sr-Latn-CS" sz="2800" b="1" dirty="0"/>
              <a:t> </a:t>
            </a:r>
            <a:r>
              <a:rPr lang="sr-Cyrl-CS" sz="2800" b="1" dirty="0"/>
              <a:t>у</a:t>
            </a:r>
            <a:r>
              <a:rPr lang="sr-Latn-CS" sz="2800" b="1" dirty="0"/>
              <a:t> </a:t>
            </a:r>
            <a:r>
              <a:rPr lang="sr-Cyrl-CS" sz="2800" b="1" dirty="0"/>
              <a:t>току</a:t>
            </a:r>
            <a:r>
              <a:rPr lang="sr-Latn-CS" sz="2800" b="1" dirty="0"/>
              <a:t> </a:t>
            </a:r>
            <a:r>
              <a:rPr lang="sr-Cyrl-CS" sz="2800" b="1" dirty="0"/>
              <a:t>живота</a:t>
            </a:r>
            <a:r>
              <a:rPr lang="sr-Latn-CS" sz="2800" b="1" dirty="0"/>
              <a:t> (</a:t>
            </a:r>
            <a:r>
              <a:rPr lang="sr-Cyrl-CS" sz="2800" b="1" dirty="0"/>
              <a:t>што</a:t>
            </a:r>
            <a:r>
              <a:rPr lang="sr-Latn-CS" sz="2800" b="1" dirty="0"/>
              <a:t> </a:t>
            </a:r>
            <a:r>
              <a:rPr lang="sr-Cyrl-CS" sz="2800" b="1" dirty="0"/>
              <a:t>је</a:t>
            </a:r>
            <a:r>
              <a:rPr lang="sr-Latn-CS" sz="2800" b="1" dirty="0"/>
              <a:t> </a:t>
            </a:r>
            <a:r>
              <a:rPr lang="sr-Cyrl-CS" sz="2800" b="1" dirty="0"/>
              <a:t>разлог</a:t>
            </a:r>
            <a:r>
              <a:rPr lang="sr-Latn-CS" sz="2800" b="1" dirty="0"/>
              <a:t> </a:t>
            </a:r>
            <a:r>
              <a:rPr lang="sr-Cyrl-CS" sz="2800" b="1" dirty="0"/>
              <a:t>зашто</a:t>
            </a:r>
            <a:r>
              <a:rPr lang="sr-Latn-CS" sz="2800" b="1" dirty="0"/>
              <a:t> </a:t>
            </a:r>
            <a:r>
              <a:rPr lang="sr-Cyrl-CS" sz="2800" b="1" dirty="0"/>
              <a:t>се</a:t>
            </a:r>
            <a:r>
              <a:rPr lang="sr-Latn-CS" sz="2800" b="1" dirty="0"/>
              <a:t> </a:t>
            </a:r>
            <a:r>
              <a:rPr lang="sr-Cyrl-CS" sz="2800" b="1" dirty="0"/>
              <a:t>шећерна</a:t>
            </a:r>
            <a:r>
              <a:rPr lang="sr-Latn-CS" sz="2800" b="1" dirty="0"/>
              <a:t> </a:t>
            </a:r>
            <a:r>
              <a:rPr lang="sr-Cyrl-CS" sz="2800" b="1" dirty="0"/>
              <a:t>болест</a:t>
            </a:r>
            <a:r>
              <a:rPr lang="sr-Latn-CS" sz="2800" b="1" dirty="0"/>
              <a:t> </a:t>
            </a:r>
            <a:r>
              <a:rPr lang="sr-Cyrl-CS" sz="2800" b="1" dirty="0"/>
              <a:t>не</a:t>
            </a:r>
            <a:r>
              <a:rPr lang="sr-Latn-CS" sz="2800" b="1" dirty="0"/>
              <a:t> </a:t>
            </a:r>
            <a:r>
              <a:rPr lang="sr-Cyrl-CS" sz="2800" b="1" dirty="0"/>
              <a:t>појављује</a:t>
            </a:r>
            <a:r>
              <a:rPr lang="sr-Latn-CS" sz="2800" b="1" dirty="0"/>
              <a:t> </a:t>
            </a:r>
            <a:r>
              <a:rPr lang="sr-Cyrl-CS" sz="2800" b="1" dirty="0"/>
              <a:t>обавезно</a:t>
            </a:r>
            <a:r>
              <a:rPr lang="sr-Latn-CS" sz="2800" b="1" dirty="0"/>
              <a:t> </a:t>
            </a:r>
            <a:r>
              <a:rPr lang="sr-Cyrl-CS" sz="2800" b="1" dirty="0"/>
              <a:t>код</a:t>
            </a:r>
            <a:r>
              <a:rPr lang="sr-Latn-CS" sz="2800" b="1" dirty="0"/>
              <a:t> </a:t>
            </a:r>
            <a:r>
              <a:rPr lang="sr-Cyrl-CS" sz="2800" b="1" dirty="0"/>
              <a:t>свих</a:t>
            </a:r>
            <a:r>
              <a:rPr lang="sr-Latn-CS" sz="2800" b="1" dirty="0"/>
              <a:t> </a:t>
            </a:r>
            <a:r>
              <a:rPr lang="sr-Cyrl-CS" sz="2800" b="1" dirty="0"/>
              <a:t>потомака</a:t>
            </a:r>
            <a:r>
              <a:rPr lang="sr-Latn-CS" sz="2800" b="1" dirty="0"/>
              <a:t> </a:t>
            </a:r>
            <a:r>
              <a:rPr lang="sr-Cyrl-CS" sz="2800" b="1" dirty="0"/>
              <a:t>оболелих</a:t>
            </a:r>
            <a:r>
              <a:rPr lang="sr-Latn-CS" sz="2000" b="1" dirty="0"/>
              <a:t>).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322"/>
    </mc:Choice>
    <mc:Fallback xmlns="">
      <p:transition spd="slow" advTm="53322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/>
              <a:t>Етиологија</a:t>
            </a:r>
            <a:endParaRPr lang="sr-Latn-CS" sz="400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916113"/>
            <a:ext cx="7151687" cy="411480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b="1" dirty="0"/>
              <a:t>Гојазност</a:t>
            </a:r>
            <a:endParaRPr lang="sr-Latn-CS" sz="2400" b="1" dirty="0">
              <a:hlinkClick r:id="rId2" tooltip="Гојазност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b="1" dirty="0">
                <a:hlinkClick r:id="rId2" tooltip="Гојазност"/>
              </a:rPr>
              <a:t>Гојазнос</a:t>
            </a:r>
            <a:r>
              <a:rPr lang="sr-Cyrl-CS" sz="2400" b="1" dirty="0"/>
              <a:t>т</a:t>
            </a:r>
            <a:r>
              <a:rPr lang="sr-Latn-CS" sz="2400" b="1" dirty="0"/>
              <a:t> </a:t>
            </a:r>
            <a:r>
              <a:rPr lang="sr-Cyrl-CS" sz="2400" b="1" dirty="0"/>
              <a:t>је</a:t>
            </a:r>
            <a:r>
              <a:rPr lang="sr-Latn-CS" sz="2400" b="1" dirty="0"/>
              <a:t> </a:t>
            </a:r>
            <a:r>
              <a:rPr lang="sr-Cyrl-CS" sz="2400" b="1" dirty="0"/>
              <a:t>један</a:t>
            </a:r>
            <a:r>
              <a:rPr lang="sr-Latn-CS" sz="2400" b="1" dirty="0"/>
              <a:t> </a:t>
            </a:r>
            <a:r>
              <a:rPr lang="sr-Cyrl-CS" sz="2400" b="1" dirty="0"/>
              <a:t>од</a:t>
            </a:r>
            <a:r>
              <a:rPr lang="sr-Latn-CS" sz="2400" b="1" dirty="0"/>
              <a:t> </a:t>
            </a:r>
            <a:r>
              <a:rPr lang="sr-Cyrl-CS" sz="2400" b="1" dirty="0"/>
              <a:t>водећих</a:t>
            </a:r>
            <a:r>
              <a:rPr lang="sr-Latn-CS" sz="2400" b="1" dirty="0"/>
              <a:t> </a:t>
            </a:r>
            <a:r>
              <a:rPr lang="sr-Cyrl-CS" sz="2400" b="1" dirty="0"/>
              <a:t>фактора</a:t>
            </a:r>
            <a:r>
              <a:rPr lang="sr-Cyrl-RS" sz="2400" b="1" dirty="0"/>
              <a:t> (</a:t>
            </a:r>
            <a:r>
              <a:rPr lang="sr-Cyrl-CS" sz="2400" b="1" dirty="0"/>
              <a:t>око</a:t>
            </a:r>
            <a:r>
              <a:rPr lang="sr-Latn-CS" sz="2400" b="1" dirty="0"/>
              <a:t> 60% </a:t>
            </a:r>
            <a:r>
              <a:rPr lang="sr-Cyrl-CS" sz="2400" b="1" dirty="0"/>
              <a:t>одраслих</a:t>
            </a:r>
            <a:r>
              <a:rPr lang="sr-Latn-CS" sz="2400" b="1" dirty="0"/>
              <a:t> </a:t>
            </a:r>
            <a:r>
              <a:rPr lang="sr-Cyrl-CS" sz="2400" b="1" dirty="0"/>
              <a:t>дијабетичара</a:t>
            </a:r>
            <a:r>
              <a:rPr lang="sr-Latn-CS" sz="2400" b="1" dirty="0"/>
              <a:t> </a:t>
            </a:r>
            <a:r>
              <a:rPr lang="sr-Cyrl-CS" sz="2400" b="1" dirty="0"/>
              <a:t>гојазно</a:t>
            </a:r>
            <a:r>
              <a:rPr lang="sr-Cyrl-RS" sz="2400" b="1" dirty="0"/>
              <a:t>).</a:t>
            </a:r>
            <a:r>
              <a:rPr lang="sr-Latn-CS" sz="2400" b="1" dirty="0"/>
              <a:t> </a:t>
            </a:r>
            <a:r>
              <a:rPr lang="sr-Cyrl-CS" sz="2400" b="1" dirty="0"/>
              <a:t>Код</a:t>
            </a:r>
            <a:r>
              <a:rPr lang="sr-Latn-CS" sz="2400" b="1" dirty="0"/>
              <a:t> </a:t>
            </a:r>
            <a:r>
              <a:rPr lang="sr-Cyrl-CS" sz="2400" b="1" dirty="0"/>
              <a:t>гојазних</a:t>
            </a:r>
            <a:r>
              <a:rPr lang="sr-Latn-CS" sz="2400" b="1" dirty="0"/>
              <a:t> </a:t>
            </a:r>
            <a:r>
              <a:rPr lang="sr-Cyrl-CS" sz="2400" b="1" dirty="0"/>
              <a:t>особа</a:t>
            </a:r>
            <a:r>
              <a:rPr lang="sr-Latn-CS" sz="2400" b="1" dirty="0"/>
              <a:t> </a:t>
            </a:r>
            <a:r>
              <a:rPr lang="sr-Cyrl-CS" sz="2400" b="1" dirty="0"/>
              <a:t>се</a:t>
            </a:r>
            <a:r>
              <a:rPr lang="sr-Latn-CS" sz="2400" b="1" dirty="0"/>
              <a:t> </a:t>
            </a:r>
            <a:r>
              <a:rPr lang="sr-Cyrl-CS" sz="2400" b="1" dirty="0"/>
              <a:t>временом</a:t>
            </a:r>
            <a:r>
              <a:rPr lang="sr-Latn-CS" sz="2400" b="1" dirty="0"/>
              <a:t> </a:t>
            </a:r>
            <a:r>
              <a:rPr lang="sr-Cyrl-CS" sz="2400" b="1" dirty="0">
                <a:solidFill>
                  <a:srgbClr val="FF0000"/>
                </a:solidFill>
              </a:rPr>
              <a:t>смањује</a:t>
            </a:r>
            <a:r>
              <a:rPr lang="sr-Latn-CS" sz="2400" b="1" dirty="0">
                <a:solidFill>
                  <a:srgbClr val="FF0000"/>
                </a:solidFill>
              </a:rPr>
              <a:t> </a:t>
            </a:r>
            <a:r>
              <a:rPr lang="sr-Cyrl-CS" sz="2400" b="1" dirty="0">
                <a:solidFill>
                  <a:srgbClr val="FF0000"/>
                </a:solidFill>
              </a:rPr>
              <a:t>осетљивост</a:t>
            </a:r>
            <a:r>
              <a:rPr lang="sr-Latn-CS" sz="2400" b="1" dirty="0">
                <a:solidFill>
                  <a:srgbClr val="FF0000"/>
                </a:solidFill>
              </a:rPr>
              <a:t> </a:t>
            </a:r>
            <a:r>
              <a:rPr lang="sr-Cyrl-CS" sz="2400" b="1" dirty="0">
                <a:solidFill>
                  <a:srgbClr val="CC0000"/>
                </a:solidFill>
              </a:rPr>
              <a:t>бета</a:t>
            </a:r>
            <a:r>
              <a:rPr lang="sr-Latn-CS" sz="2400" b="1" dirty="0">
                <a:solidFill>
                  <a:srgbClr val="CC0000"/>
                </a:solidFill>
              </a:rPr>
              <a:t>-</a:t>
            </a:r>
            <a:r>
              <a:rPr lang="sr-Cyrl-CS" sz="2400" b="1" dirty="0">
                <a:solidFill>
                  <a:srgbClr val="CC0000"/>
                </a:solidFill>
              </a:rPr>
              <a:t>ћелија</a:t>
            </a:r>
            <a:r>
              <a:rPr lang="sr-Latn-CS" sz="2400" b="1" dirty="0"/>
              <a:t> </a:t>
            </a:r>
            <a:r>
              <a:rPr lang="sr-Cyrl-CS" sz="2400" b="1" dirty="0"/>
              <a:t>на</a:t>
            </a:r>
            <a:r>
              <a:rPr lang="sr-Latn-CS" sz="2400" b="1" dirty="0"/>
              <a:t> </a:t>
            </a:r>
            <a:r>
              <a:rPr lang="sr-Cyrl-CS" sz="2400" b="1" dirty="0"/>
              <a:t>повећање</a:t>
            </a:r>
            <a:r>
              <a:rPr lang="sr-Latn-CS" sz="2400" b="1" dirty="0"/>
              <a:t> </a:t>
            </a:r>
            <a:r>
              <a:rPr lang="sr-Cyrl-CS" sz="2400" b="1" dirty="0"/>
              <a:t>концентрације</a:t>
            </a:r>
            <a:r>
              <a:rPr lang="sr-Latn-CS" sz="2400" b="1" dirty="0"/>
              <a:t> </a:t>
            </a:r>
            <a:r>
              <a:rPr lang="sr-Cyrl-CS" sz="2400" b="1" dirty="0"/>
              <a:t>глукозе</a:t>
            </a:r>
            <a:r>
              <a:rPr lang="sr-Latn-CS" sz="2400" b="1" dirty="0"/>
              <a:t> </a:t>
            </a:r>
            <a:r>
              <a:rPr lang="sr-Cyrl-CS" sz="2400" b="1" dirty="0"/>
              <a:t>у</a:t>
            </a:r>
            <a:r>
              <a:rPr lang="sr-Latn-CS" sz="2400" b="1" dirty="0"/>
              <a:t> </a:t>
            </a:r>
            <a:r>
              <a:rPr lang="sr-Cyrl-CS" sz="2400" b="1" dirty="0"/>
              <a:t>крви</a:t>
            </a:r>
            <a:r>
              <a:rPr lang="sr-Latn-CS" sz="2400" b="1" dirty="0"/>
              <a:t>, </a:t>
            </a:r>
            <a:r>
              <a:rPr lang="sr-Cyrl-CS" sz="2400" b="1" dirty="0"/>
              <a:t>а</a:t>
            </a:r>
            <a:r>
              <a:rPr lang="sr-Latn-CS" sz="2400" b="1" dirty="0"/>
              <a:t>  </a:t>
            </a:r>
            <a:r>
              <a:rPr lang="sr-Cyrl-CS" sz="2400" b="1" dirty="0"/>
              <a:t>смањује</a:t>
            </a:r>
            <a:r>
              <a:rPr lang="sr-Latn-CS" sz="2400" b="1" dirty="0"/>
              <a:t> </a:t>
            </a:r>
            <a:r>
              <a:rPr lang="sr-Cyrl-CS" sz="2400" b="1" dirty="0"/>
              <a:t>се</a:t>
            </a:r>
            <a:r>
              <a:rPr lang="sr-Latn-CS" sz="2400" b="1" dirty="0"/>
              <a:t> </a:t>
            </a:r>
            <a:r>
              <a:rPr lang="sr-Cyrl-CS" sz="2400" b="1" dirty="0"/>
              <a:t>и</a:t>
            </a:r>
            <a:r>
              <a:rPr lang="sr-Latn-CS" sz="2400" b="1" dirty="0"/>
              <a:t> </a:t>
            </a:r>
            <a:r>
              <a:rPr lang="sr-Cyrl-CS" sz="2400" b="1" dirty="0">
                <a:solidFill>
                  <a:srgbClr val="FF0000"/>
                </a:solidFill>
              </a:rPr>
              <a:t>број</a:t>
            </a:r>
            <a:r>
              <a:rPr lang="sr-Latn-CS" sz="2400" b="1" dirty="0">
                <a:solidFill>
                  <a:srgbClr val="FF0000"/>
                </a:solidFill>
              </a:rPr>
              <a:t> </a:t>
            </a:r>
            <a:r>
              <a:rPr lang="sr-Cyrl-CS" sz="2400" b="1" dirty="0">
                <a:solidFill>
                  <a:srgbClr val="FF0000"/>
                </a:solidFill>
              </a:rPr>
              <a:t>инсулинских</a:t>
            </a:r>
            <a:r>
              <a:rPr lang="sr-Latn-CS" sz="2400" b="1" dirty="0">
                <a:solidFill>
                  <a:srgbClr val="FF0000"/>
                </a:solidFill>
              </a:rPr>
              <a:t> </a:t>
            </a:r>
            <a:r>
              <a:rPr lang="sr-Cyrl-CS" sz="2400" b="1" dirty="0">
                <a:solidFill>
                  <a:srgbClr val="FF0000"/>
                </a:solidFill>
              </a:rPr>
              <a:t>рецептора</a:t>
            </a:r>
            <a:r>
              <a:rPr lang="sr-Latn-CS" sz="2400" b="1" dirty="0">
                <a:solidFill>
                  <a:srgbClr val="FF0000"/>
                </a:solidFill>
              </a:rPr>
              <a:t> </a:t>
            </a:r>
            <a:r>
              <a:rPr lang="sr-Cyrl-CS" sz="2400" b="1" dirty="0"/>
              <a:t>у</a:t>
            </a:r>
            <a:r>
              <a:rPr lang="sr-Latn-CS" sz="2400" b="1" dirty="0"/>
              <a:t> </a:t>
            </a:r>
            <a:r>
              <a:rPr lang="sr-Cyrl-CS" sz="2400" b="1" dirty="0"/>
              <a:t>циљним</a:t>
            </a:r>
            <a:r>
              <a:rPr lang="sr-Latn-CS" sz="2400" b="1" dirty="0"/>
              <a:t> </a:t>
            </a:r>
            <a:r>
              <a:rPr lang="sr-Cyrl-CS" sz="2400" b="1" dirty="0">
                <a:hlinkClick r:id="rId3" tooltip="Ткиво"/>
              </a:rPr>
              <a:t>ткиви</a:t>
            </a:r>
            <a:r>
              <a:rPr lang="sr-Cyrl-CS" sz="2400" b="1" dirty="0"/>
              <a:t>ма</a:t>
            </a:r>
            <a:r>
              <a:rPr lang="sr-Cyrl-RS" sz="2400" b="1" dirty="0"/>
              <a:t>&gt;</a:t>
            </a:r>
            <a:r>
              <a:rPr lang="sr-Latn-CS" sz="2400" b="1" dirty="0"/>
              <a:t> </a:t>
            </a:r>
            <a:r>
              <a:rPr lang="sr-Cyrl-CS" sz="2400" b="1" dirty="0"/>
              <a:t>смањеном</a:t>
            </a:r>
            <a:r>
              <a:rPr lang="sr-Latn-CS" sz="2400" b="1" dirty="0"/>
              <a:t> </a:t>
            </a:r>
            <a:r>
              <a:rPr lang="sr-Cyrl-CS" sz="2400" b="1" dirty="0"/>
              <a:t>испоруком</a:t>
            </a:r>
            <a:r>
              <a:rPr lang="sr-Latn-CS" sz="2400" b="1" dirty="0"/>
              <a:t> </a:t>
            </a:r>
            <a:r>
              <a:rPr lang="sr-Cyrl-CS" sz="2400" b="1" dirty="0"/>
              <a:t>шећера</a:t>
            </a:r>
            <a:r>
              <a:rPr lang="sr-Latn-CS" sz="2400" b="1" dirty="0"/>
              <a:t> </a:t>
            </a:r>
            <a:r>
              <a:rPr lang="sr-Cyrl-CS" sz="2400" b="1" dirty="0"/>
              <a:t>ћелијама</a:t>
            </a:r>
            <a:r>
              <a:rPr lang="sr-Latn-CS" sz="2400" b="1" dirty="0"/>
              <a:t> </a:t>
            </a:r>
            <a:r>
              <a:rPr lang="sr-Cyrl-CS" sz="2400" b="1" dirty="0"/>
              <a:t>и</a:t>
            </a:r>
            <a:r>
              <a:rPr lang="sr-Latn-CS" sz="2400" b="1" dirty="0"/>
              <a:t> </a:t>
            </a:r>
            <a:r>
              <a:rPr lang="sr-Cyrl-CS" sz="2400" b="1" dirty="0"/>
              <a:t>последичним</a:t>
            </a:r>
            <a:r>
              <a:rPr lang="sr-Latn-CS" sz="2400" b="1" dirty="0"/>
              <a:t> </a:t>
            </a:r>
            <a:r>
              <a:rPr lang="sr-Cyrl-CS" sz="2400" b="1" dirty="0"/>
              <a:t>повећањем</a:t>
            </a:r>
            <a:r>
              <a:rPr lang="sr-Latn-CS" sz="2400" b="1" dirty="0"/>
              <a:t> </a:t>
            </a:r>
            <a:r>
              <a:rPr lang="sr-Cyrl-CS" sz="2400" b="1" dirty="0"/>
              <a:t>његовог</a:t>
            </a:r>
            <a:r>
              <a:rPr lang="sr-Latn-CS" sz="2400" b="1" dirty="0"/>
              <a:t> </a:t>
            </a:r>
            <a:r>
              <a:rPr lang="sr-Cyrl-CS" sz="2400" b="1" dirty="0"/>
              <a:t>нивоа</a:t>
            </a:r>
            <a:r>
              <a:rPr lang="sr-Latn-CS" sz="2400" b="1" dirty="0"/>
              <a:t> </a:t>
            </a:r>
            <a:r>
              <a:rPr lang="sr-Cyrl-CS" sz="2400" b="1" dirty="0"/>
              <a:t>у</a:t>
            </a:r>
            <a:r>
              <a:rPr lang="sr-Latn-CS" sz="2400" b="1" dirty="0"/>
              <a:t> </a:t>
            </a:r>
            <a:r>
              <a:rPr lang="sr-Cyrl-CS" sz="2400" b="1" dirty="0"/>
              <a:t>крви</a:t>
            </a:r>
            <a:r>
              <a:rPr lang="sr-Latn-CS" sz="2400" b="1" dirty="0"/>
              <a:t> (</a:t>
            </a:r>
            <a:r>
              <a:rPr lang="sr-Cyrl-CS" sz="2400" b="1" dirty="0"/>
              <a:t>хипергликемија</a:t>
            </a:r>
            <a:r>
              <a:rPr lang="sr-Latn-CS" sz="2400" b="1" dirty="0"/>
              <a:t>).</a:t>
            </a:r>
            <a:endParaRPr lang="sr-Latn-C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421"/>
    </mc:Choice>
    <mc:Fallback xmlns="">
      <p:transition spd="slow" advTm="3442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pitchFamily="34" charset="0"/>
              </a:rPr>
              <a:t>DIABETES MELLITUS</a:t>
            </a: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 advTm="4746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Шећерна</a:t>
            </a:r>
            <a:r>
              <a:rPr lang="sr-Latn-CS"/>
              <a:t> </a:t>
            </a:r>
            <a:r>
              <a:rPr lang="sr-Cyrl-CS"/>
              <a:t>болест</a:t>
            </a:r>
            <a:r>
              <a:rPr lang="sr-Latn-CS"/>
              <a:t> </a:t>
            </a:r>
            <a:r>
              <a:rPr lang="sr-Cyrl-CS"/>
              <a:t>и</a:t>
            </a:r>
            <a:r>
              <a:rPr lang="sr-Latn-CS"/>
              <a:t> </a:t>
            </a:r>
            <a:r>
              <a:rPr lang="sr-Cyrl-CS"/>
              <a:t>трудноћа</a:t>
            </a:r>
            <a:r>
              <a:rPr lang="sr-Latn-CS"/>
              <a:t> 2-5%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500174"/>
            <a:ext cx="7727950" cy="4595826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sr-Latn-CS" sz="2400" dirty="0"/>
              <a:t>	</a:t>
            </a:r>
            <a:r>
              <a:rPr lang="sr-Cyrl-CS" sz="2400" dirty="0"/>
              <a:t>Период</a:t>
            </a:r>
            <a:r>
              <a:rPr lang="sr-Latn-CS" sz="2400" dirty="0"/>
              <a:t> </a:t>
            </a:r>
            <a:r>
              <a:rPr lang="sr-Cyrl-CS" sz="2400" dirty="0">
                <a:solidFill>
                  <a:srgbClr val="CC0000"/>
                </a:solidFill>
              </a:rPr>
              <a:t>трудноће</a:t>
            </a:r>
            <a:r>
              <a:rPr lang="sr-Latn-CS" sz="2400" dirty="0">
                <a:solidFill>
                  <a:srgbClr val="CC0000"/>
                </a:solidFill>
              </a:rPr>
              <a:t> </a:t>
            </a:r>
            <a:r>
              <a:rPr lang="sr-Cyrl-CS" sz="2400" dirty="0"/>
              <a:t>представља</a:t>
            </a:r>
            <a:r>
              <a:rPr lang="sr-Latn-CS" sz="2400" dirty="0"/>
              <a:t> </a:t>
            </a:r>
            <a:r>
              <a:rPr lang="sr-Cyrl-CS" sz="2400" dirty="0"/>
              <a:t>својеврстан</a:t>
            </a:r>
            <a:r>
              <a:rPr lang="sr-Latn-CS" sz="2400" dirty="0"/>
              <a:t> </a:t>
            </a:r>
            <a:r>
              <a:rPr lang="sr-Cyrl-CS" sz="2400" dirty="0"/>
              <a:t>стрес</a:t>
            </a:r>
            <a:r>
              <a:rPr lang="sr-Latn-CS" sz="2400" dirty="0"/>
              <a:t> </a:t>
            </a:r>
            <a:r>
              <a:rPr lang="sr-Cyrl-CS" sz="2400" dirty="0"/>
              <a:t>за</a:t>
            </a:r>
            <a:r>
              <a:rPr lang="sr-Latn-CS" sz="2400" dirty="0"/>
              <a:t> </a:t>
            </a:r>
            <a:r>
              <a:rPr lang="sr-Cyrl-CS" sz="2400" dirty="0"/>
              <a:t>организам</a:t>
            </a:r>
            <a:r>
              <a:rPr lang="sr-Latn-CS" sz="2400" dirty="0"/>
              <a:t>, </a:t>
            </a:r>
            <a:r>
              <a:rPr lang="sr-Cyrl-CS" sz="2400" dirty="0"/>
              <a:t>који</a:t>
            </a:r>
            <a:r>
              <a:rPr lang="sr-Latn-CS" sz="2400" dirty="0"/>
              <a:t> </a:t>
            </a:r>
            <a:r>
              <a:rPr lang="sr-Cyrl-CS" sz="2400" dirty="0"/>
              <a:t>лако</a:t>
            </a:r>
            <a:r>
              <a:rPr lang="sr-Latn-CS" sz="2400" dirty="0"/>
              <a:t> </a:t>
            </a:r>
            <a:r>
              <a:rPr lang="sr-Cyrl-CS" sz="2400" dirty="0"/>
              <a:t>претвара</a:t>
            </a:r>
            <a:r>
              <a:rPr lang="sr-Latn-CS" sz="2400" dirty="0"/>
              <a:t> </a:t>
            </a:r>
            <a:r>
              <a:rPr lang="sr-Cyrl-CS" sz="2400" dirty="0"/>
              <a:t>латентни</a:t>
            </a:r>
            <a:r>
              <a:rPr lang="sr-Latn-CS" sz="2400" dirty="0"/>
              <a:t> </a:t>
            </a:r>
            <a:r>
              <a:rPr lang="sr-Cyrl-CS" sz="2400" dirty="0"/>
              <a:t>дијабетес</a:t>
            </a:r>
            <a:r>
              <a:rPr lang="sr-Latn-CS" sz="2400" dirty="0"/>
              <a:t> </a:t>
            </a:r>
            <a:r>
              <a:rPr lang="sr-Cyrl-CS" sz="2400" dirty="0"/>
              <a:t>у</a:t>
            </a:r>
            <a:r>
              <a:rPr lang="sr-Latn-CS" sz="2400" dirty="0"/>
              <a:t> </a:t>
            </a:r>
            <a:r>
              <a:rPr lang="sr-Cyrl-CS" sz="2400" dirty="0"/>
              <a:t>изражени</a:t>
            </a:r>
            <a:r>
              <a:rPr lang="sr-Latn-CS" sz="2400" dirty="0"/>
              <a:t> </a:t>
            </a:r>
            <a:r>
              <a:rPr lang="sr-Cyrl-RS" sz="2400" dirty="0"/>
              <a:t>(</a:t>
            </a:r>
            <a:r>
              <a:rPr lang="sr-Cyrl-CS" sz="2400" dirty="0" err="1">
                <a:solidFill>
                  <a:srgbClr val="FF0000"/>
                </a:solidFill>
              </a:rPr>
              <a:t>гестациски</a:t>
            </a:r>
            <a:r>
              <a:rPr lang="sr-Latn-CS" sz="2400" dirty="0">
                <a:solidFill>
                  <a:srgbClr val="FF0000"/>
                </a:solidFill>
              </a:rPr>
              <a:t> </a:t>
            </a:r>
            <a:r>
              <a:rPr lang="sr-Cyrl-CS" sz="2400" dirty="0">
                <a:solidFill>
                  <a:srgbClr val="FF0000"/>
                </a:solidFill>
              </a:rPr>
              <a:t>дијабетес</a:t>
            </a:r>
            <a:r>
              <a:rPr lang="sr-Cyrl-RS" sz="2400" dirty="0">
                <a:solidFill>
                  <a:srgbClr val="FF0000"/>
                </a:solidFill>
              </a:rPr>
              <a:t>).</a:t>
            </a:r>
            <a:r>
              <a:rPr lang="sr-Latn-CS" sz="2400" dirty="0">
                <a:solidFill>
                  <a:srgbClr val="FF0000"/>
                </a:solidFill>
              </a:rPr>
              <a:t> </a:t>
            </a:r>
            <a:r>
              <a:rPr lang="sr-Cyrl-CS" sz="2400" dirty="0"/>
              <a:t>У</a:t>
            </a:r>
            <a:r>
              <a:rPr lang="sr-Latn-CS" sz="2400" dirty="0"/>
              <a:t> </a:t>
            </a:r>
            <a:r>
              <a:rPr lang="sr-Cyrl-CS" sz="2400" dirty="0"/>
              <a:t>трудноћи</a:t>
            </a:r>
            <a:r>
              <a:rPr lang="sr-Latn-CS" sz="2400" dirty="0"/>
              <a:t>  </a:t>
            </a:r>
            <a:r>
              <a:rPr lang="sr-Cyrl-CS" sz="2400" dirty="0"/>
              <a:t>смањена</a:t>
            </a:r>
            <a:r>
              <a:rPr lang="sr-Latn-CS" sz="2400" dirty="0"/>
              <a:t> </a:t>
            </a:r>
            <a:r>
              <a:rPr lang="sr-Cyrl-CS" sz="2400" dirty="0"/>
              <a:t>осетљивост</a:t>
            </a:r>
            <a:r>
              <a:rPr lang="sr-Latn-CS" sz="2400" dirty="0"/>
              <a:t> </a:t>
            </a:r>
            <a:r>
              <a:rPr lang="sr-Cyrl-CS" sz="2400" dirty="0"/>
              <a:t>према</a:t>
            </a:r>
            <a:r>
              <a:rPr lang="sr-Latn-CS" sz="2400" dirty="0"/>
              <a:t> </a:t>
            </a:r>
            <a:r>
              <a:rPr lang="sr-Cyrl-CS" sz="2400" dirty="0"/>
              <a:t>инсулину</a:t>
            </a:r>
            <a:r>
              <a:rPr lang="sr-Latn-CS" sz="2400" dirty="0"/>
              <a:t> </a:t>
            </a:r>
            <a:r>
              <a:rPr lang="sr-Cyrl-RS" sz="2400" dirty="0"/>
              <a:t>настаје:1) </a:t>
            </a:r>
            <a:r>
              <a:rPr lang="sr-Cyrl-CS" sz="2400" dirty="0"/>
              <a:t>због</a:t>
            </a:r>
            <a:r>
              <a:rPr lang="sr-Latn-CS" sz="2400" dirty="0"/>
              <a:t> </a:t>
            </a:r>
            <a:r>
              <a:rPr lang="sr-Cyrl-CS" sz="2400" dirty="0"/>
              <a:t>повећања</a:t>
            </a:r>
            <a:r>
              <a:rPr lang="sr-Latn-CS" sz="2400" dirty="0"/>
              <a:t> </a:t>
            </a:r>
            <a:r>
              <a:rPr lang="sr-Cyrl-CS" sz="2400" dirty="0"/>
              <a:t>количине</a:t>
            </a:r>
            <a:r>
              <a:rPr lang="sr-Latn-CS" sz="2400" dirty="0"/>
              <a:t> </a:t>
            </a:r>
            <a:r>
              <a:rPr lang="sr-Cyrl-CS" sz="2400" dirty="0"/>
              <a:t>масних</a:t>
            </a:r>
            <a:r>
              <a:rPr lang="sr-Latn-CS" sz="2400" dirty="0"/>
              <a:t> </a:t>
            </a:r>
            <a:r>
              <a:rPr lang="sr-Cyrl-CS" sz="2400" dirty="0"/>
              <a:t>киселина</a:t>
            </a:r>
            <a:r>
              <a:rPr lang="sr-Latn-CS" sz="2400" dirty="0"/>
              <a:t> </a:t>
            </a:r>
            <a:r>
              <a:rPr lang="sr-Cyrl-CS" sz="2400" dirty="0"/>
              <a:t>и</a:t>
            </a:r>
            <a:r>
              <a:rPr lang="sr-Latn-CS" sz="2400" dirty="0"/>
              <a:t> </a:t>
            </a:r>
            <a:r>
              <a:rPr lang="sr-Cyrl-CS" sz="2400" dirty="0"/>
              <a:t>гликокортикоида</a:t>
            </a:r>
            <a:r>
              <a:rPr lang="sr-Latn-CS" sz="2400" dirty="0"/>
              <a:t> </a:t>
            </a:r>
            <a:r>
              <a:rPr lang="sr-Cyrl-CS" sz="2400" dirty="0"/>
              <a:t>у</a:t>
            </a:r>
            <a:r>
              <a:rPr lang="sr-Latn-CS" sz="2400" dirty="0"/>
              <a:t> </a:t>
            </a:r>
            <a:r>
              <a:rPr lang="sr-Cyrl-CS" sz="2400" dirty="0"/>
              <a:t>крви</a:t>
            </a:r>
            <a:r>
              <a:rPr lang="sr-Latn-CS" sz="2400" dirty="0"/>
              <a:t> </a:t>
            </a:r>
            <a:r>
              <a:rPr lang="sr-Cyrl-CS" sz="2400" dirty="0"/>
              <a:t>и</a:t>
            </a:r>
            <a:r>
              <a:rPr lang="sr-Latn-CS" sz="2400" dirty="0"/>
              <a:t> </a:t>
            </a:r>
            <a:r>
              <a:rPr lang="sr-Cyrl-RS" sz="2400" dirty="0"/>
              <a:t>2)</a:t>
            </a:r>
            <a:r>
              <a:rPr lang="sr-Cyrl-CS" sz="2400" dirty="0">
                <a:solidFill>
                  <a:srgbClr val="CC0000"/>
                </a:solidFill>
              </a:rPr>
              <a:t>повећана</a:t>
            </a:r>
            <a:r>
              <a:rPr lang="sr-Latn-CS" sz="2400" dirty="0">
                <a:solidFill>
                  <a:srgbClr val="CC0000"/>
                </a:solidFill>
              </a:rPr>
              <a:t> </a:t>
            </a:r>
            <a:r>
              <a:rPr lang="sr-Cyrl-CS" sz="2400" dirty="0">
                <a:solidFill>
                  <a:srgbClr val="CC0000"/>
                </a:solidFill>
              </a:rPr>
              <a:t>разградња</a:t>
            </a:r>
            <a:r>
              <a:rPr lang="sr-Cyrl-RS" sz="2400" dirty="0">
                <a:solidFill>
                  <a:srgbClr val="CC0000"/>
                </a:solidFill>
              </a:rPr>
              <a:t> </a:t>
            </a:r>
            <a:r>
              <a:rPr lang="sr-Cyrl-RS" sz="2400" dirty="0" err="1">
                <a:solidFill>
                  <a:srgbClr val="CC0000"/>
                </a:solidFill>
              </a:rPr>
              <a:t>инсули</a:t>
            </a:r>
            <a:r>
              <a:rPr lang="sr-Cyrl-CS" sz="2400" dirty="0">
                <a:solidFill>
                  <a:srgbClr val="CC0000"/>
                </a:solidFill>
              </a:rPr>
              <a:t>на</a:t>
            </a:r>
            <a:r>
              <a:rPr lang="sr-Latn-CS" sz="2400" dirty="0">
                <a:solidFill>
                  <a:srgbClr val="CC0000"/>
                </a:solidFill>
              </a:rPr>
              <a:t> </a:t>
            </a:r>
            <a:r>
              <a:rPr lang="sr-Cyrl-CS" sz="2400" dirty="0"/>
              <a:t>под</a:t>
            </a:r>
            <a:r>
              <a:rPr lang="sr-Latn-CS" sz="2400" dirty="0"/>
              <a:t> </a:t>
            </a:r>
            <a:r>
              <a:rPr lang="sr-Cyrl-CS" sz="2400" dirty="0"/>
              <a:t>дејством</a:t>
            </a:r>
            <a:r>
              <a:rPr lang="sr-Latn-CS" sz="2400" dirty="0"/>
              <a:t> </a:t>
            </a:r>
            <a:r>
              <a:rPr lang="sr-Cyrl-CS" sz="2400" dirty="0"/>
              <a:t>ензима</a:t>
            </a:r>
            <a:r>
              <a:rPr lang="sr-Latn-CS" sz="2400" dirty="0"/>
              <a:t> </a:t>
            </a:r>
            <a:r>
              <a:rPr lang="sr-Cyrl-CS" sz="2400" dirty="0"/>
              <a:t>плаценте</a:t>
            </a:r>
            <a:r>
              <a:rPr lang="sr-Latn-CS" sz="2400" dirty="0"/>
              <a:t>. </a:t>
            </a:r>
            <a:r>
              <a:rPr lang="sr-Cyrl-CS" sz="2400" dirty="0"/>
              <a:t>Здраве</a:t>
            </a:r>
            <a:r>
              <a:rPr lang="sr-Latn-CS" sz="2400" dirty="0"/>
              <a:t> </a:t>
            </a:r>
            <a:r>
              <a:rPr lang="sr-Cyrl-CS" sz="2400" dirty="0"/>
              <a:t>труднице</a:t>
            </a:r>
            <a:r>
              <a:rPr lang="sr-Latn-CS" sz="2400" dirty="0"/>
              <a:t> </a:t>
            </a:r>
            <a:r>
              <a:rPr lang="sr-Cyrl-CS" sz="2400" dirty="0"/>
              <a:t>на</a:t>
            </a:r>
            <a:r>
              <a:rPr lang="sr-Latn-CS" sz="2400" dirty="0"/>
              <a:t> </a:t>
            </a:r>
            <a:r>
              <a:rPr lang="sr-Cyrl-CS" sz="2400" dirty="0"/>
              <a:t>ово</a:t>
            </a:r>
            <a:r>
              <a:rPr lang="sr-Latn-CS" sz="2400" dirty="0"/>
              <a:t> </a:t>
            </a:r>
            <a:r>
              <a:rPr lang="sr-Cyrl-CS" sz="2400" dirty="0"/>
              <a:t>реагују</a:t>
            </a:r>
            <a:r>
              <a:rPr lang="sr-Latn-CS" sz="2400" dirty="0"/>
              <a:t> </a:t>
            </a:r>
            <a:r>
              <a:rPr lang="sr-Cyrl-CS" sz="2400" dirty="0"/>
              <a:t>повећаним</a:t>
            </a:r>
            <a:r>
              <a:rPr lang="sr-Latn-CS" sz="2400" dirty="0"/>
              <a:t> </a:t>
            </a:r>
            <a:r>
              <a:rPr lang="sr-Cyrl-CS" sz="2400" dirty="0"/>
              <a:t>лучењем</a:t>
            </a:r>
            <a:r>
              <a:rPr lang="sr-Latn-CS" sz="2400" dirty="0"/>
              <a:t> </a:t>
            </a:r>
            <a:r>
              <a:rPr lang="sr-Cyrl-CS" sz="2400" dirty="0"/>
              <a:t>инсулина</a:t>
            </a:r>
            <a:r>
              <a:rPr lang="sr-Latn-CS" sz="2400" dirty="0"/>
              <a:t>, </a:t>
            </a:r>
            <a:r>
              <a:rPr lang="sr-Cyrl-CS" sz="2400" dirty="0"/>
              <a:t>а</a:t>
            </a:r>
            <a:r>
              <a:rPr lang="sr-Latn-CS" sz="2400" dirty="0"/>
              <a:t> </a:t>
            </a:r>
            <a:r>
              <a:rPr lang="sr-Cyrl-CS" sz="2400" dirty="0"/>
              <a:t>оне</a:t>
            </a:r>
            <a:r>
              <a:rPr lang="sr-Latn-CS" sz="2400" dirty="0"/>
              <a:t> </a:t>
            </a:r>
            <a:r>
              <a:rPr lang="sr-Cyrl-CS" sz="2400" dirty="0"/>
              <a:t>са</a:t>
            </a:r>
            <a:r>
              <a:rPr lang="sr-Latn-CS" sz="2400" dirty="0"/>
              <a:t> </a:t>
            </a:r>
            <a:r>
              <a:rPr lang="sr-Cyrl-CS" sz="2400" dirty="0"/>
              <a:t>предијабетесом</a:t>
            </a:r>
            <a:r>
              <a:rPr lang="sr-Latn-CS" sz="2400" dirty="0"/>
              <a:t> </a:t>
            </a:r>
            <a:r>
              <a:rPr lang="sr-Cyrl-CS" sz="2400" dirty="0"/>
              <a:t>или</a:t>
            </a:r>
            <a:r>
              <a:rPr lang="sr-Latn-CS" sz="2400" dirty="0"/>
              <a:t> </a:t>
            </a:r>
            <a:r>
              <a:rPr lang="sr-Cyrl-CS" sz="2400" dirty="0"/>
              <a:t>латентним</a:t>
            </a:r>
            <a:r>
              <a:rPr lang="sr-Latn-CS" sz="2400" dirty="0"/>
              <a:t> </a:t>
            </a:r>
            <a:r>
              <a:rPr lang="sr-Cyrl-CS" sz="2400" dirty="0"/>
              <a:t>дијебетесом</a:t>
            </a:r>
            <a:r>
              <a:rPr lang="sr-Latn-CS" sz="2400" dirty="0"/>
              <a:t> </a:t>
            </a:r>
            <a:r>
              <a:rPr lang="sr-Cyrl-CS" sz="2400" dirty="0"/>
              <a:t>добијају</a:t>
            </a:r>
            <a:r>
              <a:rPr lang="sr-Latn-CS" sz="2400" dirty="0"/>
              <a:t> </a:t>
            </a:r>
            <a:r>
              <a:rPr lang="sr-Cyrl-CS" sz="2400" dirty="0"/>
              <a:t>испољени</a:t>
            </a:r>
            <a:r>
              <a:rPr lang="sr-Latn-CS" sz="2400" dirty="0"/>
              <a:t> </a:t>
            </a:r>
            <a:r>
              <a:rPr lang="sr-Cyrl-CS" sz="2400" dirty="0"/>
              <a:t>облик</a:t>
            </a:r>
            <a:r>
              <a:rPr lang="sr-Latn-CS" sz="2400" dirty="0"/>
              <a:t> </a:t>
            </a:r>
            <a:r>
              <a:rPr lang="sr-Cyrl-CS" sz="2400" dirty="0"/>
              <a:t>овог</a:t>
            </a:r>
            <a:r>
              <a:rPr lang="sr-Latn-CS" sz="2400" dirty="0"/>
              <a:t> </a:t>
            </a:r>
            <a:r>
              <a:rPr lang="sr-Cyrl-CS" sz="2400" dirty="0"/>
              <a:t>обољења</a:t>
            </a:r>
            <a:r>
              <a:rPr lang="sr-Latn-CS" sz="2400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874"/>
    </mc:Choice>
    <mc:Fallback xmlns="">
      <p:transition spd="slow" advTm="72874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dirty="0"/>
              <a:t>Етиологија</a:t>
            </a:r>
            <a:endParaRPr lang="sr-Latn-C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1" y="857232"/>
            <a:ext cx="8629680" cy="5238768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None/>
            </a:pPr>
            <a:r>
              <a:rPr lang="sr-Cyrl-CS" sz="2400" b="1" u="sng" dirty="0"/>
              <a:t>Лекови</a:t>
            </a:r>
            <a:r>
              <a:rPr lang="sr-Latn-CS" sz="2400" b="1" u="sng" dirty="0"/>
              <a:t> </a:t>
            </a:r>
            <a:r>
              <a:rPr lang="sr-Cyrl-CS" sz="2400" b="1" u="sng" dirty="0"/>
              <a:t>и</a:t>
            </a:r>
            <a:r>
              <a:rPr lang="sr-Latn-CS" sz="2400" b="1" u="sng" dirty="0"/>
              <a:t> </a:t>
            </a:r>
            <a:r>
              <a:rPr lang="sr-Cyrl-CS" sz="2400" b="1" u="sng" dirty="0"/>
              <a:t>хемијски</a:t>
            </a:r>
            <a:r>
              <a:rPr lang="sr-Latn-CS" sz="2400" b="1" u="sng" dirty="0"/>
              <a:t> </a:t>
            </a:r>
            <a:r>
              <a:rPr lang="sr-Cyrl-CS" sz="2400" b="1" u="sng" dirty="0"/>
              <a:t>агенси</a:t>
            </a:r>
            <a:endParaRPr lang="sr-Latn-CS" sz="2400" b="1" u="sng" dirty="0"/>
          </a:p>
          <a:p>
            <a:pPr eaLnBrk="1" hangingPunct="1">
              <a:lnSpc>
                <a:spcPct val="80000"/>
              </a:lnSpc>
            </a:pPr>
            <a:r>
              <a:rPr lang="sr-Latn-CS" sz="2400" b="1" dirty="0"/>
              <a:t> </a:t>
            </a:r>
            <a:r>
              <a:rPr lang="sr-Cyrl-CS" sz="2400" b="1" dirty="0"/>
              <a:t>који</a:t>
            </a:r>
            <a:r>
              <a:rPr lang="sr-Latn-CS" sz="2400" b="1" dirty="0"/>
              <a:t> </a:t>
            </a:r>
            <a:r>
              <a:rPr lang="sr-Cyrl-CS" sz="2400" b="1" dirty="0"/>
              <a:t>се</a:t>
            </a:r>
            <a:r>
              <a:rPr lang="sr-Latn-CS" sz="2400" b="1" dirty="0"/>
              <a:t> </a:t>
            </a:r>
            <a:r>
              <a:rPr lang="sr-Cyrl-CS" sz="2400" b="1" dirty="0"/>
              <a:t>примењују</a:t>
            </a:r>
            <a:r>
              <a:rPr lang="sr-Latn-CS" sz="2400" b="1" dirty="0"/>
              <a:t> </a:t>
            </a:r>
            <a:r>
              <a:rPr lang="sr-Cyrl-CS" sz="2400" b="1" dirty="0"/>
              <a:t>код</a:t>
            </a:r>
            <a:r>
              <a:rPr lang="sr-Latn-CS" sz="2400" b="1" dirty="0"/>
              <a:t> </a:t>
            </a:r>
            <a:r>
              <a:rPr lang="sr-Cyrl-CS" sz="2400" b="1" dirty="0"/>
              <a:t>реуматских</a:t>
            </a:r>
            <a:r>
              <a:rPr lang="sr-Latn-CS" sz="2400" b="1" dirty="0"/>
              <a:t> </a:t>
            </a:r>
            <a:r>
              <a:rPr lang="sr-Cyrl-CS" sz="2400" b="1" dirty="0"/>
              <a:t>болести</a:t>
            </a:r>
            <a:r>
              <a:rPr lang="sr-Latn-CS" sz="2400" b="1" dirty="0"/>
              <a:t>, </a:t>
            </a:r>
            <a:r>
              <a:rPr lang="sr-Cyrl-CS" sz="2400" b="1" dirty="0"/>
              <a:t>хроничних</a:t>
            </a:r>
            <a:r>
              <a:rPr lang="sr-Latn-CS" sz="2400" b="1" dirty="0"/>
              <a:t> </a:t>
            </a:r>
            <a:r>
              <a:rPr lang="sr-Cyrl-CS" sz="2400" b="1" dirty="0"/>
              <a:t>обољења</a:t>
            </a:r>
            <a:r>
              <a:rPr lang="sr-Latn-CS" sz="2400" b="1" dirty="0"/>
              <a:t> </a:t>
            </a:r>
            <a:r>
              <a:rPr lang="sr-Cyrl-CS" sz="2400" b="1" dirty="0"/>
              <a:t>дисајних</a:t>
            </a:r>
            <a:r>
              <a:rPr lang="sr-Latn-CS" sz="2400" b="1" dirty="0"/>
              <a:t> </a:t>
            </a:r>
            <a:r>
              <a:rPr lang="sr-Cyrl-CS" sz="2400" b="1" dirty="0"/>
              <a:t>путева</a:t>
            </a:r>
            <a:r>
              <a:rPr lang="sr-Latn-CS" sz="2400" b="1" dirty="0"/>
              <a:t>, </a:t>
            </a:r>
            <a:r>
              <a:rPr lang="sr-Cyrl-CS" sz="2400" b="1" dirty="0"/>
              <a:t>неких</a:t>
            </a:r>
            <a:r>
              <a:rPr lang="sr-Latn-CS" sz="2400" b="1" dirty="0"/>
              <a:t> </a:t>
            </a:r>
            <a:r>
              <a:rPr lang="sr-Cyrl-CS" sz="2400" b="1" dirty="0"/>
              <a:t>бубрежних</a:t>
            </a:r>
            <a:r>
              <a:rPr lang="sr-Latn-CS" sz="2400" b="1" dirty="0"/>
              <a:t> </a:t>
            </a:r>
            <a:r>
              <a:rPr lang="sr-Cyrl-CS" sz="2400" b="1" dirty="0"/>
              <a:t>и</a:t>
            </a:r>
            <a:r>
              <a:rPr lang="sr-Latn-CS" sz="2400" b="1" dirty="0"/>
              <a:t> </a:t>
            </a:r>
            <a:r>
              <a:rPr lang="sr-Cyrl-CS" sz="2400" b="1" dirty="0"/>
              <a:t>кожних</a:t>
            </a:r>
            <a:r>
              <a:rPr lang="sr-Latn-CS" sz="2400" b="1" dirty="0"/>
              <a:t> </a:t>
            </a:r>
            <a:r>
              <a:rPr lang="sr-Cyrl-CS" sz="2400" b="1" dirty="0"/>
              <a:t>обољења</a:t>
            </a:r>
            <a:r>
              <a:rPr lang="sr-Latn-CS" sz="2400" b="1" dirty="0"/>
              <a:t> </a:t>
            </a:r>
            <a:r>
              <a:rPr lang="sr-Cyrl-CS" sz="2400" b="1" dirty="0"/>
              <a:t>и</a:t>
            </a:r>
            <a:r>
              <a:rPr lang="sr-Latn-CS" sz="2400" b="1" dirty="0"/>
              <a:t> </a:t>
            </a:r>
            <a:r>
              <a:rPr lang="sr-Cyrl-CS" sz="2400" b="1" dirty="0"/>
              <a:t>различитих</a:t>
            </a:r>
            <a:r>
              <a:rPr lang="sr-Latn-CS" sz="2400" b="1" dirty="0"/>
              <a:t> </a:t>
            </a:r>
            <a:r>
              <a:rPr lang="sr-Cyrl-CS" sz="2400" b="1" dirty="0"/>
              <a:t>алергијских</a:t>
            </a:r>
            <a:r>
              <a:rPr lang="sr-Latn-CS" sz="2400" b="1" dirty="0"/>
              <a:t> </a:t>
            </a:r>
            <a:r>
              <a:rPr lang="sr-Cyrl-CS" sz="2400" b="1" dirty="0"/>
              <a:t>стања</a:t>
            </a:r>
            <a:r>
              <a:rPr lang="sr-Latn-CS" sz="2400" b="1" dirty="0"/>
              <a:t>. </a:t>
            </a:r>
            <a:r>
              <a:rPr lang="sr-Cyrl-CS" sz="2400" b="1" dirty="0"/>
              <a:t>Друга</a:t>
            </a:r>
            <a:r>
              <a:rPr lang="sr-Latn-CS" sz="2400" b="1" dirty="0"/>
              <a:t> </a:t>
            </a:r>
            <a:r>
              <a:rPr lang="sr-Cyrl-CS" sz="2400" b="1" dirty="0"/>
              <a:t>група</a:t>
            </a:r>
            <a:r>
              <a:rPr lang="sr-Latn-CS" sz="2400" b="1" dirty="0"/>
              <a:t> </a:t>
            </a:r>
            <a:r>
              <a:rPr lang="sr-Cyrl-CS" sz="2400" b="1" dirty="0"/>
              <a:t>лекова</a:t>
            </a:r>
            <a:r>
              <a:rPr lang="sr-Latn-CS" sz="2400" b="1" dirty="0"/>
              <a:t> </a:t>
            </a:r>
            <a:r>
              <a:rPr lang="sr-Cyrl-CS" sz="2400" b="1" dirty="0"/>
              <a:t>су</a:t>
            </a:r>
            <a:r>
              <a:rPr lang="sr-Latn-CS" sz="2400" b="1" dirty="0"/>
              <a:t> </a:t>
            </a:r>
            <a:r>
              <a:rPr lang="sr-Cyrl-CS" sz="2400" b="1" dirty="0"/>
              <a:t>препарати</a:t>
            </a:r>
            <a:r>
              <a:rPr lang="sr-Latn-CS" sz="2400" b="1" dirty="0"/>
              <a:t> </a:t>
            </a:r>
            <a:r>
              <a:rPr lang="sr-Cyrl-CS" sz="2400" b="1" dirty="0"/>
              <a:t>који</a:t>
            </a:r>
            <a:r>
              <a:rPr lang="sr-Latn-CS" sz="2400" b="1" dirty="0"/>
              <a:t> </a:t>
            </a:r>
            <a:r>
              <a:rPr lang="sr-Cyrl-CS" sz="2400" b="1" dirty="0"/>
              <a:t>делују</a:t>
            </a:r>
            <a:r>
              <a:rPr lang="sr-Latn-CS" sz="2400" b="1" dirty="0"/>
              <a:t> </a:t>
            </a:r>
            <a:r>
              <a:rPr lang="sr-Cyrl-CS" sz="2400" b="1" dirty="0"/>
              <a:t>на</a:t>
            </a:r>
            <a:r>
              <a:rPr lang="sr-Latn-CS" sz="2400" b="1" dirty="0"/>
              <a:t> </a:t>
            </a:r>
            <a:r>
              <a:rPr lang="sr-Cyrl-CS" sz="2400" b="1" dirty="0"/>
              <a:t>повишени</a:t>
            </a:r>
            <a:r>
              <a:rPr lang="sr-Latn-CS" sz="2400" b="1" dirty="0"/>
              <a:t> </a:t>
            </a:r>
            <a:r>
              <a:rPr lang="sr-Cyrl-CS" sz="2400" b="1" dirty="0"/>
              <a:t>крвни</a:t>
            </a:r>
            <a:r>
              <a:rPr lang="sr-Latn-CS" sz="2400" b="1" dirty="0"/>
              <a:t> </a:t>
            </a:r>
            <a:r>
              <a:rPr lang="sr-Cyrl-CS" sz="2400" b="1" dirty="0"/>
              <a:t>притисак</a:t>
            </a:r>
            <a:r>
              <a:rPr lang="sr-Latn-CS" sz="2400" b="1" dirty="0"/>
              <a:t> </a:t>
            </a:r>
            <a:r>
              <a:rPr lang="sr-Cyrl-CS" sz="2400" b="1" dirty="0"/>
              <a:t>и</a:t>
            </a:r>
            <a:r>
              <a:rPr lang="sr-Latn-CS" sz="2400" b="1" dirty="0"/>
              <a:t> </a:t>
            </a:r>
            <a:r>
              <a:rPr lang="sr-Cyrl-CS" sz="2400" b="1" dirty="0"/>
              <a:t>боље</a:t>
            </a:r>
            <a:r>
              <a:rPr lang="sr-Latn-CS" sz="2400" b="1" dirty="0"/>
              <a:t> </a:t>
            </a:r>
            <a:r>
              <a:rPr lang="sr-Cyrl-CS" sz="2400" b="1" dirty="0"/>
              <a:t>мокрење</a:t>
            </a:r>
            <a:r>
              <a:rPr lang="sr-Latn-CS" sz="2400" b="1" dirty="0"/>
              <a:t>. </a:t>
            </a:r>
            <a:r>
              <a:rPr lang="sr-Cyrl-CS" sz="2400" b="1" dirty="0"/>
              <a:t>Такође</a:t>
            </a:r>
            <a:r>
              <a:rPr lang="sr-Latn-CS" sz="2400" b="1" dirty="0"/>
              <a:t>, </a:t>
            </a:r>
            <a:r>
              <a:rPr lang="sr-Cyrl-CS" sz="2400" b="1" dirty="0"/>
              <a:t>и</a:t>
            </a:r>
            <a:r>
              <a:rPr lang="sr-Latn-CS" sz="2400" b="1" dirty="0"/>
              <a:t> </a:t>
            </a:r>
            <a:r>
              <a:rPr lang="sr-Cyrl-CS" sz="2400" b="1" dirty="0"/>
              <a:t>орална</a:t>
            </a:r>
            <a:r>
              <a:rPr lang="sr-Latn-CS" sz="2400" b="1" dirty="0"/>
              <a:t> </a:t>
            </a:r>
            <a:r>
              <a:rPr lang="sr-Cyrl-CS" sz="2400" b="1" dirty="0"/>
              <a:t>контрацептивна</a:t>
            </a:r>
            <a:r>
              <a:rPr lang="sr-Latn-CS" sz="2400" b="1" dirty="0"/>
              <a:t> </a:t>
            </a:r>
            <a:r>
              <a:rPr lang="sr-Cyrl-CS" sz="2400" b="1" dirty="0"/>
              <a:t>средства</a:t>
            </a:r>
            <a:r>
              <a:rPr lang="sr-Latn-CS" sz="2400" b="1" dirty="0"/>
              <a:t> </a:t>
            </a:r>
            <a:r>
              <a:rPr lang="sr-Latn-CS" sz="2400" b="1" dirty="0">
                <a:solidFill>
                  <a:srgbClr val="FF0000"/>
                </a:solidFill>
              </a:rPr>
              <a:t>(</a:t>
            </a:r>
            <a:r>
              <a:rPr lang="sr-Cyrl-CS" sz="2400" b="1" dirty="0">
                <a:solidFill>
                  <a:srgbClr val="FF0000"/>
                </a:solidFill>
              </a:rPr>
              <a:t>јатрогени</a:t>
            </a:r>
            <a:r>
              <a:rPr lang="sr-Latn-CS" sz="2400" b="1" dirty="0">
                <a:solidFill>
                  <a:srgbClr val="FF0000"/>
                </a:solidFill>
              </a:rPr>
              <a:t> </a:t>
            </a:r>
            <a:r>
              <a:rPr lang="sr-Cyrl-CS" sz="2400" b="1" dirty="0">
                <a:solidFill>
                  <a:srgbClr val="FF0000"/>
                </a:solidFill>
              </a:rPr>
              <a:t>дијабетес</a:t>
            </a:r>
            <a:r>
              <a:rPr lang="sr-Latn-CS" sz="2400" b="1" dirty="0">
                <a:solidFill>
                  <a:srgbClr val="FF0000"/>
                </a:solidFill>
              </a:rPr>
              <a:t>).</a:t>
            </a:r>
          </a:p>
          <a:p>
            <a:pPr eaLnBrk="1" hangingPunct="1">
              <a:lnSpc>
                <a:spcPct val="80000"/>
              </a:lnSpc>
            </a:pPr>
            <a:endParaRPr lang="sr-Latn-CS" sz="2400" b="1" dirty="0"/>
          </a:p>
          <a:p>
            <a:pPr eaLnBrk="1" hangingPunct="1">
              <a:lnSpc>
                <a:spcPct val="80000"/>
              </a:lnSpc>
              <a:buNone/>
            </a:pPr>
            <a:r>
              <a:rPr lang="sr-Cyrl-CS" sz="2400" b="1" u="sng" dirty="0"/>
              <a:t>Остали</a:t>
            </a:r>
            <a:r>
              <a:rPr lang="sr-Latn-CS" sz="2400" b="1" u="sng" dirty="0"/>
              <a:t> </a:t>
            </a:r>
            <a:r>
              <a:rPr lang="sr-Cyrl-CS" sz="2400" b="1" u="sng" dirty="0"/>
              <a:t>фактори</a:t>
            </a:r>
            <a:endParaRPr lang="sr-Latn-CS" sz="2400" b="1" u="sng" dirty="0"/>
          </a:p>
          <a:p>
            <a:pPr eaLnBrk="1" hangingPunct="1">
              <a:lnSpc>
                <a:spcPct val="80000"/>
              </a:lnSpc>
            </a:pPr>
            <a:r>
              <a:rPr lang="sr-Cyrl-CS" sz="2400" b="1" dirty="0"/>
              <a:t>склоност</a:t>
            </a:r>
            <a:r>
              <a:rPr lang="sr-Latn-CS" sz="2400" b="1" dirty="0"/>
              <a:t> </a:t>
            </a:r>
            <a:r>
              <a:rPr lang="sr-Cyrl-CS" sz="2400" b="1" dirty="0"/>
              <a:t>ка</a:t>
            </a:r>
            <a:r>
              <a:rPr lang="sr-Latn-CS" sz="2400" b="1" dirty="0"/>
              <a:t> </a:t>
            </a:r>
            <a:r>
              <a:rPr lang="sr-Cyrl-CS" sz="2400" b="1" dirty="0"/>
              <a:t>уношењу</a:t>
            </a:r>
            <a:r>
              <a:rPr lang="sr-Latn-CS" sz="2400" b="1" dirty="0"/>
              <a:t> </a:t>
            </a:r>
            <a:r>
              <a:rPr lang="sr-Cyrl-CS" sz="2400" b="1" dirty="0"/>
              <a:t>већих</a:t>
            </a:r>
            <a:r>
              <a:rPr lang="sr-Latn-CS" sz="2400" b="1" dirty="0"/>
              <a:t> </a:t>
            </a:r>
            <a:r>
              <a:rPr lang="sr-Cyrl-CS" sz="2400" b="1" dirty="0"/>
              <a:t>количина</a:t>
            </a:r>
            <a:r>
              <a:rPr lang="sr-Latn-CS" sz="2400" b="1" dirty="0"/>
              <a:t> </a:t>
            </a:r>
            <a:r>
              <a:rPr lang="sr-Cyrl-CS" sz="2400" b="1" dirty="0"/>
              <a:t>слаткиша</a:t>
            </a:r>
            <a:r>
              <a:rPr lang="sr-Latn-CS" sz="2400" b="1" dirty="0"/>
              <a:t>, </a:t>
            </a:r>
            <a:r>
              <a:rPr lang="sr-Cyrl-CS" sz="2400" b="1" dirty="0">
                <a:solidFill>
                  <a:srgbClr val="CC0000"/>
                </a:solidFill>
              </a:rPr>
              <a:t>смањена</a:t>
            </a:r>
            <a:r>
              <a:rPr lang="sr-Latn-CS" sz="2400" b="1" dirty="0">
                <a:solidFill>
                  <a:srgbClr val="CC0000"/>
                </a:solidFill>
              </a:rPr>
              <a:t> </a:t>
            </a:r>
            <a:r>
              <a:rPr lang="sr-Cyrl-CS" sz="2400" b="1" dirty="0">
                <a:solidFill>
                  <a:srgbClr val="CC0000"/>
                </a:solidFill>
              </a:rPr>
              <a:t>физичка</a:t>
            </a:r>
            <a:r>
              <a:rPr lang="sr-Latn-CS" sz="2400" b="1" dirty="0">
                <a:solidFill>
                  <a:srgbClr val="CC0000"/>
                </a:solidFill>
              </a:rPr>
              <a:t> </a:t>
            </a:r>
            <a:r>
              <a:rPr lang="sr-Cyrl-CS" sz="2400" b="1" dirty="0">
                <a:solidFill>
                  <a:srgbClr val="CC0000"/>
                </a:solidFill>
              </a:rPr>
              <a:t>активност</a:t>
            </a:r>
            <a:r>
              <a:rPr lang="sr-Latn-CS" sz="2400" b="1" dirty="0"/>
              <a:t>,  </a:t>
            </a:r>
            <a:r>
              <a:rPr lang="sr-Cyrl-CS" sz="2400" b="1" dirty="0"/>
              <a:t>климактеријум</a:t>
            </a:r>
            <a:r>
              <a:rPr lang="sr-Latn-CS" sz="2400" b="1" dirty="0"/>
              <a:t>, </a:t>
            </a:r>
            <a:r>
              <a:rPr lang="sr-Cyrl-CS" sz="2400" b="1" dirty="0"/>
              <a:t>склоност</a:t>
            </a:r>
            <a:r>
              <a:rPr lang="sr-Latn-CS" sz="2400" b="1" dirty="0"/>
              <a:t> </a:t>
            </a:r>
            <a:r>
              <a:rPr lang="sr-Cyrl-CS" sz="2400" b="1" dirty="0"/>
              <a:t>ка</a:t>
            </a:r>
            <a:r>
              <a:rPr lang="sr-Latn-CS" sz="2400" b="1" dirty="0"/>
              <a:t> </a:t>
            </a:r>
            <a:r>
              <a:rPr lang="sr-Cyrl-CS" sz="2400" b="1" dirty="0"/>
              <a:t>инфекцијама</a:t>
            </a:r>
            <a:r>
              <a:rPr lang="sr-Latn-CS" sz="2400" b="1" dirty="0"/>
              <a:t>, </a:t>
            </a:r>
            <a:r>
              <a:rPr lang="sr-Cyrl-CS" sz="2400" b="1" dirty="0"/>
              <a:t>назебима</a:t>
            </a:r>
            <a:r>
              <a:rPr lang="sr-Latn-CS" sz="2400" b="1" dirty="0"/>
              <a:t> </a:t>
            </a:r>
            <a:r>
              <a:rPr lang="sr-Cyrl-CS" sz="2400" b="1" dirty="0"/>
              <a:t>и</a:t>
            </a:r>
            <a:r>
              <a:rPr lang="sr-Latn-CS" sz="2400" b="1" dirty="0"/>
              <a:t> </a:t>
            </a:r>
            <a:r>
              <a:rPr lang="sr-Cyrl-CS" sz="2400" b="1" dirty="0"/>
              <a:t>запаљењима</a:t>
            </a:r>
            <a:r>
              <a:rPr lang="sr-Latn-CS" sz="2400" b="1" dirty="0"/>
              <a:t>, </a:t>
            </a:r>
            <a:r>
              <a:rPr lang="sr-Cyrl-CS" sz="2400" b="1" dirty="0"/>
              <a:t>рађање</a:t>
            </a:r>
            <a:r>
              <a:rPr lang="sr-Latn-CS" sz="2400" b="1" dirty="0"/>
              <a:t> </a:t>
            </a:r>
            <a:r>
              <a:rPr lang="sr-Cyrl-CS" sz="2400" b="1" dirty="0"/>
              <a:t>крупног</a:t>
            </a:r>
            <a:r>
              <a:rPr lang="sr-Latn-CS" sz="2400" b="1" dirty="0"/>
              <a:t> </a:t>
            </a:r>
            <a:r>
              <a:rPr lang="sr-Cyrl-CS" sz="2400" b="1" dirty="0"/>
              <a:t>детета</a:t>
            </a:r>
            <a:r>
              <a:rPr lang="sr-Latn-CS" sz="2400" b="1" dirty="0"/>
              <a:t> (</a:t>
            </a:r>
            <a:r>
              <a:rPr lang="sr-Cyrl-CS" sz="2400" b="1" dirty="0"/>
              <a:t>преко</a:t>
            </a:r>
            <a:r>
              <a:rPr lang="sr-Latn-CS" sz="2400" b="1" dirty="0"/>
              <a:t> 4 </a:t>
            </a:r>
            <a:r>
              <a:rPr lang="sr-Cyrl-CS" sz="2400" b="1" dirty="0"/>
              <a:t>кг</a:t>
            </a:r>
            <a:r>
              <a:rPr lang="sr-Latn-CS" sz="2400" b="1" dirty="0"/>
              <a:t>), </a:t>
            </a:r>
            <a:r>
              <a:rPr lang="sr-Cyrl-CS" sz="2400" b="1" dirty="0"/>
              <a:t>стрес</a:t>
            </a:r>
            <a:r>
              <a:rPr lang="sr-Latn-CS" sz="2400" b="1" dirty="0"/>
              <a:t>, </a:t>
            </a:r>
            <a:r>
              <a:rPr lang="sr-Cyrl-CS" sz="2400" b="1" dirty="0"/>
              <a:t>повреде</a:t>
            </a:r>
            <a:r>
              <a:rPr lang="sr-Latn-CS" sz="2400" b="1" dirty="0"/>
              <a:t>, </a:t>
            </a:r>
            <a:r>
              <a:rPr lang="sr-Cyrl-CS" sz="2400" b="1" dirty="0"/>
              <a:t>хируршке</a:t>
            </a:r>
            <a:r>
              <a:rPr lang="sr-Latn-CS" sz="2400" b="1" dirty="0"/>
              <a:t> </a:t>
            </a:r>
            <a:r>
              <a:rPr lang="sr-Cyrl-CS" sz="2400" b="1" dirty="0"/>
              <a:t>интервенције</a:t>
            </a:r>
            <a:r>
              <a:rPr lang="sr-Latn-CS" sz="2400" b="1" dirty="0"/>
              <a:t> </a:t>
            </a:r>
            <a:r>
              <a:rPr lang="sr-Cyrl-CS" sz="2400" b="1" dirty="0"/>
              <a:t>итд</a:t>
            </a:r>
            <a:r>
              <a:rPr lang="sr-Latn-CS" sz="2400" b="1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841"/>
    </mc:Choice>
    <mc:Fallback xmlns="">
      <p:transition spd="slow" advTm="6384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К</a:t>
            </a:r>
            <a:r>
              <a:rPr lang="en-US"/>
              <a:t>линичк</a:t>
            </a:r>
            <a:r>
              <a:rPr lang="sr-Cyrl-CS"/>
              <a:t>а</a:t>
            </a:r>
            <a:r>
              <a:rPr lang="en-US"/>
              <a:t> с</a:t>
            </a:r>
            <a:r>
              <a:rPr lang="sr-Cyrl-CS"/>
              <a:t>лика ДМ</a:t>
            </a:r>
            <a:endParaRPr lang="en-US"/>
          </a:p>
        </p:txBody>
      </p:sp>
      <p:sp>
        <p:nvSpPr>
          <p:cNvPr id="11267" name="Rectangle 3"/>
          <p:cNvSpPr>
            <a:spLocks noGrp="1"/>
          </p:cNvSpPr>
          <p:nvPr>
            <p:ph idx="1"/>
          </p:nvPr>
        </p:nvSpPr>
        <p:spPr>
          <a:xfrm>
            <a:off x="1066800" y="1981200"/>
            <a:ext cx="7543800" cy="43434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/>
              <a:t>п</a:t>
            </a:r>
            <a:r>
              <a:rPr lang="en-US" sz="2800" dirty="0" err="1"/>
              <a:t>олиурија</a:t>
            </a:r>
            <a:r>
              <a:rPr lang="sr-Cyrl-CS" sz="2800" dirty="0"/>
              <a:t> (повећано лучење мокраће)</a:t>
            </a:r>
            <a:r>
              <a:rPr lang="en-US" sz="2800" dirty="0"/>
              <a:t>,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2800" dirty="0"/>
              <a:t>ж</a:t>
            </a:r>
            <a:r>
              <a:rPr lang="en-US" sz="2800" dirty="0" err="1"/>
              <a:t>еђ</a:t>
            </a:r>
            <a:r>
              <a:rPr lang="sr-Cyrl-CS" sz="2800" dirty="0"/>
              <a:t> (полидипсија)</a:t>
            </a:r>
            <a:r>
              <a:rPr lang="en-US" sz="2800" dirty="0"/>
              <a:t>,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err="1"/>
              <a:t>смањење</a:t>
            </a:r>
            <a:r>
              <a:rPr lang="en-US" sz="2800" dirty="0"/>
              <a:t> </a:t>
            </a:r>
            <a:r>
              <a:rPr lang="en-US" sz="2800" dirty="0" err="1"/>
              <a:t>телесне</a:t>
            </a:r>
            <a:r>
              <a:rPr lang="en-US" sz="2800" dirty="0"/>
              <a:t> </a:t>
            </a:r>
            <a:r>
              <a:rPr lang="en-US" sz="2800" dirty="0" err="1"/>
              <a:t>тежине</a:t>
            </a:r>
            <a:r>
              <a:rPr lang="sr-Cyrl-CS" sz="2800" dirty="0"/>
              <a:t> (упркос добром апетиту)</a:t>
            </a:r>
            <a:r>
              <a:rPr lang="en-US" sz="2800" dirty="0"/>
              <a:t>,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err="1"/>
              <a:t>полифагија</a:t>
            </a:r>
            <a:r>
              <a:rPr lang="en-US" sz="2800" dirty="0"/>
              <a:t>,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err="1"/>
              <a:t>пад</a:t>
            </a:r>
            <a:r>
              <a:rPr lang="en-US" sz="2800" dirty="0"/>
              <a:t> </a:t>
            </a:r>
            <a:r>
              <a:rPr lang="en-US" sz="2800" dirty="0" err="1"/>
              <a:t>физичке</a:t>
            </a:r>
            <a:r>
              <a:rPr lang="en-US" sz="2800" dirty="0"/>
              <a:t> </a:t>
            </a:r>
            <a:r>
              <a:rPr lang="en-US" sz="2800" dirty="0" err="1"/>
              <a:t>издржљивости</a:t>
            </a:r>
            <a:r>
              <a:rPr lang="en-US" sz="2800" dirty="0"/>
              <a:t>, </a:t>
            </a:r>
            <a:r>
              <a:rPr lang="sr-Cyrl-CS" sz="2800" dirty="0"/>
              <a:t>умор,слабост</a:t>
            </a:r>
            <a:endParaRPr lang="en-US" sz="2800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err="1"/>
              <a:t>кожне</a:t>
            </a:r>
            <a:r>
              <a:rPr lang="en-US" sz="2800" dirty="0"/>
              <a:t> </a:t>
            </a:r>
            <a:r>
              <a:rPr lang="en-US" sz="2800" dirty="0" err="1"/>
              <a:t>инфекције</a:t>
            </a:r>
            <a:r>
              <a:rPr lang="en-US" sz="2800" dirty="0"/>
              <a:t>,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err="1"/>
              <a:t>неуралгије</a:t>
            </a:r>
            <a:r>
              <a:rPr lang="en-US" sz="2800" dirty="0"/>
              <a:t>,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err="1"/>
              <a:t>сметње</a:t>
            </a:r>
            <a:r>
              <a:rPr lang="en-US" sz="2800" dirty="0"/>
              <a:t> </a:t>
            </a:r>
            <a:r>
              <a:rPr lang="en-US" sz="2800" dirty="0" err="1"/>
              <a:t>вида</a:t>
            </a:r>
            <a:r>
              <a:rPr lang="sr-Cyrl-CS" sz="2800" dirty="0"/>
              <a:t> (замагљење)</a:t>
            </a:r>
            <a:r>
              <a:rPr lang="en-US" sz="2800" dirty="0"/>
              <a:t>,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err="1"/>
              <a:t>свраб</a:t>
            </a:r>
            <a:r>
              <a:rPr lang="en-US" sz="2800" dirty="0"/>
              <a:t> и </a:t>
            </a:r>
            <a:r>
              <a:rPr lang="en-US" sz="2800" dirty="0" err="1"/>
              <a:t>др</a:t>
            </a:r>
            <a:r>
              <a:rPr lang="en-US" sz="2800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570"/>
    </mc:Choice>
    <mc:Fallback xmlns="">
      <p:transition spd="slow" advTm="4357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ChangeArrowheads="1"/>
          </p:cNvSpPr>
          <p:nvPr/>
        </p:nvSpPr>
        <p:spPr bwMode="auto">
          <a:xfrm>
            <a:off x="0" y="2193925"/>
            <a:ext cx="9144000" cy="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35843" name="Picture 6" descr="Инсулин">
            <a:hlinkClick r:id="rId2" tooltip="Инсулин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0" y="3141663"/>
            <a:ext cx="14287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1910" name="Group 230"/>
          <p:cNvGraphicFramePr>
            <a:graphicFrameLocks noGrp="1"/>
          </p:cNvGraphicFramePr>
          <p:nvPr/>
        </p:nvGraphicFramePr>
        <p:xfrm>
          <a:off x="539750" y="1052513"/>
          <a:ext cx="8083550" cy="5264153"/>
        </p:xfrm>
        <a:graphic>
          <a:graphicData uri="http://schemas.openxmlformats.org/drawingml/2006/table">
            <a:tbl>
              <a:tblPr/>
              <a:tblGrid>
                <a:gridCol w="4240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4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0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7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26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VRSTE INSULINA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4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Početak dejstva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Period dejstva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Prestanak delovanja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5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Brzodelujući insulin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– 15 min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45 - 90 min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– 5 h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Kratkodelujući insulin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min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2 - 5 h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– 8 h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Srednjedelujući insulin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– 3 h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6 - 12 h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– 24 h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Dugodelujući insulin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– 6 h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8 - 20 h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 – 28 h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5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Veoma dugodelujući insulinski analog (Lantus)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h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 h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 h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Veoma dugodelujući insulinski analog (Levemir)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h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h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h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Mikstardi insulina (kombinacija kratkodelujućeg i dugodelujućeg)</a:t>
                      </a:r>
                      <a:endParaRPr kumimoji="0" lang="sr-Latn-C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min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7 - 12 h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16 - 24 h</a:t>
                      </a: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82"/>
    </mc:Choice>
    <mc:Fallback xmlns="">
      <p:transition spd="slow" advTm="19282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r>
              <a:rPr lang="sr-Cyrl-CS" sz="2800"/>
              <a:t>Л</a:t>
            </a:r>
            <a:r>
              <a:rPr lang="sr-Latn-CS" sz="2800"/>
              <a:t>абораторијски налази у шећерној болести:</a:t>
            </a:r>
            <a:endParaRPr lang="en-US" sz="280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268413"/>
            <a:ext cx="8964612" cy="5589587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Cyrl-CS" sz="2200" b="1">
                <a:solidFill>
                  <a:srgbClr val="FF0000"/>
                </a:solidFill>
              </a:rPr>
              <a:t>1. </a:t>
            </a:r>
            <a:r>
              <a:rPr lang="sr-Latn-CS" sz="2200" b="1">
                <a:solidFill>
                  <a:srgbClr val="FF0000"/>
                </a:solidFill>
              </a:rPr>
              <a:t>Гликемија</a:t>
            </a:r>
            <a:r>
              <a:rPr lang="sr-Cyrl-CS" sz="2200" b="1">
                <a:solidFill>
                  <a:srgbClr val="FF0000"/>
                </a:solidFill>
              </a:rPr>
              <a:t> </a:t>
            </a:r>
            <a:r>
              <a:rPr lang="sr-Latn-CS" sz="2200">
                <a:solidFill>
                  <a:srgbClr val="FF0000"/>
                </a:solidFill>
              </a:rPr>
              <a:t>- </a:t>
            </a:r>
            <a:r>
              <a:rPr lang="sr-Latn-CS" sz="2200"/>
              <a:t>налаз значајне хипергликемије:</a:t>
            </a:r>
            <a:endParaRPr lang="en-US" sz="220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200"/>
              <a:t>а) постпрандијална (након оброка) глукоза у крви</a:t>
            </a:r>
            <a:r>
              <a:rPr lang="sr-Cyrl-CS" sz="2200"/>
              <a:t> </a:t>
            </a:r>
            <a:r>
              <a:rPr lang="sr-Latn-CS" sz="2200"/>
              <a:t>-</a:t>
            </a:r>
            <a:r>
              <a:rPr lang="sr-Cyrl-CS" sz="2200"/>
              <a:t> </a:t>
            </a:r>
            <a:r>
              <a:rPr lang="sr-Latn-CS" sz="2200"/>
              <a:t>хипергликемија преко 11,1</a:t>
            </a:r>
            <a:r>
              <a:rPr lang="en-US" sz="2200"/>
              <a:t>mmol/</a:t>
            </a:r>
            <a:r>
              <a:rPr lang="en-US" sz="2000">
                <a:cs typeface="Arial" charset="0"/>
              </a:rPr>
              <a:t>L</a:t>
            </a:r>
            <a:r>
              <a:rPr lang="sr-Latn-CS" sz="2000"/>
              <a:t> </a:t>
            </a:r>
            <a:r>
              <a:rPr lang="sr-Latn-CS" sz="2200"/>
              <a:t> два сата и дуже након оброка,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200"/>
              <a:t>б) гликемија након оптерећења глукозом- хипергликемија преко 11,1 </a:t>
            </a:r>
            <a:r>
              <a:rPr lang="en-US" sz="2200"/>
              <a:t>mmol/</a:t>
            </a:r>
            <a:r>
              <a:rPr lang="en-US" sz="2000">
                <a:cs typeface="Arial" charset="0"/>
              </a:rPr>
              <a:t>L</a:t>
            </a:r>
            <a:r>
              <a:rPr lang="sr-Latn-CS" sz="2200"/>
              <a:t> два  сата и дуже након оралног уношења 75</a:t>
            </a:r>
            <a:r>
              <a:rPr lang="en-US" sz="2200"/>
              <a:t>g</a:t>
            </a:r>
            <a:r>
              <a:rPr lang="sr-Latn-CS" sz="2200"/>
              <a:t> глукозе (глукозо</a:t>
            </a:r>
            <a:r>
              <a:rPr lang="sr-Cyrl-CS" sz="2200"/>
              <a:t>-</a:t>
            </a:r>
            <a:r>
              <a:rPr lang="sr-Latn-CS" sz="2200"/>
              <a:t>толеранс</a:t>
            </a:r>
            <a:r>
              <a:rPr lang="sr-Cyrl-CS" sz="2200"/>
              <a:t>-</a:t>
            </a:r>
            <a:r>
              <a:rPr lang="sr-Latn-CS" sz="2200"/>
              <a:t>тестови)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200"/>
              <a:t>Глукозо</a:t>
            </a:r>
            <a:r>
              <a:rPr lang="sr-Cyrl-CS" sz="2200"/>
              <a:t>-</a:t>
            </a:r>
            <a:r>
              <a:rPr lang="sr-Latn-CS" sz="2200"/>
              <a:t>толеранс</a:t>
            </a:r>
            <a:r>
              <a:rPr lang="sr-Cyrl-CS" sz="2200"/>
              <a:t>-</a:t>
            </a:r>
            <a:r>
              <a:rPr lang="sr-Latn-CS" sz="2200"/>
              <a:t>тестови служе за мерење промена концентрације глукозе у крви након оралног или интравенског уношења глукозе у одређеном временском периоду (непосредно пре и у току 2 сата након давања глукозе).</a:t>
            </a:r>
            <a:endParaRPr lang="sr-Cyrl-CS" sz="220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200"/>
              <a:t>Најчешће  </a:t>
            </a:r>
            <a:r>
              <a:rPr lang="sr-Latn-CS" sz="2200" b="1" u="sng"/>
              <a:t>орални </a:t>
            </a:r>
            <a:r>
              <a:rPr lang="sr-Cyrl-CS" sz="2200" b="1" u="sng"/>
              <a:t> </a:t>
            </a:r>
            <a:r>
              <a:rPr lang="sr-Latn-CS" sz="2200" b="1" u="sng"/>
              <a:t>тест</a:t>
            </a:r>
            <a:r>
              <a:rPr lang="sr-Cyrl-CS" sz="2200" b="1" u="sng"/>
              <a:t> толеранције на глукозу</a:t>
            </a:r>
            <a:r>
              <a:rPr lang="sr-Latn-CS" sz="2200"/>
              <a:t>. Пре давања глукозе узима се венска крв. Крв се узима у току два сата</a:t>
            </a:r>
            <a:r>
              <a:rPr lang="sr-Cyrl-CS" sz="2200"/>
              <a:t>,</a:t>
            </a:r>
            <a:r>
              <a:rPr lang="sr-Latn-CS" sz="2200"/>
              <a:t> почев од првог вађења крви у интервалима од по 30 минута. </a:t>
            </a:r>
            <a:endParaRPr lang="sr-Cyrl-CS" sz="220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200"/>
              <a:t>Нормално је да се гликемија врати на вредност пре оралног уношења глукозе након </a:t>
            </a:r>
            <a:r>
              <a:rPr lang="sr-Latn-CS" sz="2200" b="1"/>
              <a:t>2 сата</a:t>
            </a:r>
            <a:r>
              <a:rPr lang="sr-Latn-CS" sz="2200"/>
              <a:t>.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Cyrl-CS" sz="2200"/>
              <a:t>в</a:t>
            </a:r>
            <a:r>
              <a:rPr lang="sr-Latn-CS" sz="2200"/>
              <a:t>) јутарњи ниво глукозе – гликемија преко 7,8 </a:t>
            </a:r>
            <a:r>
              <a:rPr lang="en-US" sz="2200"/>
              <a:t>mmol/</a:t>
            </a:r>
            <a:r>
              <a:rPr lang="en-US" sz="2000">
                <a:cs typeface="Arial" charset="0"/>
              </a:rPr>
              <a:t>L</a:t>
            </a:r>
            <a:r>
              <a:rPr lang="sr-Latn-CS" sz="2200"/>
              <a:t>, након периода ноћног  гладовања</a:t>
            </a:r>
            <a:endParaRPr lang="en-US" sz="22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117"/>
    </mc:Choice>
    <mc:Fallback xmlns="">
      <p:transition spd="slow" advTm="36117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sr-Latn-CS" sz="2800"/>
              <a:t>2. Гликохемоглобини</a:t>
            </a:r>
            <a:r>
              <a:rPr lang="sr-Cyrl-CS" sz="2800"/>
              <a:t> - </a:t>
            </a:r>
            <a:r>
              <a:rPr lang="en-US" sz="2800">
                <a:cs typeface="Arial" charset="0"/>
              </a:rPr>
              <a:t>HbA</a:t>
            </a:r>
            <a:r>
              <a:rPr lang="en-US" sz="2800" baseline="-25000">
                <a:cs typeface="Arial" charset="0"/>
              </a:rPr>
              <a:t>1c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n"/>
            </a:pPr>
            <a:r>
              <a:rPr lang="sr-Latn-CS" sz="2400"/>
              <a:t>Присутни су </a:t>
            </a:r>
            <a:r>
              <a:rPr lang="sr-Latn-CS" sz="2400" b="1"/>
              <a:t>у еритроцитима</a:t>
            </a:r>
            <a:r>
              <a:rPr lang="sr-Latn-CS" sz="2400"/>
              <a:t>, где настају и под нормалним условима, спонтано, не</a:t>
            </a:r>
            <a:r>
              <a:rPr lang="sr-Cyrl-CS" sz="2400"/>
              <a:t>-</a:t>
            </a:r>
            <a:r>
              <a:rPr lang="sr-Latn-CS" sz="2400"/>
              <a:t>ензимски, ковалентним везивањем хемоглобина и глукозе</a:t>
            </a:r>
            <a:endParaRPr lang="en-US" sz="240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n"/>
            </a:pPr>
            <a:endParaRPr lang="en-US" sz="240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n"/>
            </a:pPr>
            <a:r>
              <a:rPr lang="sr-Latn-CS" sz="2400"/>
              <a:t>Концентрација гликохемоглобина зависи од просечне концентрације глукозе </a:t>
            </a:r>
            <a:r>
              <a:rPr lang="sr-Latn-CS" sz="2400" b="1"/>
              <a:t>2-3 месеца пре мерења</a:t>
            </a:r>
            <a:endParaRPr lang="en-US" sz="2400" b="1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n"/>
            </a:pPr>
            <a:endParaRPr lang="en-US" sz="240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n"/>
            </a:pPr>
            <a:r>
              <a:rPr lang="sr-Cyrl-CS" sz="2400"/>
              <a:t>К</a:t>
            </a:r>
            <a:r>
              <a:rPr lang="sr-Latn-CS" sz="2400"/>
              <a:t>онцентрација гликохемоглобина важна у праћењу и контролисању шећерне болести </a:t>
            </a:r>
            <a:endParaRPr lang="en-US" sz="240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n"/>
            </a:pPr>
            <a:endParaRPr lang="en-US" sz="240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n"/>
            </a:pPr>
            <a:r>
              <a:rPr lang="sr-Latn-CS" sz="2400"/>
              <a:t>Вредности гликохемоглобина се изражавају као проценат укупног хемоглобина у крви и нормално износе од 5%-8%</a:t>
            </a:r>
            <a:endParaRPr lang="sr-Cyrl-CS" sz="240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sz="240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n"/>
            </a:pPr>
            <a:r>
              <a:rPr lang="sr-Cyrl-CS" sz="2400"/>
              <a:t>Код дијабетичара, вредности </a:t>
            </a:r>
            <a:r>
              <a:rPr lang="en-US" sz="2400" b="1">
                <a:cs typeface="Arial" charset="0"/>
              </a:rPr>
              <a:t>HbA</a:t>
            </a:r>
            <a:r>
              <a:rPr lang="en-US" sz="2400" b="1" baseline="-25000">
                <a:cs typeface="Arial" charset="0"/>
              </a:rPr>
              <a:t>1c</a:t>
            </a:r>
            <a:r>
              <a:rPr lang="sr-Cyrl-CS" sz="2400" b="1">
                <a:cs typeface="Arial" charset="0"/>
              </a:rPr>
              <a:t> </a:t>
            </a:r>
            <a:r>
              <a:rPr lang="sr-Cyrl-CS" sz="2400">
                <a:cs typeface="Arial" charset="0"/>
              </a:rPr>
              <a:t>су веће од 11%</a:t>
            </a:r>
            <a:endParaRPr lang="en-US" sz="2400" b="1" baseline="-25000"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929"/>
    </mc:Choice>
    <mc:Fallback xmlns="">
      <p:transition spd="slow" advTm="21929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800"/>
              <a:t>3. Ацетонска</a:t>
            </a:r>
            <a:r>
              <a:rPr lang="sr-Cyrl-CS" sz="2800"/>
              <a:t> (кетонска)</a:t>
            </a:r>
            <a:r>
              <a:rPr lang="sr-Latn-CS" sz="2800"/>
              <a:t> тела у крви и урину (ацетонемија и ацетонурија)</a:t>
            </a:r>
            <a:r>
              <a:rPr lang="sr-Latn-CS"/>
              <a:t> </a:t>
            </a: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Cyrl-CS" sz="2000"/>
              <a:t>У</a:t>
            </a:r>
            <a:r>
              <a:rPr lang="sr-Latn-CS" sz="2000"/>
              <a:t> недостатку инсулина, смањено је искоришћавање глукозе у ћелијама, односно у питању је </a:t>
            </a:r>
            <a:r>
              <a:rPr lang="sr-Latn-CS" sz="2000">
                <a:solidFill>
                  <a:srgbClr val="FF0000"/>
                </a:solidFill>
              </a:rPr>
              <a:t>интраћелијски недостатак глукозе </a:t>
            </a:r>
            <a:r>
              <a:rPr lang="sr-Latn-CS" sz="2000"/>
              <a:t>(иако је у крви има и превише) </a:t>
            </a:r>
            <a:endParaRPr lang="sr-Cyrl-CS" sz="200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200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200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2000"/>
              <a:t>Са друге стране</a:t>
            </a:r>
            <a:r>
              <a:rPr lang="sr-Cyrl-CS" sz="2000"/>
              <a:t>,</a:t>
            </a:r>
            <a:r>
              <a:rPr lang="sr-Latn-CS" sz="2000"/>
              <a:t> појачан је катаболизам масти, односно масних киселина. </a:t>
            </a:r>
            <a:endParaRPr lang="en-US" sz="200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200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2000"/>
              <a:t>Из нагомиланих молекула ацетил-</a:t>
            </a:r>
            <a:r>
              <a:rPr lang="sr-Cyrl-CS" sz="2000"/>
              <a:t>С</a:t>
            </a:r>
            <a:r>
              <a:rPr lang="sr-Latn-CS" sz="2000"/>
              <a:t>оА се појачано синтетишу ацетонска тела у јетри, чија се концентрација у крви значајно повећава (ацетонемија или КЕТОНЕМИЈА), а такође се ова једињења појављују и у урину (ацетонурија или КЕТОНУРИЈА), што се иначе не дешава под нормалним околностима</a:t>
            </a:r>
            <a:endParaRPr lang="en-US" sz="200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200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2000"/>
              <a:t>Због тога су ацетонемија и ацетонурија лабораторијски знаци поодмакле шећерне болести</a:t>
            </a:r>
            <a:endParaRPr lang="en-US" sz="200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200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2000"/>
              <a:t>Екстремно повећање концентрације кетонских тела може бити праћено поремећајем ацидо-базне равнотеже, јер се развија </a:t>
            </a:r>
            <a:r>
              <a:rPr lang="sr-Latn-CS" sz="2000" b="1"/>
              <a:t>метаболичка кетоацидоза</a:t>
            </a:r>
            <a:endParaRPr lang="en-US" sz="2000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38"/>
    </mc:Choice>
    <mc:Fallback xmlns="">
      <p:transition spd="slow" advTm="7138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sr-Latn-CS" sz="2800"/>
              <a:t>4. Глукоза у урину (гликозурија)</a:t>
            </a:r>
            <a:endParaRPr lang="en-US" sz="2800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0" y="1268413"/>
            <a:ext cx="9144000" cy="54006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Cyrl-CS" sz="2200"/>
              <a:t>П</a:t>
            </a:r>
            <a:r>
              <a:rPr lang="sr-Latn-CS" sz="2200"/>
              <a:t>од нормалним околностима глукоза се не детектује у урину, </a:t>
            </a:r>
            <a:r>
              <a:rPr lang="en-US" sz="2200"/>
              <a:t>je</a:t>
            </a:r>
            <a:r>
              <a:rPr lang="sr-Cyrl-CS" sz="2200"/>
              <a:t>р</a:t>
            </a:r>
            <a:r>
              <a:rPr lang="sr-Latn-CS" sz="2200"/>
              <a:t>бубрежних каналића да враћају глукозу назад у крв из примарне мокраће активним транспортом</a:t>
            </a:r>
            <a:endParaRPr lang="en-US" sz="220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endParaRPr lang="en-US" sz="220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2200"/>
              <a:t>Међутим</a:t>
            </a:r>
            <a:r>
              <a:rPr lang="sr-Cyrl-CS" sz="2200"/>
              <a:t>,</a:t>
            </a:r>
            <a:r>
              <a:rPr lang="sr-Latn-CS" sz="2200"/>
              <a:t> бубрези ову функцију обављају до извесне границе – одређене концентрације глукозе у крви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endParaRPr lang="sr-Cyrl-CS" sz="220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2200"/>
              <a:t>Максимална концентрација глукозе у крви која није праћена појавом глукозе у мокраћи је ткз. </a:t>
            </a:r>
            <a:r>
              <a:rPr lang="sr-Cyrl-CS" sz="2200" b="1" u="sng"/>
              <a:t>б</a:t>
            </a:r>
            <a:r>
              <a:rPr lang="sr-Latn-CS" sz="2200" b="1" u="sng"/>
              <a:t>убрежни праг за глукозу</a:t>
            </a:r>
            <a:r>
              <a:rPr lang="sr-Latn-CS" sz="2200"/>
              <a:t>, који износи </a:t>
            </a:r>
            <a:r>
              <a:rPr lang="sr-Latn-CS" sz="2200" b="1" u="sng"/>
              <a:t>10 </a:t>
            </a:r>
            <a:r>
              <a:rPr lang="en-US" sz="2200" b="1" u="sng"/>
              <a:t>mmol/</a:t>
            </a:r>
            <a:r>
              <a:rPr lang="en-US" sz="2200" b="1" u="sng">
                <a:cs typeface="Arial" charset="0"/>
              </a:rPr>
              <a:t>L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endParaRPr lang="sr-Cyrl-CS" sz="220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2200"/>
              <a:t>Уколико је гликемија изнад ових вредности (као нпр. у шећерној болести), бубрези су преоптерећени и глукоза се појављује у урину</a:t>
            </a:r>
            <a:r>
              <a:rPr lang="sr-Cyrl-CS" sz="2200"/>
              <a:t> </a:t>
            </a:r>
            <a:r>
              <a:rPr lang="sr-Latn-CS" sz="2200"/>
              <a:t>– гликозурија</a:t>
            </a:r>
            <a:r>
              <a:rPr lang="sr-Cyrl-CS" sz="2200"/>
              <a:t> </a:t>
            </a:r>
            <a:endParaRPr lang="en-US" sz="22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790"/>
    </mc:Choice>
    <mc:Fallback xmlns="">
      <p:transition spd="slow" advTm="2179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0"/>
            <a:ext cx="8229600" cy="836613"/>
          </a:xfrm>
        </p:spPr>
        <p:txBody>
          <a:bodyPr/>
          <a:lstStyle/>
          <a:p>
            <a:pPr eaLnBrk="1" hangingPunct="1"/>
            <a:r>
              <a:rPr lang="sr-Latn-CS" sz="2800"/>
              <a:t> </a:t>
            </a:r>
            <a:r>
              <a:rPr lang="sr-Latn-CS" sz="3600"/>
              <a:t>ХИПОГЛИКЕМИЈА</a:t>
            </a:r>
            <a:r>
              <a:rPr lang="en-US"/>
              <a:t>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0" y="908050"/>
            <a:ext cx="9144000" cy="53736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2400"/>
              <a:t>Под хипогликемијом се подразумева смањена концентрација глукозе у крви</a:t>
            </a:r>
            <a:endParaRPr lang="sr-Cyrl-CS" sz="240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Cyrl-CS" sz="2400"/>
              <a:t>Х</a:t>
            </a:r>
            <a:r>
              <a:rPr lang="sr-Latn-CS" sz="2400"/>
              <a:t>ипогликемиј</a:t>
            </a:r>
            <a:r>
              <a:rPr lang="sr-Cyrl-CS" sz="2400"/>
              <a:t>а</a:t>
            </a:r>
            <a:r>
              <a:rPr lang="sr-Latn-CS" sz="2400"/>
              <a:t> може озбиљно угрозити функцију централног нервног система</a:t>
            </a:r>
            <a:r>
              <a:rPr lang="sr-Cyrl-CS" sz="2400"/>
              <a:t>,</a:t>
            </a:r>
            <a:r>
              <a:rPr lang="sr-Latn-CS" sz="2400"/>
              <a:t> обзиром да </a:t>
            </a:r>
            <a:r>
              <a:rPr lang="sr-Latn-CS" sz="2400" b="1"/>
              <a:t> </a:t>
            </a:r>
            <a:r>
              <a:rPr lang="sr-Latn-CS" sz="2400"/>
              <a:t>је глукоза основни и једини извор енергије за ово ткиво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Latn-CS" sz="90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2400"/>
              <a:t>Симптоми хипогликемије се разликују од особе до особе и ниједан није специфичан за само стање</a:t>
            </a:r>
            <a:endParaRPr lang="en-US" sz="240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90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2400"/>
              <a:t>Адреналин је одговоран за класичне симптоме хипогликемије: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1800"/>
              <a:t>дрхтавица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1800"/>
              <a:t>знојење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1800"/>
              <a:t>мучнина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1800"/>
              <a:t>тахикардија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1800"/>
              <a:t>вртоглавица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Cyrl-CS" sz="1800"/>
              <a:t>осећај </a:t>
            </a:r>
            <a:r>
              <a:rPr lang="sr-Latn-CS" sz="1800"/>
              <a:t>глад</a:t>
            </a:r>
            <a:r>
              <a:rPr lang="sr-Cyrl-CS" sz="1800"/>
              <a:t>и</a:t>
            </a:r>
            <a:endParaRPr lang="sr-Latn-CS" sz="1800"/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sr-Latn-CS" sz="1800"/>
              <a:t>нелагодност у стомаку</a:t>
            </a:r>
            <a:r>
              <a:rPr lang="sr-Cyrl-CS" sz="1800"/>
              <a:t>..</a:t>
            </a:r>
            <a:endParaRPr 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787"/>
    </mc:Choice>
    <mc:Fallback xmlns="">
      <p:transition spd="slow" advTm="40787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60350"/>
            <a:ext cx="9144000" cy="720725"/>
          </a:xfrm>
        </p:spPr>
        <p:txBody>
          <a:bodyPr/>
          <a:lstStyle/>
          <a:p>
            <a:pPr eaLnBrk="1" hangingPunct="1"/>
            <a:r>
              <a:rPr lang="sr-Latn-CS" sz="2400"/>
              <a:t>Могући узроци смањене концентрације глукозе у крви могу бити:</a:t>
            </a:r>
            <a:endParaRPr lang="en-US" sz="240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5538"/>
            <a:ext cx="9144000" cy="4495800"/>
          </a:xfrm>
        </p:spPr>
        <p:txBody>
          <a:bodyPr/>
          <a:lstStyle/>
          <a:p>
            <a:pPr marL="411163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000"/>
              <a:t>        • дуготрајно гладовање</a:t>
            </a:r>
            <a:endParaRPr lang="sr-Cyrl-CS" sz="2000"/>
          </a:p>
          <a:p>
            <a:pPr marL="411163"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sz="800"/>
          </a:p>
          <a:p>
            <a:pPr marL="411163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000"/>
              <a:t>        • тешка дисфункција јетре</a:t>
            </a:r>
            <a:endParaRPr lang="sr-Cyrl-CS" sz="2000"/>
          </a:p>
          <a:p>
            <a:pPr marL="411163"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sz="800"/>
          </a:p>
          <a:p>
            <a:pPr marL="411163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000"/>
              <a:t>        • предозирање инсулином</a:t>
            </a:r>
            <a:endParaRPr lang="sr-Cyrl-CS" sz="2000"/>
          </a:p>
          <a:p>
            <a:pPr marL="411163"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sz="800"/>
          </a:p>
          <a:p>
            <a:pPr marL="411163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000"/>
              <a:t>        • лекови, алкохол</a:t>
            </a:r>
            <a:endParaRPr lang="sr-Cyrl-CS" sz="2000"/>
          </a:p>
          <a:p>
            <a:pPr marL="411163"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sz="800"/>
          </a:p>
          <a:p>
            <a:pPr marL="411163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000"/>
              <a:t>        • инсулином</a:t>
            </a:r>
            <a:r>
              <a:rPr lang="sr-Cyrl-CS" sz="2000"/>
              <a:t> </a:t>
            </a:r>
            <a:r>
              <a:rPr lang="sr-Latn-CS" sz="2000"/>
              <a:t>-</a:t>
            </a:r>
            <a:r>
              <a:rPr lang="sr-Cyrl-CS" sz="2000"/>
              <a:t> </a:t>
            </a:r>
            <a:r>
              <a:rPr lang="sr-Latn-CS" sz="2000"/>
              <a:t>тумор ендокриног панкреаса који лучи велику количину инс</a:t>
            </a:r>
            <a:endParaRPr lang="sr-Cyrl-CS" sz="2000"/>
          </a:p>
          <a:p>
            <a:pPr marL="411163"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sz="800"/>
          </a:p>
          <a:p>
            <a:pPr marL="411163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000"/>
              <a:t>        • непанкреасни тумори који појачано троше глукозу</a:t>
            </a:r>
            <a:endParaRPr lang="sr-Cyrl-CS" sz="2000"/>
          </a:p>
          <a:p>
            <a:pPr marL="411163"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sz="800"/>
          </a:p>
          <a:p>
            <a:pPr marL="411163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000"/>
              <a:t>        • наследни метаболички поремећаји – гликогенозе, галактоземије, наследна неподношљивост фруктозе</a:t>
            </a:r>
            <a:endParaRPr lang="sr-Cyrl-CS" sz="2000"/>
          </a:p>
          <a:p>
            <a:pPr marL="411163"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sz="800"/>
          </a:p>
          <a:p>
            <a:pPr marL="411163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000"/>
              <a:t>        • дефицит глукокортикоида  (хипофункција коре надбубрежне жлезде)</a:t>
            </a:r>
            <a:endParaRPr lang="en-US" sz="20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81"/>
    </mc:Choice>
    <mc:Fallback xmlns="">
      <p:transition spd="slow" advTm="1408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Дефиниција</a:t>
            </a:r>
            <a:endParaRPr lang="sr-Latn-CS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214423"/>
            <a:ext cx="8586817" cy="4953016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sr-Cyrl-CS" sz="2800" b="1" dirty="0"/>
              <a:t>Шећерна</a:t>
            </a:r>
            <a:r>
              <a:rPr lang="sr-Latn-CS" sz="2800" b="1" dirty="0"/>
              <a:t> </a:t>
            </a:r>
            <a:r>
              <a:rPr lang="sr-Cyrl-CS" sz="2800" b="1" dirty="0"/>
              <a:t>болест</a:t>
            </a:r>
            <a:r>
              <a:rPr lang="sr-Latn-CS" sz="2800" dirty="0"/>
              <a:t> </a:t>
            </a:r>
            <a:r>
              <a:rPr lang="sr-Cyrl-CS" sz="2800" dirty="0"/>
              <a:t>или</a:t>
            </a:r>
            <a:r>
              <a:rPr lang="sr-Latn-CS" sz="2800" dirty="0"/>
              <a:t> </a:t>
            </a:r>
            <a:r>
              <a:rPr lang="sr-Cyrl-CS" sz="2800" b="1" dirty="0"/>
              <a:t>дијабетес</a:t>
            </a:r>
            <a:r>
              <a:rPr lang="sr-Latn-CS" sz="2800" dirty="0"/>
              <a:t> (</a:t>
            </a:r>
            <a:r>
              <a:rPr lang="sr-Cyrl-CS" sz="2800" u="sng" dirty="0">
                <a:hlinkClick r:id="rId2" tooltip="Латински језик"/>
              </a:rPr>
              <a:t>ла</a:t>
            </a:r>
            <a:r>
              <a:rPr lang="sr-Cyrl-CS" sz="2800" dirty="0"/>
              <a:t>т</a:t>
            </a:r>
            <a:r>
              <a:rPr lang="sr-Latn-CS" sz="2800" dirty="0"/>
              <a:t>. Diabetes  mellitus </a:t>
            </a:r>
            <a:r>
              <a:rPr lang="sr-Cyrl-CS" sz="2800" dirty="0">
                <a:hlinkClick r:id="rId3" tooltip="Грчки језик"/>
              </a:rPr>
              <a:t>грч</a:t>
            </a:r>
            <a:r>
              <a:rPr lang="sr-Latn-CS" sz="2800" dirty="0">
                <a:hlinkClick r:id="rId3" tooltip="Грчки језик"/>
              </a:rPr>
              <a:t>.</a:t>
            </a:r>
            <a:r>
              <a:rPr lang="sr-Latn-CS" sz="2800" dirty="0"/>
              <a:t> </a:t>
            </a:r>
            <a:r>
              <a:rPr lang="sr-Latn-CS" sz="2800" i="1" dirty="0"/>
              <a:t>διαβήτης</a:t>
            </a:r>
            <a:r>
              <a:rPr lang="sr-Latn-CS" sz="2800" dirty="0"/>
              <a:t>) </a:t>
            </a:r>
            <a:r>
              <a:rPr lang="sr-Cyrl-CS" sz="2800" dirty="0"/>
              <a:t>је</a:t>
            </a:r>
            <a:r>
              <a:rPr lang="sr-Latn-CS" sz="2800" dirty="0"/>
              <a:t> </a:t>
            </a:r>
            <a:r>
              <a:rPr lang="sr-Cyrl-CS" sz="2800" dirty="0"/>
              <a:t>хронични</a:t>
            </a:r>
            <a:r>
              <a:rPr lang="sr-Latn-CS" sz="2800" dirty="0"/>
              <a:t> </a:t>
            </a:r>
            <a:r>
              <a:rPr lang="sr-Cyrl-CS" sz="2800" dirty="0"/>
              <a:t>системски</a:t>
            </a:r>
            <a:r>
              <a:rPr lang="sr-Latn-CS" sz="2800" dirty="0"/>
              <a:t> </a:t>
            </a:r>
            <a:r>
              <a:rPr lang="sr-Cyrl-CS" sz="2800" dirty="0"/>
              <a:t>поремећај</a:t>
            </a:r>
            <a:r>
              <a:rPr lang="sr-Latn-CS" sz="2800" dirty="0"/>
              <a:t> </a:t>
            </a:r>
            <a:r>
              <a:rPr lang="sr-Cyrl-CS" sz="2800" dirty="0">
                <a:solidFill>
                  <a:srgbClr val="0070C0"/>
                </a:solidFill>
                <a:hlinkClick r:id="rId4" tooltip="Метаболизам"/>
              </a:rPr>
              <a:t>метаболиз</a:t>
            </a:r>
            <a:r>
              <a:rPr lang="sr-Cyrl-CS" sz="2800" dirty="0">
                <a:solidFill>
                  <a:srgbClr val="0070C0"/>
                </a:solidFill>
              </a:rPr>
              <a:t>ма</a:t>
            </a:r>
            <a:r>
              <a:rPr lang="sr-Latn-CS" sz="2800" dirty="0"/>
              <a:t>, </a:t>
            </a:r>
            <a:r>
              <a:rPr lang="sr-Cyrl-CS" sz="2800" dirty="0"/>
              <a:t>који</a:t>
            </a:r>
            <a:r>
              <a:rPr lang="sr-Latn-CS" sz="2800" dirty="0"/>
              <a:t> </a:t>
            </a:r>
            <a:r>
              <a:rPr lang="sr-Cyrl-CS" sz="2800" dirty="0"/>
              <a:t>се</a:t>
            </a:r>
            <a:r>
              <a:rPr lang="sr-Latn-CS" sz="2800" dirty="0"/>
              <a:t> </a:t>
            </a:r>
            <a:r>
              <a:rPr lang="sr-Cyrl-CS" sz="2800" dirty="0"/>
              <a:t>карактерише</a:t>
            </a:r>
            <a:r>
              <a:rPr lang="sr-Latn-CS" sz="2800" dirty="0"/>
              <a:t> </a:t>
            </a:r>
            <a:r>
              <a:rPr lang="sr-Cyrl-CS" sz="2800" dirty="0"/>
              <a:t>хипергликемијом</a:t>
            </a:r>
            <a:r>
              <a:rPr lang="sr-Latn-CS" sz="2800" dirty="0"/>
              <a:t>, </a:t>
            </a:r>
            <a:r>
              <a:rPr lang="sr-Cyrl-CS" sz="2800" dirty="0"/>
              <a:t>тј</a:t>
            </a:r>
            <a:r>
              <a:rPr lang="sr-Latn-CS" sz="2800" dirty="0"/>
              <a:t>. </a:t>
            </a:r>
            <a:r>
              <a:rPr lang="sr-Cyrl-CS" sz="2800" dirty="0"/>
              <a:t>трајно</a:t>
            </a:r>
            <a:r>
              <a:rPr lang="sr-Latn-CS" sz="2800" dirty="0"/>
              <a:t> </a:t>
            </a:r>
            <a:r>
              <a:rPr lang="sr-Cyrl-CS" sz="2800" dirty="0"/>
              <a:t>повишеним</a:t>
            </a:r>
            <a:r>
              <a:rPr lang="sr-Latn-CS" sz="2800" dirty="0"/>
              <a:t> </a:t>
            </a:r>
            <a:r>
              <a:rPr lang="sr-Cyrl-CS" sz="2800" dirty="0"/>
              <a:t>нивоом</a:t>
            </a:r>
            <a:r>
              <a:rPr lang="sr-Latn-CS" sz="2800" dirty="0"/>
              <a:t> </a:t>
            </a:r>
            <a:r>
              <a:rPr lang="sr-Cyrl-CS" sz="2800" dirty="0">
                <a:hlinkClick r:id="rId5" tooltip="Глукоза"/>
              </a:rPr>
              <a:t>глук</a:t>
            </a:r>
            <a:r>
              <a:rPr lang="sr-Cyrl-CS" sz="2800" dirty="0"/>
              <a:t>озе</a:t>
            </a:r>
            <a:r>
              <a:rPr lang="sr-Latn-CS" sz="2800" dirty="0"/>
              <a:t> </a:t>
            </a:r>
            <a:r>
              <a:rPr lang="sr-Cyrl-CS" sz="2800" dirty="0"/>
              <a:t>у</a:t>
            </a:r>
            <a:r>
              <a:rPr lang="sr-Latn-CS" sz="2800" dirty="0"/>
              <a:t> </a:t>
            </a:r>
            <a:r>
              <a:rPr lang="sr-Cyrl-CS" sz="2800" dirty="0">
                <a:hlinkClick r:id="rId6" tooltip="Крв"/>
              </a:rPr>
              <a:t>крв</a:t>
            </a:r>
            <a:r>
              <a:rPr lang="sr-Cyrl-CS" sz="2800" dirty="0"/>
              <a:t>и</a:t>
            </a:r>
            <a:r>
              <a:rPr lang="sr-Latn-CS" sz="2800" dirty="0"/>
              <a:t>. </a:t>
            </a:r>
            <a:r>
              <a:rPr lang="sr-Cyrl-CS" sz="2800" dirty="0"/>
              <a:t>Углавном</a:t>
            </a:r>
            <a:r>
              <a:rPr lang="sr-Latn-CS" sz="2800" dirty="0"/>
              <a:t> </a:t>
            </a:r>
            <a:r>
              <a:rPr lang="sr-Cyrl-CS" sz="2800" dirty="0"/>
              <a:t>је</a:t>
            </a:r>
            <a:r>
              <a:rPr lang="sr-Latn-CS" sz="2800" dirty="0"/>
              <a:t> </a:t>
            </a:r>
            <a:r>
              <a:rPr lang="sr-Cyrl-CS" sz="2800" dirty="0"/>
              <a:t>условљен</a:t>
            </a:r>
            <a:r>
              <a:rPr lang="sr-Latn-CS" sz="2800" dirty="0"/>
              <a:t> </a:t>
            </a:r>
            <a:r>
              <a:rPr lang="sr-Cyrl-CS" sz="2800" dirty="0"/>
              <a:t>наследним</a:t>
            </a:r>
            <a:r>
              <a:rPr lang="sr-Latn-CS" sz="2800" dirty="0"/>
              <a:t> </a:t>
            </a:r>
            <a:r>
              <a:rPr lang="sr-Cyrl-CS" sz="2800" dirty="0"/>
              <a:t>факторима</a:t>
            </a:r>
            <a:r>
              <a:rPr lang="en-US" sz="2800" dirty="0"/>
              <a:t>.</a:t>
            </a:r>
            <a:r>
              <a:rPr lang="sr-Cyrl-CS" sz="2800" dirty="0"/>
              <a:t> Настаје</a:t>
            </a:r>
            <a:r>
              <a:rPr lang="sr-Latn-CS" sz="2800" dirty="0"/>
              <a:t> </a:t>
            </a:r>
            <a:r>
              <a:rPr lang="sr-Cyrl-CS" sz="2800" dirty="0"/>
              <a:t>због</a:t>
            </a:r>
            <a:r>
              <a:rPr lang="sr-Latn-CS" sz="2800" dirty="0"/>
              <a:t> </a:t>
            </a:r>
            <a:r>
              <a:rPr lang="sr-Cyrl-CS" sz="2800" dirty="0"/>
              <a:t>смањене</a:t>
            </a:r>
            <a:r>
              <a:rPr lang="sr-Latn-CS" sz="2800" dirty="0"/>
              <a:t> </a:t>
            </a:r>
            <a:r>
              <a:rPr lang="sr-Cyrl-CS" sz="2800" dirty="0"/>
              <a:t>секреције</a:t>
            </a:r>
            <a:r>
              <a:rPr lang="sr-Latn-CS" sz="2800" dirty="0"/>
              <a:t> </a:t>
            </a:r>
            <a:r>
              <a:rPr lang="sr-Cyrl-CS" sz="2800" dirty="0"/>
              <a:t>или</a:t>
            </a:r>
            <a:r>
              <a:rPr lang="sr-Latn-CS" sz="2800" dirty="0"/>
              <a:t> </a:t>
            </a:r>
            <a:r>
              <a:rPr lang="sr-Cyrl-CS" sz="2800" dirty="0"/>
              <a:t>смањеног</a:t>
            </a:r>
            <a:r>
              <a:rPr lang="sr-Latn-CS" sz="2800" dirty="0"/>
              <a:t> </a:t>
            </a:r>
            <a:r>
              <a:rPr lang="sr-Cyrl-CS" sz="2800" dirty="0"/>
              <a:t>биолошког</a:t>
            </a:r>
            <a:r>
              <a:rPr lang="sr-Latn-CS" sz="2800" dirty="0"/>
              <a:t> </a:t>
            </a:r>
            <a:r>
              <a:rPr lang="sr-Cyrl-CS" sz="2800" dirty="0"/>
              <a:t>дејства</a:t>
            </a:r>
            <a:r>
              <a:rPr lang="sr-Latn-CS" sz="2800" dirty="0"/>
              <a:t> </a:t>
            </a:r>
            <a:r>
              <a:rPr lang="sr-Cyrl-CS" sz="2800" dirty="0">
                <a:hlinkClick r:id="rId7" tooltip="Хормони"/>
              </a:rPr>
              <a:t>хорм</a:t>
            </a:r>
            <a:r>
              <a:rPr lang="sr-Cyrl-CS" sz="2800" dirty="0"/>
              <a:t>она</a:t>
            </a:r>
            <a:r>
              <a:rPr lang="sr-Latn-CS" sz="2800" dirty="0"/>
              <a:t> </a:t>
            </a:r>
            <a:r>
              <a:rPr lang="sr-Cyrl-CS" sz="2800" u="sng" dirty="0">
                <a:solidFill>
                  <a:srgbClr val="FF0000"/>
                </a:solidFill>
                <a:hlinkClick r:id="rId8" tooltip="Инсулин"/>
              </a:rPr>
              <a:t>инсули</a:t>
            </a:r>
            <a:r>
              <a:rPr lang="sr-Cyrl-CS" sz="2800" u="sng" dirty="0">
                <a:solidFill>
                  <a:srgbClr val="FF0000"/>
                </a:solidFill>
              </a:rPr>
              <a:t>на</a:t>
            </a:r>
            <a:r>
              <a:rPr lang="sr-Latn-CS" sz="2800" dirty="0"/>
              <a:t>. </a:t>
            </a:r>
            <a:r>
              <a:rPr lang="sr-Cyrl-CS" sz="2800" dirty="0"/>
              <a:t>Тај</a:t>
            </a:r>
            <a:r>
              <a:rPr lang="sr-Latn-CS" sz="2800" dirty="0"/>
              <a:t> </a:t>
            </a:r>
            <a:r>
              <a:rPr lang="sr-Cyrl-CS" sz="2800" dirty="0"/>
              <a:t>недостатак</a:t>
            </a:r>
            <a:r>
              <a:rPr lang="sr-Latn-CS" sz="2800" dirty="0"/>
              <a:t> </a:t>
            </a:r>
            <a:r>
              <a:rPr lang="sr-Cyrl-CS" sz="2800" dirty="0"/>
              <a:t>омета</a:t>
            </a:r>
            <a:r>
              <a:rPr lang="sr-Latn-CS" sz="2800" dirty="0"/>
              <a:t> </a:t>
            </a:r>
            <a:r>
              <a:rPr lang="sr-Cyrl-CS" sz="2800" dirty="0"/>
              <a:t>размену</a:t>
            </a:r>
            <a:r>
              <a:rPr lang="sr-Latn-CS" sz="2800" dirty="0"/>
              <a:t> </a:t>
            </a:r>
            <a:r>
              <a:rPr lang="sr-Cyrl-CS" sz="2800" dirty="0">
                <a:hlinkClick r:id="rId9" tooltip="Угљени хидрати"/>
              </a:rPr>
              <a:t>угљених</a:t>
            </a:r>
            <a:r>
              <a:rPr lang="sr-Latn-CS" sz="2800" dirty="0">
                <a:hlinkClick r:id="rId9" tooltip="Угљени хидрати"/>
              </a:rPr>
              <a:t> </a:t>
            </a:r>
            <a:r>
              <a:rPr lang="sr-Cyrl-CS" sz="2800" dirty="0">
                <a:hlinkClick r:id="rId9" tooltip="Угљени хидрати"/>
              </a:rPr>
              <a:t>хидра</a:t>
            </a:r>
            <a:r>
              <a:rPr lang="sr-Cyrl-CS" sz="2800" dirty="0"/>
              <a:t>та</a:t>
            </a:r>
            <a:r>
              <a:rPr lang="sr-Latn-CS" sz="2800" dirty="0"/>
              <a:t>, </a:t>
            </a:r>
            <a:r>
              <a:rPr lang="sr-Cyrl-CS" sz="2800" dirty="0">
                <a:hlinkClick r:id="rId10" tooltip="Масти"/>
              </a:rPr>
              <a:t>мас</a:t>
            </a:r>
            <a:r>
              <a:rPr lang="sr-Cyrl-CS" sz="2800" dirty="0"/>
              <a:t>ти</a:t>
            </a:r>
            <a:r>
              <a:rPr lang="sr-Latn-CS" sz="2800" dirty="0"/>
              <a:t> </a:t>
            </a: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>
                <a:hlinkClick r:id="rId11" tooltip="Беланчевине"/>
              </a:rPr>
              <a:t>беланчеви</a:t>
            </a:r>
            <a:r>
              <a:rPr lang="sr-Cyrl-CS" sz="2800" dirty="0"/>
              <a:t>на</a:t>
            </a:r>
            <a:r>
              <a:rPr lang="sr-Latn-CS" sz="2800" dirty="0"/>
              <a:t> </a:t>
            </a:r>
            <a:r>
              <a:rPr lang="sr-Cyrl-CS" sz="2800" dirty="0"/>
              <a:t>у</a:t>
            </a:r>
            <a:r>
              <a:rPr lang="sr-Latn-CS" sz="2800" dirty="0"/>
              <a:t> </a:t>
            </a:r>
            <a:r>
              <a:rPr lang="sr-Cyrl-CS" sz="2800" dirty="0"/>
              <a:t>организму</a:t>
            </a:r>
            <a:r>
              <a:rPr lang="sr-Latn-CS" sz="2800" dirty="0"/>
              <a:t>, </a:t>
            </a:r>
            <a:r>
              <a:rPr lang="sr-Cyrl-CS" sz="2800" dirty="0"/>
              <a:t>а</a:t>
            </a:r>
            <a:r>
              <a:rPr lang="sr-Latn-CS" sz="2800" dirty="0"/>
              <a:t> </a:t>
            </a:r>
            <a:r>
              <a:rPr lang="sr-Cyrl-CS" sz="2800" dirty="0"/>
              <a:t>након</a:t>
            </a:r>
            <a:r>
              <a:rPr lang="sr-Latn-CS" sz="2800" dirty="0"/>
              <a:t> </a:t>
            </a:r>
            <a:r>
              <a:rPr lang="sr-Cyrl-CS" sz="2800" dirty="0"/>
              <a:t>дужег</a:t>
            </a:r>
            <a:r>
              <a:rPr lang="sr-Latn-CS" sz="2800" dirty="0"/>
              <a:t> </a:t>
            </a:r>
            <a:r>
              <a:rPr lang="sr-Cyrl-CS" sz="2800" dirty="0"/>
              <a:t>времена</a:t>
            </a:r>
            <a:r>
              <a:rPr lang="sr-Latn-CS" sz="2800" dirty="0"/>
              <a:t> </a:t>
            </a:r>
            <a:r>
              <a:rPr lang="sr-Cyrl-CS" sz="2800" dirty="0"/>
              <a:t>утиче</a:t>
            </a:r>
            <a:r>
              <a:rPr lang="sr-Latn-CS" sz="2800" dirty="0"/>
              <a:t> </a:t>
            </a: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/>
              <a:t>на</a:t>
            </a:r>
            <a:r>
              <a:rPr lang="sr-Latn-CS" sz="2800" dirty="0"/>
              <a:t> </a:t>
            </a:r>
            <a:r>
              <a:rPr lang="sr-Cyrl-CS" sz="2800" dirty="0"/>
              <a:t>структуру</a:t>
            </a:r>
            <a:r>
              <a:rPr lang="sr-Latn-CS" sz="2800" dirty="0"/>
              <a:t> </a:t>
            </a: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/>
              <a:t>функцију</a:t>
            </a:r>
            <a:r>
              <a:rPr lang="sr-Latn-CS" sz="2800" dirty="0"/>
              <a:t> </a:t>
            </a:r>
            <a:r>
              <a:rPr lang="sr-Cyrl-CS" sz="2800" dirty="0">
                <a:hlinkClick r:id="rId12" tooltip="Крвни судови"/>
              </a:rPr>
              <a:t>крвних</a:t>
            </a:r>
            <a:r>
              <a:rPr lang="sr-Latn-CS" sz="2800" dirty="0">
                <a:hlinkClick r:id="rId12" tooltip="Крвни судови"/>
              </a:rPr>
              <a:t> </a:t>
            </a:r>
            <a:r>
              <a:rPr lang="sr-Cyrl-CS" sz="2800" dirty="0">
                <a:hlinkClick r:id="rId12" tooltip="Крвни судови"/>
              </a:rPr>
              <a:t>суд</a:t>
            </a:r>
            <a:r>
              <a:rPr lang="sr-Cyrl-CS" sz="2800" dirty="0"/>
              <a:t>ова</a:t>
            </a:r>
            <a:r>
              <a:rPr lang="sr-Latn-CS" sz="2800" dirty="0"/>
              <a:t>, </a:t>
            </a:r>
            <a:r>
              <a:rPr lang="sr-Cyrl-CS" sz="2800" dirty="0"/>
              <a:t>живаца</a:t>
            </a:r>
            <a:r>
              <a:rPr lang="sr-Latn-CS" sz="2800" dirty="0"/>
              <a:t> </a:t>
            </a: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/>
              <a:t>других</a:t>
            </a:r>
            <a:r>
              <a:rPr lang="sr-Latn-CS" sz="2800" dirty="0"/>
              <a:t> </a:t>
            </a:r>
            <a:r>
              <a:rPr lang="sr-Cyrl-CS" sz="2800" dirty="0"/>
              <a:t>виталних</a:t>
            </a:r>
            <a:r>
              <a:rPr lang="sr-Latn-CS" sz="2800" dirty="0"/>
              <a:t> </a:t>
            </a:r>
            <a:r>
              <a:rPr lang="sr-Cyrl-CS" sz="2800" dirty="0"/>
              <a:t>органа</a:t>
            </a:r>
            <a:r>
              <a:rPr lang="sr-Latn-CS" sz="2800" dirty="0"/>
              <a:t> </a:t>
            </a: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/>
              <a:t>органских</a:t>
            </a:r>
            <a:r>
              <a:rPr lang="sr-Latn-CS" sz="2800" dirty="0"/>
              <a:t> </a:t>
            </a:r>
            <a:r>
              <a:rPr lang="sr-Cyrl-CS" sz="2800" dirty="0"/>
              <a:t>система</a:t>
            </a:r>
            <a:r>
              <a:rPr lang="sr-Latn-CS" sz="2800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301"/>
    </mc:Choice>
    <mc:Fallback xmlns="">
      <p:transition spd="slow" advTm="67301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609600"/>
            <a:ext cx="8415337" cy="819150"/>
          </a:xfrm>
        </p:spPr>
        <p:txBody>
          <a:bodyPr/>
          <a:lstStyle/>
          <a:p>
            <a:pPr eaLnBrk="1" hangingPunct="1"/>
            <a:r>
              <a:rPr lang="sr-Cyrl-CS"/>
              <a:t>Хипогликемија</a:t>
            </a:r>
            <a:endParaRPr lang="sr-Latn-CS" i="1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500188"/>
            <a:ext cx="7656512" cy="4603750"/>
          </a:xfrm>
        </p:spPr>
        <p:txBody>
          <a:bodyPr>
            <a:normAutofit lnSpcReduction="10000"/>
          </a:bodyPr>
          <a:lstStyle/>
          <a:p>
            <a:pPr algn="just" eaLnBrk="1" hangingPunct="1"/>
            <a:r>
              <a:rPr lang="sr-Cyrl-CS"/>
              <a:t>Хипогликемија</a:t>
            </a:r>
            <a:r>
              <a:rPr lang="sr-Latn-CS"/>
              <a:t> </a:t>
            </a:r>
            <a:r>
              <a:rPr lang="sr-Cyrl-CS"/>
              <a:t>је</a:t>
            </a:r>
            <a:r>
              <a:rPr lang="sr-Latn-CS"/>
              <a:t> </a:t>
            </a:r>
            <a:r>
              <a:rPr lang="sr-Cyrl-CS"/>
              <a:t>појава</a:t>
            </a:r>
            <a:r>
              <a:rPr lang="sr-Latn-CS"/>
              <a:t> </a:t>
            </a:r>
            <a:r>
              <a:rPr lang="sr-Cyrl-CS"/>
              <a:t>коју</a:t>
            </a:r>
            <a:r>
              <a:rPr lang="sr-Latn-CS"/>
              <a:t> </a:t>
            </a:r>
            <a:r>
              <a:rPr lang="sr-Cyrl-CS"/>
              <a:t>одликује</a:t>
            </a:r>
            <a:r>
              <a:rPr lang="sr-Latn-CS"/>
              <a:t> </a:t>
            </a:r>
            <a:r>
              <a:rPr lang="sr-Cyrl-CS"/>
              <a:t>нагли</a:t>
            </a:r>
            <a:r>
              <a:rPr lang="sr-Latn-CS"/>
              <a:t> </a:t>
            </a:r>
            <a:r>
              <a:rPr lang="sr-Cyrl-CS"/>
              <a:t>пад</a:t>
            </a:r>
            <a:r>
              <a:rPr lang="sr-Latn-CS"/>
              <a:t> </a:t>
            </a:r>
            <a:r>
              <a:rPr lang="sr-Cyrl-CS">
                <a:hlinkClick r:id="rId2" tooltip="Шећер"/>
              </a:rPr>
              <a:t>шеће</a:t>
            </a:r>
            <a:r>
              <a:rPr lang="sr-Cyrl-CS"/>
              <a:t>ра</a:t>
            </a:r>
            <a:r>
              <a:rPr lang="sr-Latn-CS"/>
              <a:t> </a:t>
            </a:r>
            <a:r>
              <a:rPr lang="sr-Cyrl-CS"/>
              <a:t>у</a:t>
            </a:r>
            <a:r>
              <a:rPr lang="sr-Latn-CS"/>
              <a:t> </a:t>
            </a:r>
            <a:r>
              <a:rPr lang="sr-Cyrl-CS">
                <a:hlinkClick r:id="rId3" tooltip="Крв"/>
              </a:rPr>
              <a:t>крв</a:t>
            </a:r>
            <a:r>
              <a:rPr lang="sr-Cyrl-CS"/>
              <a:t>и</a:t>
            </a:r>
            <a:r>
              <a:rPr lang="sr-Latn-CS"/>
              <a:t>. </a:t>
            </a:r>
            <a:r>
              <a:rPr lang="sr-Cyrl-CS"/>
              <a:t>Карактеришу</a:t>
            </a:r>
            <a:r>
              <a:rPr lang="sr-Latn-CS"/>
              <a:t> </a:t>
            </a:r>
            <a:r>
              <a:rPr lang="sr-Cyrl-CS"/>
              <a:t>је</a:t>
            </a:r>
            <a:r>
              <a:rPr lang="sr-Latn-CS"/>
              <a:t>: </a:t>
            </a:r>
            <a:r>
              <a:rPr lang="sr-Cyrl-CS"/>
              <a:t>збуњеност</a:t>
            </a:r>
            <a:r>
              <a:rPr lang="sr-Latn-CS"/>
              <a:t>, </a:t>
            </a:r>
            <a:r>
              <a:rPr lang="sr-Cyrl-CS"/>
              <a:t>отежана</a:t>
            </a:r>
            <a:r>
              <a:rPr lang="sr-Latn-CS"/>
              <a:t> </a:t>
            </a:r>
            <a:r>
              <a:rPr lang="sr-Cyrl-CS"/>
              <a:t>оријентација</a:t>
            </a:r>
            <a:r>
              <a:rPr lang="sr-Latn-CS"/>
              <a:t>, </a:t>
            </a:r>
            <a:r>
              <a:rPr lang="sr-Cyrl-CS"/>
              <a:t>лупање</a:t>
            </a:r>
            <a:r>
              <a:rPr lang="sr-Latn-CS"/>
              <a:t> </a:t>
            </a:r>
            <a:r>
              <a:rPr lang="sr-Cyrl-CS">
                <a:hlinkClick r:id="rId4" tooltip="Срце"/>
              </a:rPr>
              <a:t>ср</a:t>
            </a:r>
            <a:r>
              <a:rPr lang="sr-Cyrl-CS"/>
              <a:t>ца</a:t>
            </a:r>
            <a:r>
              <a:rPr lang="sr-Latn-CS"/>
              <a:t>, </a:t>
            </a:r>
            <a:r>
              <a:rPr lang="sr-Cyrl-CS"/>
              <a:t>трњење</a:t>
            </a:r>
            <a:r>
              <a:rPr lang="sr-Latn-CS"/>
              <a:t> </a:t>
            </a:r>
            <a:r>
              <a:rPr lang="sr-Cyrl-CS"/>
              <a:t>усне</a:t>
            </a:r>
            <a:r>
              <a:rPr lang="sr-Latn-CS"/>
              <a:t> </a:t>
            </a:r>
            <a:r>
              <a:rPr lang="sr-Cyrl-CS"/>
              <a:t>или</a:t>
            </a:r>
            <a:r>
              <a:rPr lang="sr-Latn-CS"/>
              <a:t> </a:t>
            </a:r>
            <a:r>
              <a:rPr lang="sr-Cyrl-CS"/>
              <a:t>језика</a:t>
            </a:r>
            <a:r>
              <a:rPr lang="sr-Latn-CS"/>
              <a:t>, </a:t>
            </a:r>
            <a:r>
              <a:rPr lang="sr-Cyrl-CS"/>
              <a:t>јак</a:t>
            </a:r>
            <a:r>
              <a:rPr lang="sr-Latn-CS"/>
              <a:t> </a:t>
            </a:r>
            <a:r>
              <a:rPr lang="sr-Cyrl-CS"/>
              <a:t>осећај</a:t>
            </a:r>
            <a:r>
              <a:rPr lang="sr-Latn-CS"/>
              <a:t> </a:t>
            </a:r>
            <a:r>
              <a:rPr lang="sr-Cyrl-CS"/>
              <a:t>глади</a:t>
            </a:r>
            <a:r>
              <a:rPr lang="sr-Latn-CS"/>
              <a:t>, </a:t>
            </a:r>
            <a:r>
              <a:rPr lang="sr-Cyrl-CS"/>
              <a:t>знојење</a:t>
            </a:r>
            <a:r>
              <a:rPr lang="sr-Latn-CS"/>
              <a:t>, </a:t>
            </a:r>
            <a:r>
              <a:rPr lang="sr-Cyrl-CS"/>
              <a:t>дрхтавица</a:t>
            </a:r>
            <a:r>
              <a:rPr lang="sr-Latn-CS"/>
              <a:t>, </a:t>
            </a:r>
            <a:r>
              <a:rPr lang="sr-Cyrl-CS"/>
              <a:t>претеране</a:t>
            </a:r>
            <a:r>
              <a:rPr lang="sr-Latn-CS"/>
              <a:t> </a:t>
            </a:r>
            <a:r>
              <a:rPr lang="sr-Cyrl-CS"/>
              <a:t>емотивне</a:t>
            </a:r>
            <a:r>
              <a:rPr lang="sr-Latn-CS"/>
              <a:t> </a:t>
            </a:r>
            <a:r>
              <a:rPr lang="sr-Cyrl-CS"/>
              <a:t>реакције</a:t>
            </a:r>
            <a:r>
              <a:rPr lang="sr-Latn-CS"/>
              <a:t> </a:t>
            </a:r>
            <a:r>
              <a:rPr lang="sr-Cyrl-CS"/>
              <a:t>и</a:t>
            </a:r>
            <a:r>
              <a:rPr lang="sr-Latn-CS"/>
              <a:t> </a:t>
            </a:r>
            <a:r>
              <a:rPr lang="sr-Cyrl-CS"/>
              <a:t>др</a:t>
            </a:r>
            <a:r>
              <a:rPr lang="sr-Latn-CS"/>
              <a:t>. </a:t>
            </a:r>
            <a:r>
              <a:rPr lang="sr-Cyrl-CS"/>
              <a:t>Обично</a:t>
            </a:r>
            <a:r>
              <a:rPr lang="sr-Latn-CS"/>
              <a:t> </a:t>
            </a:r>
            <a:r>
              <a:rPr lang="sr-Cyrl-CS"/>
              <a:t>настаје</a:t>
            </a:r>
            <a:r>
              <a:rPr lang="sr-Latn-CS"/>
              <a:t> </a:t>
            </a:r>
            <a:r>
              <a:rPr lang="sr-Cyrl-CS"/>
              <a:t>изненада</a:t>
            </a:r>
            <a:r>
              <a:rPr lang="sr-Latn-CS"/>
              <a:t> </a:t>
            </a:r>
            <a:r>
              <a:rPr lang="sr-Cyrl-CS"/>
              <a:t>и</a:t>
            </a:r>
            <a:r>
              <a:rPr lang="sr-Latn-CS"/>
              <a:t> </a:t>
            </a:r>
            <a:r>
              <a:rPr lang="sr-Cyrl-CS"/>
              <a:t>могу</a:t>
            </a:r>
            <a:r>
              <a:rPr lang="sr-Latn-CS"/>
              <a:t> </a:t>
            </a:r>
            <a:r>
              <a:rPr lang="sr-Cyrl-CS"/>
              <a:t>да</a:t>
            </a:r>
            <a:r>
              <a:rPr lang="sr-Latn-CS"/>
              <a:t> </a:t>
            </a:r>
            <a:r>
              <a:rPr lang="sr-Cyrl-CS"/>
              <a:t>је</a:t>
            </a:r>
            <a:r>
              <a:rPr lang="sr-Latn-CS"/>
              <a:t> </a:t>
            </a:r>
            <a:r>
              <a:rPr lang="sr-Cyrl-CS"/>
              <a:t>узрокују</a:t>
            </a:r>
            <a:r>
              <a:rPr lang="sr-Latn-CS"/>
              <a:t>: </a:t>
            </a:r>
            <a:r>
              <a:rPr lang="sr-Cyrl-CS"/>
              <a:t>прескакање</a:t>
            </a:r>
            <a:r>
              <a:rPr lang="sr-Latn-CS"/>
              <a:t> </a:t>
            </a:r>
            <a:r>
              <a:rPr lang="sr-Cyrl-CS"/>
              <a:t>оброка</a:t>
            </a:r>
            <a:r>
              <a:rPr lang="sr-Latn-CS"/>
              <a:t> </a:t>
            </a:r>
            <a:r>
              <a:rPr lang="sr-Cyrl-CS"/>
              <a:t>после</a:t>
            </a:r>
            <a:r>
              <a:rPr lang="sr-Latn-CS"/>
              <a:t> </a:t>
            </a:r>
            <a:r>
              <a:rPr lang="sr-Cyrl-CS"/>
              <a:t>узете</a:t>
            </a:r>
            <a:r>
              <a:rPr lang="sr-Latn-CS"/>
              <a:t> </a:t>
            </a:r>
            <a:r>
              <a:rPr lang="sr-Cyrl-CS"/>
              <a:t>дозе</a:t>
            </a:r>
            <a:r>
              <a:rPr lang="sr-Latn-CS"/>
              <a:t> </a:t>
            </a:r>
            <a:r>
              <a:rPr lang="sr-Cyrl-CS"/>
              <a:t>инсулина</a:t>
            </a:r>
            <a:r>
              <a:rPr lang="sr-Latn-CS"/>
              <a:t>, </a:t>
            </a:r>
            <a:r>
              <a:rPr lang="sr-Cyrl-CS"/>
              <a:t>узимање</a:t>
            </a:r>
            <a:r>
              <a:rPr lang="sr-Latn-CS"/>
              <a:t> </a:t>
            </a:r>
            <a:r>
              <a:rPr lang="sr-Cyrl-CS"/>
              <a:t>веће</a:t>
            </a:r>
            <a:r>
              <a:rPr lang="sr-Latn-CS"/>
              <a:t> </a:t>
            </a:r>
            <a:r>
              <a:rPr lang="sr-Cyrl-CS"/>
              <a:t>дозе</a:t>
            </a:r>
            <a:r>
              <a:rPr lang="sr-Latn-CS"/>
              <a:t> </a:t>
            </a:r>
            <a:r>
              <a:rPr lang="sr-Cyrl-CS"/>
              <a:t>хормона</a:t>
            </a:r>
            <a:r>
              <a:rPr lang="sr-Latn-CS"/>
              <a:t> </a:t>
            </a:r>
            <a:r>
              <a:rPr lang="sr-Cyrl-CS"/>
              <a:t>од</a:t>
            </a:r>
            <a:r>
              <a:rPr lang="sr-Latn-CS"/>
              <a:t> </a:t>
            </a:r>
            <a:r>
              <a:rPr lang="sr-Cyrl-CS"/>
              <a:t>прописане</a:t>
            </a:r>
            <a:r>
              <a:rPr lang="sr-Latn-CS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415"/>
    </mc:Choice>
    <mc:Fallback xmlns="">
      <p:transition spd="slow" advTm="23415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Компликације ДМ</a:t>
            </a:r>
            <a:endParaRPr lang="sr-Latn-C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981200"/>
            <a:ext cx="7943850" cy="411480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b="1"/>
              <a:t>Хипергликемијска</a:t>
            </a:r>
            <a:r>
              <a:rPr lang="sr-Latn-CS" sz="2400" b="1"/>
              <a:t> </a:t>
            </a:r>
            <a:r>
              <a:rPr lang="sr-Cyrl-CS" sz="2400" b="1"/>
              <a:t>(дијабетесна) кома</a:t>
            </a:r>
            <a:endParaRPr lang="sr-Latn-CS" sz="2400" i="1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sr-Cyrl-CS" sz="2400" i="1"/>
              <a:t>    </a:t>
            </a:r>
            <a:r>
              <a:rPr lang="sr-Latn-CS" sz="2400"/>
              <a:t> </a:t>
            </a:r>
            <a:r>
              <a:rPr lang="sr-Cyrl-CS" sz="2400"/>
              <a:t>је</a:t>
            </a:r>
            <a:r>
              <a:rPr lang="sr-Latn-CS" sz="2400"/>
              <a:t> </a:t>
            </a:r>
            <a:r>
              <a:rPr lang="sr-Cyrl-CS" sz="2400"/>
              <a:t>најтежа</a:t>
            </a:r>
            <a:r>
              <a:rPr lang="sr-Latn-CS" sz="2400"/>
              <a:t> </a:t>
            </a:r>
            <a:r>
              <a:rPr lang="sr-Cyrl-CS" sz="2400"/>
              <a:t>и</a:t>
            </a:r>
            <a:r>
              <a:rPr lang="sr-Latn-CS" sz="2400"/>
              <a:t> </a:t>
            </a:r>
            <a:r>
              <a:rPr lang="sr-Cyrl-CS" sz="2400"/>
              <a:t>најозбиљнија</a:t>
            </a:r>
            <a:r>
              <a:rPr lang="sr-Latn-CS" sz="2400"/>
              <a:t> </a:t>
            </a:r>
            <a:r>
              <a:rPr lang="sr-Cyrl-CS" sz="2400"/>
              <a:t>акутна</a:t>
            </a:r>
            <a:r>
              <a:rPr lang="sr-Latn-CS" sz="2400"/>
              <a:t> </a:t>
            </a:r>
            <a:r>
              <a:rPr lang="sr-Cyrl-CS" sz="2400"/>
              <a:t>компликација</a:t>
            </a:r>
            <a:r>
              <a:rPr lang="sr-Latn-CS" sz="2400"/>
              <a:t> </a:t>
            </a:r>
            <a:r>
              <a:rPr lang="sr-Cyrl-CS" sz="2400"/>
              <a:t>ове</a:t>
            </a:r>
            <a:r>
              <a:rPr lang="sr-Latn-CS" sz="2400"/>
              <a:t> </a:t>
            </a:r>
            <a:r>
              <a:rPr lang="sr-Cyrl-CS" sz="2400"/>
              <a:t>болести</a:t>
            </a:r>
            <a:r>
              <a:rPr lang="sr-Latn-CS" sz="2400"/>
              <a:t>. </a:t>
            </a:r>
            <a:r>
              <a:rPr lang="sr-Cyrl-CS" sz="2400">
                <a:hlinkClick r:id="rId2" tooltip="Кома"/>
              </a:rPr>
              <a:t>К</a:t>
            </a:r>
            <a:r>
              <a:rPr lang="sr-Cyrl-CS" sz="2400"/>
              <a:t>ома</a:t>
            </a:r>
            <a:r>
              <a:rPr lang="sr-Latn-CS" sz="2400"/>
              <a:t> </a:t>
            </a:r>
            <a:r>
              <a:rPr lang="sr-Cyrl-CS" sz="2400"/>
              <a:t>означава</a:t>
            </a:r>
            <a:r>
              <a:rPr lang="sr-Latn-CS" sz="2400"/>
              <a:t> </a:t>
            </a:r>
            <a:r>
              <a:rPr lang="sr-Cyrl-CS" sz="2400"/>
              <a:t>стање</a:t>
            </a:r>
            <a:r>
              <a:rPr lang="sr-Latn-CS" sz="2400"/>
              <a:t> </a:t>
            </a:r>
            <a:r>
              <a:rPr lang="sr-Cyrl-CS" sz="2400"/>
              <a:t>болесника</a:t>
            </a:r>
            <a:r>
              <a:rPr lang="sr-Latn-CS" sz="2400"/>
              <a:t> </a:t>
            </a:r>
            <a:r>
              <a:rPr lang="sr-Cyrl-CS" sz="2400"/>
              <a:t>без</a:t>
            </a:r>
            <a:r>
              <a:rPr lang="sr-Latn-CS" sz="2400"/>
              <a:t> </a:t>
            </a:r>
            <a:r>
              <a:rPr lang="sr-Cyrl-CS" sz="2400"/>
              <a:t>свести</a:t>
            </a:r>
            <a:r>
              <a:rPr lang="sr-Latn-CS" sz="2400"/>
              <a:t>, </a:t>
            </a:r>
            <a:r>
              <a:rPr lang="sr-Cyrl-CS" sz="2400"/>
              <a:t>а</a:t>
            </a:r>
            <a:r>
              <a:rPr lang="sr-Latn-CS" sz="2400"/>
              <a:t> </a:t>
            </a:r>
            <a:r>
              <a:rPr lang="sr-Cyrl-CS" sz="2400"/>
              <a:t>за</a:t>
            </a:r>
            <a:r>
              <a:rPr lang="sr-Latn-CS" sz="2400"/>
              <a:t> </a:t>
            </a:r>
            <a:r>
              <a:rPr lang="sr-Cyrl-CS" sz="2400"/>
              <a:t>њен</a:t>
            </a:r>
            <a:r>
              <a:rPr lang="sr-Latn-CS" sz="2400"/>
              <a:t> </a:t>
            </a:r>
            <a:r>
              <a:rPr lang="sr-Cyrl-CS" sz="2400"/>
              <a:t>развој</a:t>
            </a:r>
            <a:r>
              <a:rPr lang="sr-Latn-CS" sz="2400"/>
              <a:t> </a:t>
            </a:r>
            <a:r>
              <a:rPr lang="sr-Cyrl-CS" sz="2400"/>
              <a:t>је</a:t>
            </a:r>
            <a:r>
              <a:rPr lang="sr-Latn-CS" sz="2400"/>
              <a:t> </a:t>
            </a:r>
            <a:r>
              <a:rPr lang="sr-Cyrl-CS" sz="2400"/>
              <a:t>потребно</a:t>
            </a:r>
            <a:r>
              <a:rPr lang="sr-Latn-CS" sz="2400"/>
              <a:t> </a:t>
            </a:r>
            <a:r>
              <a:rPr lang="sr-Cyrl-CS" sz="2400"/>
              <a:t>неколико</a:t>
            </a:r>
            <a:r>
              <a:rPr lang="sr-Latn-CS" sz="2400"/>
              <a:t> </a:t>
            </a:r>
            <a:r>
              <a:rPr lang="sr-Cyrl-CS" sz="2400"/>
              <a:t>дана</a:t>
            </a:r>
            <a:r>
              <a:rPr lang="sr-Latn-CS" sz="2400"/>
              <a:t> (</a:t>
            </a:r>
            <a:r>
              <a:rPr lang="sr-Cyrl-CS" sz="2400"/>
              <a:t>изузев</a:t>
            </a:r>
            <a:r>
              <a:rPr lang="sr-Latn-CS" sz="2400"/>
              <a:t> </a:t>
            </a:r>
            <a:r>
              <a:rPr lang="sr-Cyrl-CS" sz="2400"/>
              <a:t>код</a:t>
            </a:r>
            <a:r>
              <a:rPr lang="sr-Latn-CS" sz="2400"/>
              <a:t> </a:t>
            </a:r>
            <a:r>
              <a:rPr lang="sr-Cyrl-CS" sz="2400"/>
              <a:t>деце</a:t>
            </a:r>
            <a:r>
              <a:rPr lang="sr-Latn-CS" sz="2400"/>
              <a:t>). </a:t>
            </a:r>
            <a:r>
              <a:rPr lang="sr-Cyrl-CS" sz="2400"/>
              <a:t>Коми</a:t>
            </a:r>
            <a:r>
              <a:rPr lang="sr-Latn-CS" sz="2400"/>
              <a:t> </a:t>
            </a:r>
            <a:r>
              <a:rPr lang="sr-Cyrl-CS" sz="2400"/>
              <a:t>обично</a:t>
            </a:r>
            <a:r>
              <a:rPr lang="sr-Latn-CS" sz="2400"/>
              <a:t> </a:t>
            </a:r>
            <a:r>
              <a:rPr lang="sr-Cyrl-CS" sz="2400"/>
              <a:t>претходе</a:t>
            </a:r>
            <a:r>
              <a:rPr lang="sr-Latn-CS" sz="2400"/>
              <a:t> </a:t>
            </a:r>
            <a:r>
              <a:rPr lang="sr-Cyrl-CS" sz="2400"/>
              <a:t>хипергликемија</a:t>
            </a:r>
            <a:r>
              <a:rPr lang="sr-Latn-CS" sz="2400"/>
              <a:t> </a:t>
            </a:r>
            <a:r>
              <a:rPr lang="sr-Cyrl-CS" sz="2400"/>
              <a:t>и</a:t>
            </a:r>
            <a:r>
              <a:rPr lang="sr-Latn-CS" sz="2400"/>
              <a:t> </a:t>
            </a:r>
            <a:r>
              <a:rPr lang="sr-Cyrl-CS" sz="2400"/>
              <a:t>ацетонурија</a:t>
            </a:r>
            <a:r>
              <a:rPr lang="sr-Latn-CS" sz="2400"/>
              <a:t> (</a:t>
            </a:r>
            <a:r>
              <a:rPr lang="sr-Cyrl-CS" sz="2400"/>
              <a:t>присуство</a:t>
            </a:r>
            <a:r>
              <a:rPr lang="sr-Latn-CS" sz="2400"/>
              <a:t> </a:t>
            </a:r>
            <a:r>
              <a:rPr lang="sr-Cyrl-CS" sz="2400" b="1">
                <a:hlinkClick r:id="rId3" tooltip="Ацетон"/>
              </a:rPr>
              <a:t>аце</a:t>
            </a:r>
            <a:r>
              <a:rPr lang="sr-Cyrl-CS" sz="2400" b="1"/>
              <a:t>тона</a:t>
            </a:r>
            <a:r>
              <a:rPr lang="sr-Latn-CS" sz="2400"/>
              <a:t> </a:t>
            </a:r>
            <a:r>
              <a:rPr lang="sr-Cyrl-CS" sz="2400"/>
              <a:t>у</a:t>
            </a:r>
            <a:r>
              <a:rPr lang="sr-Latn-CS" sz="2400"/>
              <a:t> </a:t>
            </a:r>
            <a:r>
              <a:rPr lang="sr-Cyrl-CS" sz="2400"/>
              <a:t>урину</a:t>
            </a:r>
            <a:r>
              <a:rPr lang="sr-Latn-CS" sz="2400"/>
              <a:t>), </a:t>
            </a:r>
            <a:r>
              <a:rPr lang="sr-Cyrl-CS" sz="2400"/>
              <a:t>мада</a:t>
            </a:r>
            <a:r>
              <a:rPr lang="sr-Latn-CS" sz="2400"/>
              <a:t> </a:t>
            </a:r>
            <a:r>
              <a:rPr lang="sr-Cyrl-CS" sz="2400"/>
              <a:t>то</a:t>
            </a:r>
            <a:r>
              <a:rPr lang="sr-Latn-CS" sz="2400"/>
              <a:t> </a:t>
            </a:r>
            <a:r>
              <a:rPr lang="sr-Cyrl-CS" sz="2400"/>
              <a:t>није</a:t>
            </a:r>
            <a:r>
              <a:rPr lang="sr-Latn-CS" sz="2400"/>
              <a:t> </a:t>
            </a:r>
            <a:r>
              <a:rPr lang="sr-Cyrl-CS" sz="2400"/>
              <a:t>правило</a:t>
            </a:r>
            <a:r>
              <a:rPr lang="sr-Latn-CS" sz="2400"/>
              <a:t>. </a:t>
            </a:r>
            <a:r>
              <a:rPr lang="sr-Cyrl-CS" sz="2400"/>
              <a:t>Стање</a:t>
            </a:r>
            <a:r>
              <a:rPr lang="sr-Latn-CS" sz="2400"/>
              <a:t> </a:t>
            </a:r>
            <a:r>
              <a:rPr lang="sr-Cyrl-CS" sz="2400"/>
              <a:t>пре</a:t>
            </a:r>
            <a:r>
              <a:rPr lang="sr-Latn-CS" sz="2400"/>
              <a:t> </a:t>
            </a:r>
            <a:r>
              <a:rPr lang="sr-Cyrl-CS" sz="2400"/>
              <a:t>појаве</a:t>
            </a:r>
            <a:r>
              <a:rPr lang="sr-Latn-CS" sz="2400"/>
              <a:t> </a:t>
            </a:r>
            <a:r>
              <a:rPr lang="sr-Cyrl-CS" sz="2400"/>
              <a:t>дијабетесне</a:t>
            </a:r>
            <a:r>
              <a:rPr lang="sr-Latn-CS" sz="2400"/>
              <a:t> </a:t>
            </a:r>
            <a:r>
              <a:rPr lang="sr-Cyrl-CS" sz="2400"/>
              <a:t>коме</a:t>
            </a:r>
            <a:r>
              <a:rPr lang="sr-Latn-CS" sz="2400"/>
              <a:t> </a:t>
            </a:r>
            <a:r>
              <a:rPr lang="sr-Cyrl-CS" sz="2400"/>
              <a:t>носи</a:t>
            </a:r>
            <a:r>
              <a:rPr lang="sr-Latn-CS" sz="2400"/>
              <a:t> </a:t>
            </a:r>
            <a:r>
              <a:rPr lang="sr-Cyrl-CS" sz="2400"/>
              <a:t>назив</a:t>
            </a:r>
            <a:r>
              <a:rPr lang="sr-Latn-CS" sz="2400"/>
              <a:t> </a:t>
            </a:r>
            <a:r>
              <a:rPr lang="sr-Cyrl-CS" sz="2400"/>
              <a:t>прекома</a:t>
            </a:r>
            <a:r>
              <a:rPr lang="sr-Latn-CS" sz="2400"/>
              <a:t>. </a:t>
            </a:r>
            <a:r>
              <a:rPr lang="sr-Cyrl-CS" sz="2400"/>
              <a:t>Њу</a:t>
            </a:r>
            <a:r>
              <a:rPr lang="sr-Latn-CS" sz="2400"/>
              <a:t> </a:t>
            </a:r>
            <a:r>
              <a:rPr lang="sr-Cyrl-CS" sz="2400"/>
              <a:t>карактеришу</a:t>
            </a:r>
            <a:r>
              <a:rPr lang="sr-Latn-CS" sz="2400"/>
              <a:t> </a:t>
            </a:r>
            <a:r>
              <a:rPr lang="sr-Cyrl-CS" sz="2400"/>
              <a:t>следећи</a:t>
            </a:r>
            <a:r>
              <a:rPr lang="sr-Latn-CS" sz="2400"/>
              <a:t> </a:t>
            </a:r>
            <a:r>
              <a:rPr lang="sr-Cyrl-CS" sz="2400"/>
              <a:t>знаци</a:t>
            </a:r>
            <a:r>
              <a:rPr lang="sr-Latn-CS" sz="2400"/>
              <a:t>: </a:t>
            </a:r>
            <a:r>
              <a:rPr lang="sr-Cyrl-CS" sz="2400">
                <a:solidFill>
                  <a:srgbClr val="CC0000"/>
                </a:solidFill>
              </a:rPr>
              <a:t>хипергликемија</a:t>
            </a:r>
            <a:r>
              <a:rPr lang="sr-Latn-CS" sz="2400">
                <a:solidFill>
                  <a:srgbClr val="CC0000"/>
                </a:solidFill>
              </a:rPr>
              <a:t> (</a:t>
            </a:r>
            <a:r>
              <a:rPr lang="sr-Cyrl-CS" sz="2400">
                <a:solidFill>
                  <a:srgbClr val="CC0000"/>
                </a:solidFill>
              </a:rPr>
              <a:t>веома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висок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шећер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у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крви</a:t>
            </a:r>
            <a:r>
              <a:rPr lang="sr-Latn-CS" sz="2400">
                <a:solidFill>
                  <a:srgbClr val="CC0000"/>
                </a:solidFill>
              </a:rPr>
              <a:t>), </a:t>
            </a:r>
            <a:r>
              <a:rPr lang="sr-Cyrl-CS" sz="2400">
                <a:solidFill>
                  <a:srgbClr val="CC0000"/>
                </a:solidFill>
              </a:rPr>
              <a:t>ацетонемија</a:t>
            </a:r>
            <a:r>
              <a:rPr lang="sr-Latn-CS" sz="2400">
                <a:solidFill>
                  <a:srgbClr val="CC0000"/>
                </a:solidFill>
              </a:rPr>
              <a:t> (</a:t>
            </a:r>
            <a:r>
              <a:rPr lang="sr-Cyrl-CS" sz="2400">
                <a:solidFill>
                  <a:srgbClr val="CC0000"/>
                </a:solidFill>
              </a:rPr>
              <a:t>ацетон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у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крви</a:t>
            </a:r>
            <a:r>
              <a:rPr lang="sr-Latn-CS" sz="2400">
                <a:solidFill>
                  <a:srgbClr val="CC0000"/>
                </a:solidFill>
              </a:rPr>
              <a:t>), </a:t>
            </a:r>
            <a:r>
              <a:rPr lang="sr-Cyrl-CS" sz="2400">
                <a:solidFill>
                  <a:srgbClr val="CC0000"/>
                </a:solidFill>
              </a:rPr>
              <a:t>апатија</a:t>
            </a:r>
            <a:r>
              <a:rPr lang="sr-Latn-CS" sz="2400">
                <a:solidFill>
                  <a:srgbClr val="CC0000"/>
                </a:solidFill>
              </a:rPr>
              <a:t>, </a:t>
            </a:r>
            <a:r>
              <a:rPr lang="sr-Cyrl-CS" sz="2400">
                <a:solidFill>
                  <a:srgbClr val="CC0000"/>
                </a:solidFill>
              </a:rPr>
              <a:t>умор</a:t>
            </a:r>
            <a:r>
              <a:rPr lang="sr-Latn-CS" sz="2400">
                <a:solidFill>
                  <a:srgbClr val="CC0000"/>
                </a:solidFill>
              </a:rPr>
              <a:t>, </a:t>
            </a:r>
            <a:r>
              <a:rPr lang="sr-Cyrl-CS" sz="2400">
                <a:solidFill>
                  <a:srgbClr val="CC0000"/>
                </a:solidFill>
              </a:rPr>
              <a:t>поспаност</a:t>
            </a:r>
            <a:r>
              <a:rPr lang="sr-Latn-CS" sz="2400">
                <a:solidFill>
                  <a:srgbClr val="CC0000"/>
                </a:solidFill>
              </a:rPr>
              <a:t>, </a:t>
            </a:r>
            <a:r>
              <a:rPr lang="sr-Cyrl-CS" sz="2400">
                <a:solidFill>
                  <a:srgbClr val="CC0000"/>
                </a:solidFill>
              </a:rPr>
              <a:t>смањено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реаговање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на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директне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надражаје</a:t>
            </a:r>
            <a:r>
              <a:rPr lang="sr-Latn-CS" sz="2400">
                <a:solidFill>
                  <a:srgbClr val="CC0000"/>
                </a:solidFill>
              </a:rPr>
              <a:t> (</a:t>
            </a:r>
            <a:r>
              <a:rPr lang="sr-Cyrl-CS" sz="2400">
                <a:solidFill>
                  <a:srgbClr val="CC0000"/>
                </a:solidFill>
              </a:rPr>
              <a:t>стављање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руке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на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чело</a:t>
            </a:r>
            <a:r>
              <a:rPr lang="sr-Latn-CS" sz="2400">
                <a:solidFill>
                  <a:srgbClr val="CC0000"/>
                </a:solidFill>
              </a:rPr>
              <a:t>, </a:t>
            </a:r>
            <a:r>
              <a:rPr lang="sr-Cyrl-CS" sz="2400">
                <a:solidFill>
                  <a:srgbClr val="CC0000"/>
                </a:solidFill>
              </a:rPr>
              <a:t>образ</a:t>
            </a:r>
            <a:r>
              <a:rPr lang="sr-Latn-CS" sz="2400">
                <a:solidFill>
                  <a:srgbClr val="CC0000"/>
                </a:solidFill>
              </a:rPr>
              <a:t>, </a:t>
            </a:r>
            <a:r>
              <a:rPr lang="sr-Cyrl-CS" sz="2400">
                <a:solidFill>
                  <a:srgbClr val="CC0000"/>
                </a:solidFill>
              </a:rPr>
              <a:t>штипање</a:t>
            </a:r>
            <a:r>
              <a:rPr lang="sr-Latn-CS" sz="2400"/>
              <a:t> </a:t>
            </a:r>
            <a:r>
              <a:rPr lang="sr-Cyrl-CS" sz="2400"/>
              <a:t>и</a:t>
            </a:r>
            <a:r>
              <a:rPr lang="sr-Latn-CS" sz="2400"/>
              <a:t> </a:t>
            </a:r>
            <a:r>
              <a:rPr lang="sr-Cyrl-CS" sz="2400"/>
              <a:t>др</a:t>
            </a:r>
            <a:r>
              <a:rPr lang="sr-Latn-CS" sz="2400"/>
              <a:t>).</a:t>
            </a:r>
            <a:endParaRPr lang="sr-Latn-CS" sz="2400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54"/>
    </mc:Choice>
    <mc:Fallback xmlns="">
      <p:transition spd="slow" advTm="12154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/>
              <a:t>O</a:t>
            </a:r>
            <a:r>
              <a:rPr lang="sr-Cyrl-CS"/>
              <a:t>чн</a:t>
            </a:r>
            <a:r>
              <a:rPr lang="sr-Latn-CS"/>
              <a:t>e </a:t>
            </a:r>
            <a:r>
              <a:rPr lang="sr-Cyrl-CS"/>
              <a:t>компликације ДМ</a:t>
            </a:r>
            <a:endParaRPr lang="sr-Latn-C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916113"/>
            <a:ext cx="2990850" cy="4114800"/>
          </a:xfrm>
        </p:spPr>
        <p:txBody>
          <a:bodyPr/>
          <a:lstStyle/>
          <a:p>
            <a:pPr eaLnBrk="1" hangingPunct="1"/>
            <a:endParaRPr lang="sr-Latn-CS" sz="2400" dirty="0"/>
          </a:p>
          <a:p>
            <a:pPr eaLnBrk="1" hangingPunct="1"/>
            <a:r>
              <a:rPr lang="sr-Cyrl-CS" sz="2400" dirty="0">
                <a:solidFill>
                  <a:srgbClr val="FF0000"/>
                </a:solidFill>
              </a:rPr>
              <a:t>Дијабетесна</a:t>
            </a:r>
            <a:r>
              <a:rPr lang="sr-Latn-CS" sz="2400" dirty="0">
                <a:solidFill>
                  <a:srgbClr val="FF0000"/>
                </a:solidFill>
              </a:rPr>
              <a:t> </a:t>
            </a:r>
            <a:r>
              <a:rPr lang="sr-Cyrl-CS" sz="2400" dirty="0">
                <a:solidFill>
                  <a:srgbClr val="FF0000"/>
                </a:solidFill>
              </a:rPr>
              <a:t>ретинопатија</a:t>
            </a:r>
            <a:r>
              <a:rPr lang="sr-Latn-CS" sz="2400" dirty="0">
                <a:solidFill>
                  <a:srgbClr val="FF0000"/>
                </a:solidFill>
              </a:rPr>
              <a:t> </a:t>
            </a:r>
            <a:r>
              <a:rPr lang="sr-Cyrl-CS" sz="2400" dirty="0"/>
              <a:t>је</a:t>
            </a:r>
            <a:r>
              <a:rPr lang="sr-Latn-CS" sz="2400" dirty="0"/>
              <a:t> </a:t>
            </a:r>
            <a:r>
              <a:rPr lang="sr-Cyrl-CS" sz="2400" dirty="0"/>
              <a:t>обољење</a:t>
            </a:r>
            <a:r>
              <a:rPr lang="sr-Latn-CS" sz="2400" dirty="0"/>
              <a:t> </a:t>
            </a:r>
            <a:r>
              <a:rPr lang="sr-Cyrl-CS" sz="2400" dirty="0"/>
              <a:t>које</a:t>
            </a:r>
            <a:r>
              <a:rPr lang="sr-Latn-CS" sz="2400" dirty="0"/>
              <a:t> </a:t>
            </a:r>
            <a:r>
              <a:rPr lang="sr-Cyrl-CS" sz="2400" dirty="0"/>
              <a:t>настаје</a:t>
            </a:r>
            <a:r>
              <a:rPr lang="sr-Latn-CS" sz="2400" dirty="0"/>
              <a:t> </a:t>
            </a:r>
            <a:r>
              <a:rPr lang="sr-Cyrl-CS" sz="2400" dirty="0"/>
              <a:t>због</a:t>
            </a:r>
            <a:r>
              <a:rPr lang="sr-Latn-CS" sz="2400" dirty="0"/>
              <a:t> </a:t>
            </a:r>
            <a:r>
              <a:rPr lang="sr-Cyrl-CS" sz="2400" dirty="0"/>
              <a:t>изражене</a:t>
            </a:r>
            <a:r>
              <a:rPr lang="sr-Latn-CS" sz="2400" dirty="0"/>
              <a:t> </a:t>
            </a:r>
            <a:r>
              <a:rPr lang="sr-Cyrl-CS" sz="2400" dirty="0"/>
              <a:t>микроангиопатије</a:t>
            </a:r>
            <a:r>
              <a:rPr lang="sr-Latn-CS" sz="2400" dirty="0"/>
              <a:t> (</a:t>
            </a:r>
            <a:r>
              <a:rPr lang="sr-Cyrl-CS" sz="2400" dirty="0"/>
              <a:t>оштећења</a:t>
            </a:r>
            <a:r>
              <a:rPr lang="sr-Latn-CS" sz="2400" dirty="0"/>
              <a:t> </a:t>
            </a:r>
            <a:r>
              <a:rPr lang="sr-Cyrl-CS" sz="2400" dirty="0"/>
              <a:t>капилара</a:t>
            </a:r>
            <a:r>
              <a:rPr lang="sr-Latn-CS" sz="2400" dirty="0"/>
              <a:t>) </a:t>
            </a:r>
            <a:r>
              <a:rPr lang="sr-Cyrl-CS" sz="2400" dirty="0"/>
              <a:t>у</a:t>
            </a:r>
            <a:r>
              <a:rPr lang="sr-Latn-CS" sz="2400" dirty="0"/>
              <a:t> </a:t>
            </a:r>
            <a:r>
              <a:rPr lang="sr-Cyrl-CS" sz="2400" b="1" dirty="0">
                <a:hlinkClick r:id="rId2" tooltip="Мрежњача"/>
              </a:rPr>
              <a:t>мрежња</a:t>
            </a:r>
            <a:r>
              <a:rPr lang="sr-Cyrl-CS" sz="2400" b="1" dirty="0"/>
              <a:t>чи</a:t>
            </a:r>
            <a:r>
              <a:rPr lang="sr-Latn-CS" sz="2400" dirty="0"/>
              <a:t>.</a:t>
            </a:r>
          </a:p>
        </p:txBody>
      </p:sp>
      <p:pic>
        <p:nvPicPr>
          <p:cNvPr id="46084" name="Picture 7" descr="Дијабетесна ретинопатија">
            <a:hlinkClick r:id="rId3" tooltip="Дијабетесна ретинопатија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500563" y="1928813"/>
            <a:ext cx="4071937" cy="3929062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65"/>
    </mc:Choice>
    <mc:Fallback xmlns="">
      <p:transition spd="slow" advTm="13965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/>
          <p:cNvSpPr>
            <a:spLocks noGrp="1" noChangeArrowheads="1"/>
          </p:cNvSpPr>
          <p:nvPr>
            <p:ph type="title"/>
          </p:nvPr>
        </p:nvSpPr>
        <p:spPr>
          <a:xfrm>
            <a:off x="571500" y="0"/>
            <a:ext cx="8343900" cy="857250"/>
          </a:xfrm>
        </p:spPr>
        <p:txBody>
          <a:bodyPr/>
          <a:lstStyle/>
          <a:p>
            <a:pPr eaLnBrk="1" hangingPunct="1"/>
            <a:r>
              <a:rPr lang="sr-Cyrl-CS" sz="3600"/>
              <a:t>Кардиоваскуларне</a:t>
            </a:r>
            <a:r>
              <a:rPr lang="sr-Latn-CS" sz="3600"/>
              <a:t> </a:t>
            </a:r>
            <a:r>
              <a:rPr lang="sr-Cyrl-CS" sz="3600"/>
              <a:t>компликације ДМ</a:t>
            </a:r>
            <a:endParaRPr lang="sr-Latn-CS" sz="3600"/>
          </a:p>
        </p:txBody>
      </p:sp>
      <p:sp>
        <p:nvSpPr>
          <p:cNvPr id="4710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928688"/>
            <a:ext cx="5032375" cy="51673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sr-Latn-CS" sz="1400" dirty="0"/>
          </a:p>
          <a:p>
            <a:pPr algn="just" eaLnBrk="1" hangingPunct="1">
              <a:lnSpc>
                <a:spcPct val="80000"/>
              </a:lnSpc>
            </a:pPr>
            <a:r>
              <a:rPr lang="sr-Cyrl-CS" sz="2000" b="1" dirty="0">
                <a:solidFill>
                  <a:srgbClr val="CC0000"/>
                </a:solidFill>
              </a:rPr>
              <a:t>Хипертензија : </a:t>
            </a:r>
            <a:r>
              <a:rPr lang="sr-Cyrl-CS" sz="2000" dirty="0"/>
              <a:t>у</a:t>
            </a:r>
            <a:r>
              <a:rPr lang="sr-Latn-CS" sz="2000" dirty="0"/>
              <a:t> </a:t>
            </a:r>
            <a:r>
              <a:rPr lang="sr-Cyrl-CS" sz="2000" dirty="0"/>
              <a:t>почетку</a:t>
            </a:r>
            <a:r>
              <a:rPr lang="sr-Latn-CS" sz="2000" dirty="0"/>
              <a:t> </a:t>
            </a:r>
            <a:r>
              <a:rPr lang="sr-Cyrl-CS" sz="2000" dirty="0"/>
              <a:t>нестална</a:t>
            </a:r>
            <a:r>
              <a:rPr lang="sr-Latn-CS" sz="2000" dirty="0"/>
              <a:t> (</a:t>
            </a:r>
            <a:r>
              <a:rPr lang="sr-Cyrl-CS" sz="2000" dirty="0"/>
              <a:t>лабилна</a:t>
            </a:r>
            <a:r>
              <a:rPr lang="sr-Latn-CS" sz="2000" dirty="0"/>
              <a:t>)</a:t>
            </a:r>
            <a:r>
              <a:rPr lang="sr-Cyrl-CS" sz="2000" dirty="0"/>
              <a:t>,</a:t>
            </a:r>
            <a:r>
              <a:rPr lang="sr-Latn-CS" sz="2000" dirty="0"/>
              <a:t> </a:t>
            </a:r>
            <a:r>
              <a:rPr lang="sr-Cyrl-CS" sz="2000" dirty="0"/>
              <a:t>а</a:t>
            </a:r>
            <a:r>
              <a:rPr lang="sr-Latn-CS" sz="2000" dirty="0"/>
              <a:t> </a:t>
            </a:r>
            <a:r>
              <a:rPr lang="sr-Cyrl-CS" sz="2000" dirty="0"/>
              <a:t>временом</a:t>
            </a:r>
            <a:r>
              <a:rPr lang="sr-Latn-CS" sz="2000" dirty="0"/>
              <a:t> </a:t>
            </a:r>
            <a:r>
              <a:rPr lang="sr-Cyrl-CS" sz="2000" dirty="0"/>
              <a:t>постаје</a:t>
            </a:r>
            <a:r>
              <a:rPr lang="sr-Latn-CS" sz="2000" dirty="0"/>
              <a:t> </a:t>
            </a:r>
            <a:r>
              <a:rPr lang="sr-Cyrl-CS" sz="2000" dirty="0"/>
              <a:t>стална</a:t>
            </a:r>
            <a:r>
              <a:rPr lang="sr-Latn-CS" sz="2000" dirty="0"/>
              <a:t> </a:t>
            </a:r>
            <a:r>
              <a:rPr lang="sr-Cyrl-CS" sz="2000" dirty="0"/>
              <a:t>компликација</a:t>
            </a:r>
            <a:r>
              <a:rPr lang="sr-Latn-CS" sz="2000" dirty="0"/>
              <a:t> </a:t>
            </a:r>
            <a:r>
              <a:rPr lang="sr-Cyrl-CS" sz="2000" dirty="0"/>
              <a:t>дијабетеса. Може</a:t>
            </a:r>
            <a:r>
              <a:rPr lang="sr-Latn-CS" sz="2000" dirty="0"/>
              <a:t> </a:t>
            </a:r>
            <a:r>
              <a:rPr lang="sr-Cyrl-CS" sz="2000" dirty="0"/>
              <a:t>неповољно</a:t>
            </a:r>
            <a:r>
              <a:rPr lang="sr-Latn-CS" sz="2000" dirty="0"/>
              <a:t> </a:t>
            </a:r>
            <a:r>
              <a:rPr lang="sr-Cyrl-CS" sz="2000" dirty="0"/>
              <a:t>да</a:t>
            </a:r>
            <a:r>
              <a:rPr lang="sr-Latn-CS" sz="2000" dirty="0"/>
              <a:t> </a:t>
            </a:r>
            <a:r>
              <a:rPr lang="sr-Cyrl-CS" sz="2000" dirty="0"/>
              <a:t>утиче</a:t>
            </a:r>
            <a:r>
              <a:rPr lang="sr-Latn-CS" sz="2000" dirty="0"/>
              <a:t> </a:t>
            </a:r>
            <a:r>
              <a:rPr lang="sr-Cyrl-CS" sz="2000" dirty="0"/>
              <a:t>на</a:t>
            </a:r>
            <a:r>
              <a:rPr lang="sr-Latn-CS" sz="2000" dirty="0"/>
              <a:t> </a:t>
            </a:r>
            <a:r>
              <a:rPr lang="sr-Cyrl-CS" sz="2000" dirty="0"/>
              <a:t>бројна</a:t>
            </a:r>
            <a:r>
              <a:rPr lang="sr-Latn-CS" sz="2000" dirty="0"/>
              <a:t> </a:t>
            </a:r>
            <a:r>
              <a:rPr lang="sr-Cyrl-CS" sz="2000" dirty="0"/>
              <a:t>друга</a:t>
            </a:r>
            <a:r>
              <a:rPr lang="sr-Latn-CS" sz="2000" dirty="0"/>
              <a:t> </a:t>
            </a:r>
            <a:r>
              <a:rPr lang="sr-Cyrl-CS" sz="2000" dirty="0"/>
              <a:t>обољења</a:t>
            </a:r>
            <a:endParaRPr lang="sr-Latn-CS" sz="2000" dirty="0"/>
          </a:p>
          <a:p>
            <a:pPr algn="just" eaLnBrk="1" hangingPunct="1">
              <a:lnSpc>
                <a:spcPct val="80000"/>
              </a:lnSpc>
            </a:pPr>
            <a:r>
              <a:rPr lang="sr-Cyrl-CS" sz="2000" b="1" dirty="0">
                <a:solidFill>
                  <a:srgbClr val="CC0000"/>
                </a:solidFill>
              </a:rPr>
              <a:t>коронарна</a:t>
            </a:r>
            <a:r>
              <a:rPr lang="sr-Latn-CS" sz="2000" b="1" dirty="0">
                <a:solidFill>
                  <a:srgbClr val="CC0000"/>
                </a:solidFill>
              </a:rPr>
              <a:t> </a:t>
            </a:r>
            <a:r>
              <a:rPr lang="sr-Cyrl-CS" sz="2000" b="1" dirty="0">
                <a:solidFill>
                  <a:srgbClr val="CC0000"/>
                </a:solidFill>
              </a:rPr>
              <a:t>болест</a:t>
            </a:r>
            <a:r>
              <a:rPr lang="sr-Latn-CS" sz="2000" dirty="0"/>
              <a:t> </a:t>
            </a:r>
            <a:r>
              <a:rPr lang="sr-Cyrl-CS" sz="2000" dirty="0"/>
              <a:t>је</a:t>
            </a:r>
            <a:r>
              <a:rPr lang="sr-Latn-CS" sz="2000" dirty="0"/>
              <a:t> </a:t>
            </a:r>
            <a:r>
              <a:rPr lang="sr-Cyrl-CS" sz="2000" dirty="0"/>
              <a:t>компликација</a:t>
            </a:r>
            <a:r>
              <a:rPr lang="sr-Latn-CS" sz="2000" dirty="0"/>
              <a:t> </a:t>
            </a:r>
            <a:r>
              <a:rPr lang="sr-Cyrl-CS" sz="2000" dirty="0"/>
              <a:t>у</a:t>
            </a:r>
            <a:r>
              <a:rPr lang="sr-Latn-CS" sz="2000" dirty="0"/>
              <a:t> </a:t>
            </a:r>
            <a:r>
              <a:rPr lang="sr-Cyrl-CS" sz="2000" dirty="0"/>
              <a:t>чијој</a:t>
            </a:r>
            <a:r>
              <a:rPr lang="sr-Latn-CS" sz="2000" dirty="0"/>
              <a:t> </a:t>
            </a:r>
            <a:r>
              <a:rPr lang="sr-Cyrl-CS" sz="2000" dirty="0"/>
              <a:t>основи</a:t>
            </a:r>
            <a:r>
              <a:rPr lang="sr-Latn-CS" sz="2000" dirty="0"/>
              <a:t> </a:t>
            </a:r>
            <a:r>
              <a:rPr lang="sr-Cyrl-CS" sz="2000" dirty="0"/>
              <a:t>лежи</a:t>
            </a:r>
            <a:r>
              <a:rPr lang="sr-Latn-CS" sz="2000" dirty="0"/>
              <a:t> </a:t>
            </a:r>
            <a:r>
              <a:rPr lang="sr-Cyrl-CS" sz="2000" dirty="0"/>
              <a:t>сужење</a:t>
            </a:r>
            <a:r>
              <a:rPr lang="sr-Latn-CS" sz="2000" dirty="0"/>
              <a:t> </a:t>
            </a:r>
            <a:r>
              <a:rPr lang="sr-Cyrl-CS" sz="2000" b="1" dirty="0">
                <a:hlinkClick r:id="rId2" tooltip="Крвни судови"/>
              </a:rPr>
              <a:t>крвних</a:t>
            </a:r>
            <a:r>
              <a:rPr lang="sr-Latn-CS" sz="2000" b="1" dirty="0">
                <a:hlinkClick r:id="rId2" tooltip="Крвни судови"/>
              </a:rPr>
              <a:t> </a:t>
            </a:r>
            <a:r>
              <a:rPr lang="sr-Cyrl-CS" sz="2000" b="1" dirty="0">
                <a:hlinkClick r:id="rId2" tooltip="Крвни судови"/>
              </a:rPr>
              <a:t>суд</a:t>
            </a:r>
            <a:r>
              <a:rPr lang="sr-Cyrl-CS" sz="2000" b="1" dirty="0"/>
              <a:t>ова</a:t>
            </a:r>
            <a:r>
              <a:rPr lang="sr-Latn-CS" sz="2000" dirty="0"/>
              <a:t> </a:t>
            </a:r>
            <a:r>
              <a:rPr lang="sr-Cyrl-CS" sz="2000" dirty="0"/>
              <a:t>које</a:t>
            </a:r>
            <a:r>
              <a:rPr lang="sr-Latn-CS" sz="2000" dirty="0"/>
              <a:t> </a:t>
            </a:r>
            <a:r>
              <a:rPr lang="sr-Cyrl-CS" sz="2000" dirty="0"/>
              <a:t>изазива</a:t>
            </a:r>
            <a:r>
              <a:rPr lang="sr-Latn-CS" sz="2000" dirty="0"/>
              <a:t> </a:t>
            </a:r>
            <a:r>
              <a:rPr lang="sr-Cyrl-CS" sz="2000" dirty="0"/>
              <a:t>исхемију</a:t>
            </a:r>
            <a:r>
              <a:rPr lang="sr-Latn-CS" sz="2000" dirty="0"/>
              <a:t> </a:t>
            </a:r>
            <a:r>
              <a:rPr lang="sr-Cyrl-CS" sz="2000" dirty="0"/>
              <a:t>срчаног</a:t>
            </a:r>
            <a:r>
              <a:rPr lang="sr-Latn-CS" sz="2000" dirty="0"/>
              <a:t> </a:t>
            </a:r>
            <a:r>
              <a:rPr lang="sr-Cyrl-CS" sz="2000" dirty="0"/>
              <a:t>мишића</a:t>
            </a:r>
            <a:r>
              <a:rPr lang="sr-Latn-CS" sz="2000" dirty="0"/>
              <a:t>, </a:t>
            </a:r>
            <a:r>
              <a:rPr lang="sr-Cyrl-CS" sz="2000" dirty="0"/>
              <a:t>бол</a:t>
            </a:r>
            <a:r>
              <a:rPr lang="sr-Latn-CS" sz="2000" dirty="0"/>
              <a:t> </a:t>
            </a:r>
            <a:r>
              <a:rPr lang="sr-Cyrl-CS" sz="2000" dirty="0"/>
              <a:t>иза</a:t>
            </a:r>
            <a:r>
              <a:rPr lang="sr-Latn-CS" sz="2000" dirty="0"/>
              <a:t> </a:t>
            </a:r>
            <a:r>
              <a:rPr lang="sr-Cyrl-CS" sz="2000" dirty="0"/>
              <a:t>грудне</a:t>
            </a:r>
            <a:r>
              <a:rPr lang="sr-Latn-CS" sz="2000" dirty="0"/>
              <a:t> </a:t>
            </a:r>
            <a:r>
              <a:rPr lang="sr-Cyrl-CS" sz="2000" dirty="0"/>
              <a:t>кости</a:t>
            </a:r>
            <a:r>
              <a:rPr lang="sr-Latn-CS" sz="2000" dirty="0"/>
              <a:t>, </a:t>
            </a:r>
            <a:r>
              <a:rPr lang="sr-Cyrl-CS" sz="2000" dirty="0"/>
              <a:t>брзо</a:t>
            </a:r>
            <a:r>
              <a:rPr lang="sr-Latn-CS" sz="2000" dirty="0"/>
              <a:t> </a:t>
            </a:r>
            <a:r>
              <a:rPr lang="sr-Cyrl-CS" sz="2000" dirty="0"/>
              <a:t>замарање</a:t>
            </a:r>
            <a:r>
              <a:rPr lang="sr-Latn-CS" sz="2000" dirty="0"/>
              <a:t> </a:t>
            </a:r>
            <a:r>
              <a:rPr lang="sr-Cyrl-CS" sz="2000" dirty="0"/>
              <a:t>и</a:t>
            </a:r>
            <a:r>
              <a:rPr lang="sr-Latn-CS" sz="2000" dirty="0"/>
              <a:t> </a:t>
            </a:r>
            <a:r>
              <a:rPr lang="sr-Cyrl-CS" sz="2000" dirty="0"/>
              <a:t>радну</a:t>
            </a:r>
            <a:r>
              <a:rPr lang="sr-Latn-CS" sz="2000" dirty="0"/>
              <a:t> </a:t>
            </a:r>
            <a:r>
              <a:rPr lang="sr-Cyrl-CS" sz="2000" dirty="0"/>
              <a:t>неспособност</a:t>
            </a:r>
            <a:r>
              <a:rPr lang="sr-Latn-CS" sz="2000" dirty="0"/>
              <a:t>; </a:t>
            </a:r>
          </a:p>
          <a:p>
            <a:pPr algn="just" eaLnBrk="1" hangingPunct="1">
              <a:lnSpc>
                <a:spcPct val="80000"/>
              </a:lnSpc>
            </a:pPr>
            <a:r>
              <a:rPr lang="sr-Cyrl-CS" sz="2000" b="1" dirty="0">
                <a:solidFill>
                  <a:srgbClr val="CC0000"/>
                </a:solidFill>
              </a:rPr>
              <a:t>инфаркт</a:t>
            </a:r>
            <a:r>
              <a:rPr lang="sr-Latn-CS" sz="2000" b="1" dirty="0">
                <a:solidFill>
                  <a:srgbClr val="CC0000"/>
                </a:solidFill>
              </a:rPr>
              <a:t> </a:t>
            </a:r>
            <a:r>
              <a:rPr lang="sr-Cyrl-CS" sz="2000" b="1" dirty="0">
                <a:solidFill>
                  <a:srgbClr val="CC0000"/>
                </a:solidFill>
              </a:rPr>
              <a:t>миокарда</a:t>
            </a:r>
            <a:endParaRPr lang="sr-Latn-CS" sz="2000" dirty="0"/>
          </a:p>
          <a:p>
            <a:pPr algn="just" eaLnBrk="1" hangingPunct="1">
              <a:lnSpc>
                <a:spcPct val="80000"/>
              </a:lnSpc>
            </a:pPr>
            <a:r>
              <a:rPr lang="sr-Cyrl-CS" sz="2000" b="1" dirty="0">
                <a:solidFill>
                  <a:srgbClr val="CC0000"/>
                </a:solidFill>
              </a:rPr>
              <a:t>мождани</a:t>
            </a:r>
            <a:r>
              <a:rPr lang="sr-Latn-CS" sz="2000" b="1" dirty="0">
                <a:solidFill>
                  <a:srgbClr val="CC0000"/>
                </a:solidFill>
              </a:rPr>
              <a:t> </a:t>
            </a:r>
            <a:r>
              <a:rPr lang="sr-Cyrl-CS" sz="2000" b="1" dirty="0">
                <a:solidFill>
                  <a:srgbClr val="CC0000"/>
                </a:solidFill>
              </a:rPr>
              <a:t>удар</a:t>
            </a:r>
            <a:r>
              <a:rPr lang="sr-Latn-CS" sz="2000" dirty="0"/>
              <a:t> </a:t>
            </a:r>
            <a:r>
              <a:rPr lang="sr-Cyrl-CS" sz="2000" dirty="0"/>
              <a:t>је</a:t>
            </a:r>
            <a:r>
              <a:rPr lang="sr-Latn-CS" sz="2000" dirty="0"/>
              <a:t> </a:t>
            </a:r>
            <a:r>
              <a:rPr lang="sr-Cyrl-CS" sz="2000" dirty="0"/>
              <a:t>још</a:t>
            </a:r>
            <a:r>
              <a:rPr lang="sr-Latn-CS" sz="2000" dirty="0"/>
              <a:t> </a:t>
            </a:r>
            <a:r>
              <a:rPr lang="sr-Cyrl-CS" sz="2000" dirty="0"/>
              <a:t>једна</a:t>
            </a:r>
            <a:r>
              <a:rPr lang="sr-Latn-CS" sz="2000" dirty="0"/>
              <a:t> </a:t>
            </a:r>
            <a:r>
              <a:rPr lang="sr-Cyrl-CS" sz="2000" dirty="0"/>
              <a:t>озбиљна</a:t>
            </a:r>
            <a:r>
              <a:rPr lang="sr-Latn-CS" sz="2000" dirty="0"/>
              <a:t> </a:t>
            </a:r>
            <a:r>
              <a:rPr lang="sr-Cyrl-CS" sz="2000" dirty="0"/>
              <a:t>компликација</a:t>
            </a:r>
            <a:r>
              <a:rPr lang="sr-Latn-CS" sz="2000" dirty="0"/>
              <a:t>, </a:t>
            </a:r>
            <a:r>
              <a:rPr lang="sr-Cyrl-CS" sz="2000" dirty="0"/>
              <a:t>коју</a:t>
            </a:r>
            <a:r>
              <a:rPr lang="sr-Latn-CS" sz="2000" dirty="0"/>
              <a:t> </a:t>
            </a:r>
            <a:r>
              <a:rPr lang="sr-Cyrl-CS" sz="2000" dirty="0"/>
              <a:t>изазива</a:t>
            </a:r>
            <a:r>
              <a:rPr lang="sr-Latn-CS" sz="2000" dirty="0"/>
              <a:t> </a:t>
            </a:r>
            <a:r>
              <a:rPr lang="sr-Cyrl-CS" sz="2000" dirty="0"/>
              <a:t>прскање</a:t>
            </a:r>
            <a:r>
              <a:rPr lang="sr-Latn-CS" sz="2000" dirty="0"/>
              <a:t> </a:t>
            </a:r>
            <a:r>
              <a:rPr lang="sr-Cyrl-CS" sz="2000" dirty="0"/>
              <a:t>или</a:t>
            </a:r>
            <a:r>
              <a:rPr lang="sr-Latn-CS" sz="2000" dirty="0"/>
              <a:t> </a:t>
            </a:r>
            <a:r>
              <a:rPr lang="sr-Cyrl-CS" sz="2000" dirty="0"/>
              <a:t>зачепљење</a:t>
            </a:r>
            <a:r>
              <a:rPr lang="sr-Latn-CS" sz="2000" dirty="0"/>
              <a:t> </a:t>
            </a:r>
            <a:r>
              <a:rPr lang="sr-Cyrl-CS" sz="2000" dirty="0"/>
              <a:t>можданих</a:t>
            </a:r>
            <a:r>
              <a:rPr lang="sr-Latn-CS" sz="2000" dirty="0"/>
              <a:t> </a:t>
            </a:r>
            <a:r>
              <a:rPr lang="sr-Cyrl-CS" sz="2000" dirty="0"/>
              <a:t>крвних</a:t>
            </a:r>
            <a:r>
              <a:rPr lang="sr-Latn-CS" sz="2000" dirty="0"/>
              <a:t> </a:t>
            </a:r>
            <a:r>
              <a:rPr lang="sr-Cyrl-CS" sz="2000" dirty="0"/>
              <a:t>судова</a:t>
            </a:r>
            <a:r>
              <a:rPr lang="sr-Latn-CS" sz="2000" dirty="0"/>
              <a:t>; </a:t>
            </a:r>
          </a:p>
          <a:p>
            <a:pPr algn="just" eaLnBrk="1" hangingPunct="1">
              <a:lnSpc>
                <a:spcPct val="80000"/>
              </a:lnSpc>
            </a:pPr>
            <a:r>
              <a:rPr lang="sr-Cyrl-CS" sz="2000" b="1" dirty="0">
                <a:solidFill>
                  <a:schemeClr val="accent2"/>
                </a:solidFill>
              </a:rPr>
              <a:t>гангрена</a:t>
            </a:r>
            <a:r>
              <a:rPr lang="sr-Latn-CS" sz="2000" dirty="0"/>
              <a:t> </a:t>
            </a:r>
            <a:r>
              <a:rPr lang="sr-Cyrl-CS" sz="2000" dirty="0"/>
              <a:t>на</a:t>
            </a:r>
            <a:r>
              <a:rPr lang="sr-Latn-CS" sz="2000" dirty="0"/>
              <a:t> </a:t>
            </a:r>
            <a:r>
              <a:rPr lang="sr-Cyrl-CS" sz="2000" dirty="0"/>
              <a:t>стопалима</a:t>
            </a:r>
            <a:endParaRPr lang="sr-Latn-CS" sz="2000" dirty="0"/>
          </a:p>
          <a:p>
            <a:pPr algn="just" eaLnBrk="1" hangingPunct="1">
              <a:lnSpc>
                <a:spcPct val="80000"/>
              </a:lnSpc>
            </a:pPr>
            <a:endParaRPr lang="sr-Latn-CS" sz="1600" dirty="0"/>
          </a:p>
        </p:txBody>
      </p:sp>
      <p:pic>
        <p:nvPicPr>
          <p:cNvPr id="47108" name="Picture 10" descr="Бол иза грудне кости">
            <a:hlinkClick r:id="rId3" tooltip="Бол иза грудне кости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6664325" y="1000125"/>
            <a:ext cx="2051050" cy="2857500"/>
          </a:xfrm>
        </p:spPr>
      </p:pic>
      <p:pic>
        <p:nvPicPr>
          <p:cNvPr id="47109" name="Picture 12" descr="Синдром дијабетесног стопала">
            <a:hlinkClick r:id="rId5" tooltip="Синдром дијабетесног стопала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50" y="4000500"/>
            <a:ext cx="261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91"/>
    </mc:Choice>
    <mc:Fallback xmlns="">
      <p:transition spd="slow" advTm="19491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8" y="-1588"/>
            <a:ext cx="9142412" cy="685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 advTm="13106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990600" y="381000"/>
            <a:ext cx="6756400" cy="12017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2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ХРОНИЧНЕ</a:t>
            </a:r>
            <a:r>
              <a:rPr lang="sl-SI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КОМПЛИКАЦИЈЕ</a:t>
            </a:r>
            <a:r>
              <a:rPr lang="sl-SI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ШЕЋЕРНЕ</a:t>
            </a:r>
            <a:r>
              <a:rPr lang="sl-SI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</a:t>
            </a: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БОЛЕСТИ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5715008" y="2120900"/>
            <a:ext cx="3098792" cy="36262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190500" indent="-187325">
              <a:spcBef>
                <a:spcPts val="1500"/>
              </a:spcBef>
              <a:buClrTx/>
              <a:buFontTx/>
              <a:buNone/>
              <a:tabLst>
                <a:tab pos="190500" algn="l"/>
                <a:tab pos="647700" algn="l"/>
                <a:tab pos="1104900" algn="l"/>
                <a:tab pos="1562100" algn="l"/>
                <a:tab pos="2019300" algn="l"/>
                <a:tab pos="2476500" algn="l"/>
                <a:tab pos="2933700" algn="l"/>
                <a:tab pos="3390900" algn="l"/>
                <a:tab pos="3848100" algn="l"/>
                <a:tab pos="4305300" algn="l"/>
                <a:tab pos="4762500" algn="l"/>
                <a:tab pos="5219700" algn="l"/>
                <a:tab pos="5676900" algn="l"/>
                <a:tab pos="6134100" algn="l"/>
                <a:tab pos="6591300" algn="l"/>
                <a:tab pos="7048500" algn="l"/>
                <a:tab pos="7505700" algn="l"/>
                <a:tab pos="7962900" algn="l"/>
                <a:tab pos="8420100" algn="l"/>
                <a:tab pos="8877300" algn="l"/>
                <a:tab pos="9334500" algn="l"/>
              </a:tabLst>
              <a:defRPr/>
            </a:pPr>
            <a:r>
              <a:rPr lang="en-US" sz="2400" b="1" dirty="0" err="1">
                <a:solidFill>
                  <a:srgbClr val="000000"/>
                </a:solidFill>
                <a:latin typeface="Calibri" pitchFamily="34" charset="0"/>
              </a:rPr>
              <a:t>Макроваскуларне</a:t>
            </a:r>
            <a:r>
              <a:rPr lang="en-US" sz="24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Calibri" pitchFamily="34" charset="0"/>
              </a:rPr>
              <a:t>компликације</a:t>
            </a:r>
            <a:endParaRPr lang="en-US" sz="2400" b="1" dirty="0">
              <a:solidFill>
                <a:srgbClr val="000000"/>
              </a:solidFill>
              <a:latin typeface="Calibri" pitchFamily="34" charset="0"/>
            </a:endParaRPr>
          </a:p>
          <a:p>
            <a:pPr marL="187325" indent="-184150">
              <a:spcBef>
                <a:spcPts val="1500"/>
              </a:spcBef>
              <a:buFont typeface="Times New Roman" pitchFamily="16" charset="0"/>
              <a:buChar char="•"/>
              <a:tabLst>
                <a:tab pos="190500" algn="l"/>
                <a:tab pos="647700" algn="l"/>
                <a:tab pos="1104900" algn="l"/>
                <a:tab pos="1562100" algn="l"/>
                <a:tab pos="2019300" algn="l"/>
                <a:tab pos="2476500" algn="l"/>
                <a:tab pos="2933700" algn="l"/>
                <a:tab pos="3390900" algn="l"/>
                <a:tab pos="3848100" algn="l"/>
                <a:tab pos="4305300" algn="l"/>
                <a:tab pos="4762500" algn="l"/>
                <a:tab pos="5219700" algn="l"/>
                <a:tab pos="5676900" algn="l"/>
                <a:tab pos="6134100" algn="l"/>
                <a:tab pos="6591300" algn="l"/>
                <a:tab pos="7048500" algn="l"/>
                <a:tab pos="7505700" algn="l"/>
                <a:tab pos="7962900" algn="l"/>
                <a:tab pos="8420100" algn="l"/>
                <a:tab pos="8877300" algn="l"/>
                <a:tab pos="9334500" algn="l"/>
              </a:tabLst>
              <a:defRPr/>
            </a:pPr>
            <a:r>
              <a:rPr lang="en-US" sz="2400" dirty="0" err="1">
                <a:solidFill>
                  <a:srgbClr val="000000"/>
                </a:solidFill>
                <a:latin typeface="Calibri" pitchFamily="34" charset="0"/>
              </a:rPr>
              <a:t>цереброваскуларне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       </a:t>
            </a:r>
            <a:r>
              <a:rPr lang="en-US" sz="2400" dirty="0" err="1">
                <a:solidFill>
                  <a:srgbClr val="000000"/>
                </a:solidFill>
                <a:latin typeface="Calibri" pitchFamily="34" charset="0"/>
              </a:rPr>
              <a:t>болести</a:t>
            </a:r>
            <a:endParaRPr lang="en-US" sz="2400" dirty="0">
              <a:solidFill>
                <a:srgbClr val="000000"/>
              </a:solidFill>
              <a:latin typeface="Calibri" pitchFamily="34" charset="0"/>
            </a:endParaRPr>
          </a:p>
          <a:p>
            <a:pPr marL="187325" indent="-184150">
              <a:spcBef>
                <a:spcPts val="1500"/>
              </a:spcBef>
              <a:buFont typeface="Times New Roman" pitchFamily="16" charset="0"/>
              <a:buChar char="•"/>
              <a:tabLst>
                <a:tab pos="190500" algn="l"/>
                <a:tab pos="647700" algn="l"/>
                <a:tab pos="1104900" algn="l"/>
                <a:tab pos="1562100" algn="l"/>
                <a:tab pos="2019300" algn="l"/>
                <a:tab pos="2476500" algn="l"/>
                <a:tab pos="2933700" algn="l"/>
                <a:tab pos="3390900" algn="l"/>
                <a:tab pos="3848100" algn="l"/>
                <a:tab pos="4305300" algn="l"/>
                <a:tab pos="4762500" algn="l"/>
                <a:tab pos="5219700" algn="l"/>
                <a:tab pos="5676900" algn="l"/>
                <a:tab pos="6134100" algn="l"/>
                <a:tab pos="6591300" algn="l"/>
                <a:tab pos="7048500" algn="l"/>
                <a:tab pos="7505700" algn="l"/>
                <a:tab pos="7962900" algn="l"/>
                <a:tab pos="8420100" algn="l"/>
                <a:tab pos="8877300" algn="l"/>
                <a:tab pos="9334500" algn="l"/>
              </a:tabLst>
              <a:defRPr/>
            </a:pPr>
            <a:r>
              <a:rPr lang="en-US" sz="2400" dirty="0" err="1">
                <a:solidFill>
                  <a:srgbClr val="000000"/>
                </a:solidFill>
                <a:latin typeface="Calibri" pitchFamily="34" charset="0"/>
              </a:rPr>
              <a:t>кардиоваскуларне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alibri" pitchFamily="34" charset="0"/>
              </a:rPr>
              <a:t>болести</a:t>
            </a:r>
            <a:endParaRPr lang="en-US" sz="2400" dirty="0">
              <a:solidFill>
                <a:srgbClr val="000000"/>
              </a:solidFill>
              <a:latin typeface="Calibri" pitchFamily="34" charset="0"/>
            </a:endParaRPr>
          </a:p>
          <a:p>
            <a:pPr marL="187325" indent="-184150">
              <a:spcBef>
                <a:spcPts val="1500"/>
              </a:spcBef>
              <a:buFont typeface="Times New Roman" pitchFamily="16" charset="0"/>
              <a:buChar char="•"/>
              <a:tabLst>
                <a:tab pos="190500" algn="l"/>
                <a:tab pos="647700" algn="l"/>
                <a:tab pos="1104900" algn="l"/>
                <a:tab pos="1562100" algn="l"/>
                <a:tab pos="2019300" algn="l"/>
                <a:tab pos="2476500" algn="l"/>
                <a:tab pos="2933700" algn="l"/>
                <a:tab pos="3390900" algn="l"/>
                <a:tab pos="3848100" algn="l"/>
                <a:tab pos="4305300" algn="l"/>
                <a:tab pos="4762500" algn="l"/>
                <a:tab pos="5219700" algn="l"/>
                <a:tab pos="5676900" algn="l"/>
                <a:tab pos="6134100" algn="l"/>
                <a:tab pos="6591300" algn="l"/>
                <a:tab pos="7048500" algn="l"/>
                <a:tab pos="7505700" algn="l"/>
                <a:tab pos="7962900" algn="l"/>
                <a:tab pos="8420100" algn="l"/>
                <a:tab pos="8877300" algn="l"/>
                <a:tab pos="9334500" algn="l"/>
              </a:tabLst>
              <a:defRPr/>
            </a:pPr>
            <a:r>
              <a:rPr lang="en-US" sz="2400" dirty="0" err="1">
                <a:solidFill>
                  <a:srgbClr val="000000"/>
                </a:solidFill>
                <a:latin typeface="Calibri" pitchFamily="34" charset="0"/>
              </a:rPr>
              <a:t>васкуларне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alibri" pitchFamily="34" charset="0"/>
              </a:rPr>
              <a:t>болести</a:t>
            </a:r>
            <a:r>
              <a:rPr lang="sr-Cyrl-CS" sz="2400" dirty="0">
                <a:solidFill>
                  <a:srgbClr val="000000"/>
                </a:solidFill>
                <a:latin typeface="Calibri" pitchFamily="34" charset="0"/>
              </a:rPr>
              <a:t> периферних к.с</a:t>
            </a:r>
            <a:endParaRPr lang="en-US" sz="24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214313" y="2133600"/>
            <a:ext cx="2757487" cy="2493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>
                <a:solidFill>
                  <a:srgbClr val="000000"/>
                </a:solidFill>
                <a:latin typeface="Calibri" pitchFamily="34" charset="0"/>
              </a:rPr>
              <a:t>Микроваскуларне компликације</a:t>
            </a:r>
          </a:p>
          <a:p>
            <a:pPr>
              <a:spcBef>
                <a:spcPts val="1500"/>
              </a:spcBef>
              <a:buFont typeface="Times New Roman" pitchFamily="18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>
                <a:solidFill>
                  <a:srgbClr val="000000"/>
                </a:solidFill>
                <a:latin typeface="Calibri" pitchFamily="34" charset="0"/>
              </a:rPr>
              <a:t> неуропатија</a:t>
            </a:r>
          </a:p>
          <a:p>
            <a:pPr>
              <a:spcBef>
                <a:spcPts val="1500"/>
              </a:spcBef>
              <a:buFont typeface="Times New Roman" pitchFamily="18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>
                <a:solidFill>
                  <a:srgbClr val="000000"/>
                </a:solidFill>
                <a:latin typeface="Calibri" pitchFamily="34" charset="0"/>
              </a:rPr>
              <a:t> ретинопатија</a:t>
            </a:r>
          </a:p>
          <a:p>
            <a:pPr>
              <a:spcBef>
                <a:spcPts val="1500"/>
              </a:spcBef>
              <a:buFont typeface="Times New Roman" pitchFamily="18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>
                <a:solidFill>
                  <a:srgbClr val="000000"/>
                </a:solidFill>
                <a:latin typeface="Calibri" pitchFamily="34" charset="0"/>
              </a:rPr>
              <a:t> нефропатија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3357563" y="1903413"/>
          <a:ext cx="1928817" cy="425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r:id="rId4" imgW="3469114" imgH="6226615" progId="">
                  <p:embed/>
                </p:oleObj>
              </mc:Choice>
              <mc:Fallback>
                <p:oleObj r:id="rId4" imgW="3469114" imgH="6226615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63" y="1903413"/>
                        <a:ext cx="1928817" cy="425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 advTm="2662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190500" y="698500"/>
            <a:ext cx="8953500" cy="587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00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ПЕРИФЕРНИ</a:t>
            </a:r>
            <a:r>
              <a:rPr lang="en-GB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КРВНИ</a:t>
            </a:r>
            <a:r>
              <a:rPr lang="en-GB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СУДОВИ</a:t>
            </a:r>
            <a:r>
              <a:rPr lang="en-GB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ПОТКОЛЕНИЦЕ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2209800"/>
          <a:ext cx="2389188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r:id="rId4" imgW="2655842" imgH="4574656" progId="">
                  <p:embed/>
                </p:oleObj>
              </mc:Choice>
              <mc:Fallback>
                <p:oleObj r:id="rId4" imgW="2655842" imgH="4574656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209800"/>
                        <a:ext cx="2389188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3388" y="2209800"/>
            <a:ext cx="2360612" cy="403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 advTm="21302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1"/>
          <p:cNvSpPr txBox="1">
            <a:spLocks noChangeArrowheads="1"/>
          </p:cNvSpPr>
          <p:nvPr/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pitchFamily="34" charset="0"/>
              </a:rPr>
              <a:t>Дијабетесно стопало </a:t>
            </a:r>
          </a:p>
        </p:txBody>
      </p:sp>
      <p:sp>
        <p:nvSpPr>
          <p:cNvPr id="4101" name="Text Box 2"/>
          <p:cNvSpPr txBox="1">
            <a:spLocks noChangeArrowheads="1"/>
          </p:cNvSpPr>
          <p:nvPr/>
        </p:nvSpPr>
        <p:spPr bwMode="auto">
          <a:xfrm>
            <a:off x="1066800" y="1981200"/>
            <a:ext cx="7696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2419350" y="1554163"/>
          <a:ext cx="4938713" cy="380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r:id="rId4" imgW="2871867" imgH="2211084" progId="">
                  <p:embed/>
                </p:oleObj>
              </mc:Choice>
              <mc:Fallback>
                <p:oleObj r:id="rId4" imgW="2871867" imgH="2211084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1554163"/>
                        <a:ext cx="4938713" cy="3803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267200" y="5486400"/>
            <a:ext cx="966788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ULKUS</a:t>
            </a:r>
          </a:p>
        </p:txBody>
      </p:sp>
    </p:spTree>
  </p:cSld>
  <p:clrMapOvr>
    <a:masterClrMapping/>
  </p:clrMapOvr>
  <p:transition spd="med" advTm="9414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755650" y="188913"/>
            <a:ext cx="7848600" cy="701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x-none" sz="3600" u="sng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ДИЈАБЕТЕСНА</a:t>
            </a:r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 </a:t>
            </a:r>
            <a:r>
              <a:rPr lang="x-none" sz="3600" u="sng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НЕУРОПАТИЈА</a:t>
            </a:r>
            <a:endParaRPr lang="sr-Cyrl-CS" sz="3600" u="sng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sr-Cyrl-C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Код оба типа</a:t>
            </a:r>
            <a:r>
              <a:rPr lang="sr-Latn-C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 DM</a:t>
            </a:r>
            <a:r>
              <a:rPr lang="sr-Cyrl-C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,касна компликација</a:t>
            </a: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pitchFamily="34" charset="0"/>
            </a:endParaRPr>
          </a:p>
          <a:p>
            <a:pPr algn="ctr">
              <a:spcBef>
                <a:spcPct val="50000"/>
              </a:spcBef>
              <a:defRPr/>
            </a:pP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x-none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ПЕРИФЕРНИ</a:t>
            </a:r>
            <a:r>
              <a:rPr lang="en-GB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 </a:t>
            </a:r>
            <a:r>
              <a:rPr lang="x-none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КРВНИ</a:t>
            </a:r>
            <a:r>
              <a:rPr lang="en-GB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 </a:t>
            </a:r>
            <a:r>
              <a:rPr lang="x-none" sz="3600" u="sng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СУДОВИ</a:t>
            </a:r>
            <a:r>
              <a:rPr lang="en-GB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 </a:t>
            </a:r>
            <a:r>
              <a:rPr lang="x-none" sz="3600" u="sng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ПОТКОЛЕНИЦЕ</a:t>
            </a:r>
            <a:endParaRPr lang="sr-Cyrl-CS" sz="3600" u="sng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sr-Latn-C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Claudicatio intermitens</a:t>
            </a: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altLang="x-none" sz="3600" u="sng" dirty="0">
                <a:solidFill>
                  <a:schemeClr val="tx1"/>
                </a:solidFill>
                <a:latin typeface="+mn-lt"/>
                <a:cs typeface="Arial" pitchFamily="34" charset="0"/>
              </a:rPr>
              <a:t>Д</a:t>
            </a:r>
            <a:r>
              <a:rPr lang="sr-Cyrl-CS" altLang="x-none" sz="3600" u="sng" dirty="0">
                <a:solidFill>
                  <a:schemeClr val="tx1"/>
                </a:solidFill>
                <a:latin typeface="+mn-lt"/>
                <a:cs typeface="Arial" pitchFamily="34" charset="0"/>
              </a:rPr>
              <a:t>ИЈАБЕТЕСНО СТОПАЛО</a:t>
            </a:r>
            <a:endParaRPr lang="sr-Latn-CS" altLang="x-none" sz="3600" u="sng" dirty="0">
              <a:solidFill>
                <a:schemeClr val="tx1"/>
              </a:solidFill>
              <a:latin typeface="+mn-lt"/>
              <a:cs typeface="Arial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sr-Latn-C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15% a.dorslis pedis &gt;a</a:t>
            </a:r>
            <a:r>
              <a:rPr lang="sr-Cyrl-C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мпутација</a:t>
            </a:r>
            <a:endParaRPr lang="en-GB" sz="36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pitchFamily="34" charset="0"/>
            </a:endParaRPr>
          </a:p>
          <a:p>
            <a:pPr algn="ctr">
              <a:spcBef>
                <a:spcPct val="50000"/>
              </a:spcBef>
              <a:defRPr/>
            </a:pPr>
            <a:endParaRPr lang="en-GB" sz="3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32"/>
    </mc:Choice>
    <mc:Fallback xmlns="">
      <p:transition spd="slow" advTm="12432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pitchFamily="34" charset="0"/>
              </a:rPr>
              <a:t>Сензорна полинеуропатија </a:t>
            </a: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458200" cy="495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608013" indent="-606425" algn="just" eaLnBrk="1" hangingPunct="1">
              <a:lnSpc>
                <a:spcPct val="90000"/>
              </a:lnSpc>
              <a:spcBef>
                <a:spcPts val="650"/>
              </a:spcBef>
              <a:buClrTx/>
              <a:buFontTx/>
              <a:buNone/>
              <a:tabLst>
                <a:tab pos="608013" algn="l"/>
                <a:tab pos="1065213" algn="l"/>
                <a:tab pos="1522413" algn="l"/>
                <a:tab pos="1979613" algn="l"/>
                <a:tab pos="2436813" algn="l"/>
                <a:tab pos="2894013" algn="l"/>
                <a:tab pos="3351213" algn="l"/>
                <a:tab pos="3808413" algn="l"/>
                <a:tab pos="4265613" algn="l"/>
                <a:tab pos="4722813" algn="l"/>
                <a:tab pos="5180013" algn="l"/>
                <a:tab pos="5637213" algn="l"/>
                <a:tab pos="6094413" algn="l"/>
                <a:tab pos="6551613" algn="l"/>
                <a:tab pos="7008813" algn="l"/>
                <a:tab pos="7466013" algn="l"/>
                <a:tab pos="7923213" algn="l"/>
                <a:tab pos="8380413" algn="l"/>
                <a:tab pos="8837613" algn="l"/>
                <a:tab pos="9294813" algn="l"/>
                <a:tab pos="9752013" algn="l"/>
              </a:tabLst>
              <a:defRPr/>
            </a:pPr>
            <a:endParaRPr lang="en-US" sz="2600" dirty="0">
              <a:solidFill>
                <a:srgbClr val="000000"/>
              </a:solidFill>
              <a:latin typeface="Calibri" pitchFamily="32" charset="0"/>
            </a:endParaRPr>
          </a:p>
          <a:p>
            <a:pPr marL="606425" indent="-604838" algn="just" eaLnBrk="1" hangingPunct="1">
              <a:lnSpc>
                <a:spcPct val="90000"/>
              </a:lnSpc>
              <a:spcBef>
                <a:spcPts val="650"/>
              </a:spcBef>
              <a:buFont typeface="Arial" charset="0"/>
              <a:buChar char="•"/>
              <a:tabLst>
                <a:tab pos="608013" algn="l"/>
                <a:tab pos="1065213" algn="l"/>
                <a:tab pos="1522413" algn="l"/>
                <a:tab pos="1979613" algn="l"/>
                <a:tab pos="2436813" algn="l"/>
                <a:tab pos="2894013" algn="l"/>
                <a:tab pos="3351213" algn="l"/>
                <a:tab pos="3808413" algn="l"/>
                <a:tab pos="4265613" algn="l"/>
                <a:tab pos="4722813" algn="l"/>
                <a:tab pos="5180013" algn="l"/>
                <a:tab pos="5637213" algn="l"/>
                <a:tab pos="6094413" algn="l"/>
                <a:tab pos="6551613" algn="l"/>
                <a:tab pos="7008813" algn="l"/>
                <a:tab pos="7466013" algn="l"/>
                <a:tab pos="7923213" algn="l"/>
                <a:tab pos="8380413" algn="l"/>
                <a:tab pos="8837613" algn="l"/>
                <a:tab pos="9294813" algn="l"/>
                <a:tab pos="9752013" algn="l"/>
              </a:tabLst>
              <a:defRPr/>
            </a:pPr>
            <a:r>
              <a:rPr lang="en-US" sz="2600" dirty="0" err="1">
                <a:solidFill>
                  <a:srgbClr val="000000"/>
                </a:solidFill>
                <a:latin typeface="Calibri" pitchFamily="32" charset="0"/>
              </a:rPr>
              <a:t>Прегледом</a:t>
            </a:r>
            <a:r>
              <a:rPr lang="en-US" sz="26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Calibri" pitchFamily="32" charset="0"/>
              </a:rPr>
              <a:t>се</a:t>
            </a:r>
            <a:r>
              <a:rPr lang="en-US" sz="26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Calibri" pitchFamily="32" charset="0"/>
              </a:rPr>
              <a:t>открива</a:t>
            </a:r>
            <a:r>
              <a:rPr lang="en-US" sz="26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Calibri" pitchFamily="32" charset="0"/>
              </a:rPr>
              <a:t>снижење</a:t>
            </a:r>
            <a:r>
              <a:rPr lang="en-US" sz="26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Calibri" pitchFamily="32" charset="0"/>
              </a:rPr>
              <a:t>сензибилитета</a:t>
            </a:r>
            <a:r>
              <a:rPr lang="en-US" sz="26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Calibri" pitchFamily="32" charset="0"/>
              </a:rPr>
              <a:t>за</a:t>
            </a:r>
            <a:r>
              <a:rPr lang="en-US" sz="26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Calibri" pitchFamily="32" charset="0"/>
              </a:rPr>
              <a:t>све</a:t>
            </a:r>
            <a:r>
              <a:rPr lang="en-US" sz="26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Calibri" pitchFamily="32" charset="0"/>
              </a:rPr>
              <a:t>квалитете</a:t>
            </a:r>
            <a:r>
              <a:rPr lang="en-US" sz="26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Calibri" pitchFamily="32" charset="0"/>
              </a:rPr>
              <a:t>по</a:t>
            </a:r>
            <a:r>
              <a:rPr lang="en-US" sz="26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latin typeface="Calibri" pitchFamily="32" charset="0"/>
              </a:rPr>
              <a:t>типу</a:t>
            </a:r>
            <a:r>
              <a:rPr lang="en-US" sz="2600" dirty="0">
                <a:solidFill>
                  <a:srgbClr val="000000"/>
                </a:solidFill>
                <a:latin typeface="Calibri" pitchFamily="32" charset="0"/>
              </a:rPr>
              <a:t> </a:t>
            </a:r>
          </a:p>
          <a:p>
            <a:pPr marL="608013" indent="-606425" algn="just" eaLnBrk="1" hangingPunct="1">
              <a:lnSpc>
                <a:spcPct val="90000"/>
              </a:lnSpc>
              <a:spcBef>
                <a:spcPts val="650"/>
              </a:spcBef>
              <a:buClrTx/>
              <a:buFontTx/>
              <a:buNone/>
              <a:tabLst>
                <a:tab pos="608013" algn="l"/>
                <a:tab pos="1065213" algn="l"/>
                <a:tab pos="1522413" algn="l"/>
                <a:tab pos="1979613" algn="l"/>
                <a:tab pos="2436813" algn="l"/>
                <a:tab pos="2894013" algn="l"/>
                <a:tab pos="3351213" algn="l"/>
                <a:tab pos="3808413" algn="l"/>
                <a:tab pos="4265613" algn="l"/>
                <a:tab pos="4722813" algn="l"/>
                <a:tab pos="5180013" algn="l"/>
                <a:tab pos="5637213" algn="l"/>
                <a:tab pos="6094413" algn="l"/>
                <a:tab pos="6551613" algn="l"/>
                <a:tab pos="7008813" algn="l"/>
                <a:tab pos="7466013" algn="l"/>
                <a:tab pos="7923213" algn="l"/>
                <a:tab pos="8380413" algn="l"/>
                <a:tab pos="8837613" algn="l"/>
                <a:tab pos="9294813" algn="l"/>
                <a:tab pos="9752013" algn="l"/>
              </a:tabLst>
              <a:defRPr/>
            </a:pPr>
            <a:endParaRPr lang="en-US" sz="2600" i="1" dirty="0">
              <a:solidFill>
                <a:srgbClr val="000000"/>
              </a:solidFill>
              <a:latin typeface="Calibri" pitchFamily="32" charset="0"/>
            </a:endParaRPr>
          </a:p>
          <a:p>
            <a:pPr marL="608013" indent="-606425" algn="just" eaLnBrk="1" hangingPunct="1">
              <a:lnSpc>
                <a:spcPct val="90000"/>
              </a:lnSpc>
              <a:spcBef>
                <a:spcPts val="650"/>
              </a:spcBef>
              <a:buClrTx/>
              <a:buFontTx/>
              <a:buNone/>
              <a:tabLst>
                <a:tab pos="608013" algn="l"/>
                <a:tab pos="1065213" algn="l"/>
                <a:tab pos="1522413" algn="l"/>
                <a:tab pos="1979613" algn="l"/>
                <a:tab pos="2436813" algn="l"/>
                <a:tab pos="2894013" algn="l"/>
                <a:tab pos="3351213" algn="l"/>
                <a:tab pos="3808413" algn="l"/>
                <a:tab pos="4265613" algn="l"/>
                <a:tab pos="4722813" algn="l"/>
                <a:tab pos="5180013" algn="l"/>
                <a:tab pos="5637213" algn="l"/>
                <a:tab pos="6094413" algn="l"/>
                <a:tab pos="6551613" algn="l"/>
                <a:tab pos="7008813" algn="l"/>
                <a:tab pos="7466013" algn="l"/>
                <a:tab pos="7923213" algn="l"/>
                <a:tab pos="8380413" algn="l"/>
                <a:tab pos="8837613" algn="l"/>
                <a:tab pos="9294813" algn="l"/>
                <a:tab pos="9752013" algn="l"/>
              </a:tabLst>
              <a:defRPr/>
            </a:pPr>
            <a:endParaRPr lang="en-US" sz="2600" i="1" dirty="0">
              <a:solidFill>
                <a:srgbClr val="000000"/>
              </a:solidFill>
              <a:latin typeface="Calibri" pitchFamily="32" charset="0"/>
            </a:endParaRPr>
          </a:p>
          <a:p>
            <a:pPr marL="609600" indent="-606425" algn="ctr" eaLnBrk="1" hangingPunct="1">
              <a:lnSpc>
                <a:spcPct val="80000"/>
              </a:lnSpc>
              <a:spcBef>
                <a:spcPts val="1000"/>
              </a:spcBef>
              <a:buClrTx/>
              <a:buFontTx/>
              <a:buNone/>
              <a:tabLst>
                <a:tab pos="608013" algn="l"/>
                <a:tab pos="1065213" algn="l"/>
                <a:tab pos="1522413" algn="l"/>
                <a:tab pos="1979613" algn="l"/>
                <a:tab pos="2436813" algn="l"/>
                <a:tab pos="2894013" algn="l"/>
                <a:tab pos="3351213" algn="l"/>
                <a:tab pos="3808413" algn="l"/>
                <a:tab pos="4265613" algn="l"/>
                <a:tab pos="4722813" algn="l"/>
                <a:tab pos="5180013" algn="l"/>
                <a:tab pos="5637213" algn="l"/>
                <a:tab pos="6094413" algn="l"/>
                <a:tab pos="6551613" algn="l"/>
                <a:tab pos="7008813" algn="l"/>
                <a:tab pos="7466013" algn="l"/>
                <a:tab pos="7923213" algn="l"/>
                <a:tab pos="8380413" algn="l"/>
                <a:tab pos="8837613" algn="l"/>
                <a:tab pos="9294813" algn="l"/>
                <a:tab pos="9752013" algn="l"/>
              </a:tabLst>
              <a:defRPr/>
            </a:pPr>
            <a:r>
              <a:rPr lang="en-US" sz="4000" b="1" dirty="0">
                <a:solidFill>
                  <a:srgbClr val="FF0000"/>
                </a:solidFill>
                <a:latin typeface="Calibri" pitchFamily="32" charset="0"/>
              </a:rPr>
              <a:t>"</a:t>
            </a:r>
            <a:r>
              <a:rPr lang="en-US" sz="4000" b="1" dirty="0" err="1">
                <a:solidFill>
                  <a:srgbClr val="FF0000"/>
                </a:solidFill>
                <a:latin typeface="Calibri" pitchFamily="32" charset="0"/>
              </a:rPr>
              <a:t>чарап</a:t>
            </a:r>
            <a:r>
              <a:rPr lang="sr-Cyrl-CS" sz="4000" b="1" dirty="0">
                <a:solidFill>
                  <a:srgbClr val="FF0000"/>
                </a:solidFill>
                <a:latin typeface="Calibri" pitchFamily="32" charset="0"/>
              </a:rPr>
              <a:t>а</a:t>
            </a:r>
            <a:r>
              <a:rPr lang="en-US" sz="4000" b="1" dirty="0">
                <a:solidFill>
                  <a:srgbClr val="FF0000"/>
                </a:solidFill>
                <a:latin typeface="Calibri" pitchFamily="32" charset="0"/>
              </a:rPr>
              <a:t> и </a:t>
            </a:r>
            <a:r>
              <a:rPr lang="en-US" sz="4000" b="1" dirty="0" err="1">
                <a:solidFill>
                  <a:srgbClr val="FF0000"/>
                </a:solidFill>
                <a:latin typeface="Calibri" pitchFamily="32" charset="0"/>
              </a:rPr>
              <a:t>рукавиц</a:t>
            </a:r>
            <a:r>
              <a:rPr lang="sr-Cyrl-CS" sz="4000" b="1" dirty="0">
                <a:solidFill>
                  <a:srgbClr val="FF0000"/>
                </a:solidFill>
                <a:latin typeface="Calibri" pitchFamily="32" charset="0"/>
              </a:rPr>
              <a:t>а</a:t>
            </a:r>
            <a:r>
              <a:rPr lang="en-US" sz="4000" b="1" dirty="0">
                <a:solidFill>
                  <a:srgbClr val="FF0000"/>
                </a:solidFill>
                <a:latin typeface="Calibri" pitchFamily="32" charset="0"/>
              </a:rPr>
              <a:t>"</a:t>
            </a:r>
            <a:r>
              <a:rPr lang="en-US" sz="4000" b="1" i="1" dirty="0">
                <a:solidFill>
                  <a:srgbClr val="FF0000"/>
                </a:solidFill>
                <a:latin typeface="Calibri" pitchFamily="32" charset="0"/>
              </a:rPr>
              <a:t> </a:t>
            </a:r>
          </a:p>
          <a:p>
            <a:pPr marL="608013" indent="-606425" algn="just" eaLnBrk="1" hangingPunct="1">
              <a:lnSpc>
                <a:spcPct val="90000"/>
              </a:lnSpc>
              <a:spcBef>
                <a:spcPts val="1000"/>
              </a:spcBef>
              <a:buClrTx/>
              <a:buFontTx/>
              <a:buNone/>
              <a:tabLst>
                <a:tab pos="608013" algn="l"/>
                <a:tab pos="1065213" algn="l"/>
                <a:tab pos="1522413" algn="l"/>
                <a:tab pos="1979613" algn="l"/>
                <a:tab pos="2436813" algn="l"/>
                <a:tab pos="2894013" algn="l"/>
                <a:tab pos="3351213" algn="l"/>
                <a:tab pos="3808413" algn="l"/>
                <a:tab pos="4265613" algn="l"/>
                <a:tab pos="4722813" algn="l"/>
                <a:tab pos="5180013" algn="l"/>
                <a:tab pos="5637213" algn="l"/>
                <a:tab pos="6094413" algn="l"/>
                <a:tab pos="6551613" algn="l"/>
                <a:tab pos="7008813" algn="l"/>
                <a:tab pos="7466013" algn="l"/>
                <a:tab pos="7923213" algn="l"/>
                <a:tab pos="8380413" algn="l"/>
                <a:tab pos="8837613" algn="l"/>
                <a:tab pos="9294813" algn="l"/>
                <a:tab pos="9752013" algn="l"/>
              </a:tabLst>
              <a:defRPr/>
            </a:pPr>
            <a:endParaRPr lang="en-US" sz="4000" b="1" i="1" dirty="0">
              <a:solidFill>
                <a:srgbClr val="FF0000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 spd="med" advTm="1004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Епидемиолошки</a:t>
            </a:r>
            <a:r>
              <a:rPr lang="sr-Latn-CS"/>
              <a:t> </a:t>
            </a:r>
            <a:r>
              <a:rPr lang="sr-Cyrl-CS"/>
              <a:t>подаци</a:t>
            </a:r>
            <a:endParaRPr lang="sr-Latn-CS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6175"/>
          </a:xfrm>
          <a:solidFill>
            <a:schemeClr val="bg1"/>
          </a:solidFill>
        </p:spPr>
        <p:txBody>
          <a:bodyPr/>
          <a:lstStyle/>
          <a:p>
            <a:pPr algn="just" eaLnBrk="1" hangingPunct="1"/>
            <a:r>
              <a:rPr lang="sr-Cyrl-CS" sz="2400" dirty="0">
                <a:solidFill>
                  <a:schemeClr val="bg1"/>
                </a:solidFill>
              </a:rPr>
              <a:t>Шећерна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болест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је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присутна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свуда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у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свету</a:t>
            </a:r>
            <a:r>
              <a:rPr lang="sr-Latn-CS" sz="2400" dirty="0">
                <a:solidFill>
                  <a:schemeClr val="bg1"/>
                </a:solidFill>
              </a:rPr>
              <a:t>, </a:t>
            </a:r>
            <a:r>
              <a:rPr lang="sr-Cyrl-CS" sz="2400" dirty="0">
                <a:solidFill>
                  <a:schemeClr val="bg1"/>
                </a:solidFill>
              </a:rPr>
              <a:t>а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посебно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је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изражена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у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развијеним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земљама</a:t>
            </a:r>
            <a:r>
              <a:rPr lang="sr-Latn-CS" sz="2400" dirty="0">
                <a:solidFill>
                  <a:schemeClr val="bg1"/>
                </a:solidFill>
              </a:rPr>
              <a:t>. </a:t>
            </a:r>
            <a:r>
              <a:rPr lang="sr-Cyrl-CS" sz="2400" dirty="0">
                <a:solidFill>
                  <a:schemeClr val="bg1"/>
                </a:solidFill>
              </a:rPr>
              <a:t>Ипак</a:t>
            </a:r>
            <a:r>
              <a:rPr lang="sr-Latn-CS" sz="2400" dirty="0">
                <a:solidFill>
                  <a:schemeClr val="bg1"/>
                </a:solidFill>
              </a:rPr>
              <a:t>, </a:t>
            </a:r>
            <a:r>
              <a:rPr lang="sr-Cyrl-CS" sz="2400" dirty="0">
                <a:solidFill>
                  <a:schemeClr val="bg1"/>
                </a:solidFill>
              </a:rPr>
              <a:t>највећи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пораст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броја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оболелих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се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очекује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у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Азији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и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Африци</a:t>
            </a:r>
            <a:r>
              <a:rPr lang="sr-Latn-CS" sz="2400" dirty="0">
                <a:solidFill>
                  <a:schemeClr val="bg1"/>
                </a:solidFill>
              </a:rPr>
              <a:t>.</a:t>
            </a:r>
          </a:p>
          <a:p>
            <a:pPr eaLnBrk="1" hangingPunct="1"/>
            <a:r>
              <a:rPr lang="sr-Cyrl-CS" sz="2400" dirty="0">
                <a:solidFill>
                  <a:schemeClr val="bg1"/>
                </a:solidFill>
              </a:rPr>
              <a:t>Цена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лечења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у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Америци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је</a:t>
            </a:r>
            <a:r>
              <a:rPr lang="sr-Latn-CS" sz="2400" dirty="0">
                <a:solidFill>
                  <a:schemeClr val="bg1"/>
                </a:solidFill>
              </a:rPr>
              <a:t> 98 </a:t>
            </a:r>
            <a:r>
              <a:rPr lang="sr-Cyrl-CS" sz="2400" dirty="0">
                <a:solidFill>
                  <a:schemeClr val="bg1"/>
                </a:solidFill>
              </a:rPr>
              <a:t>милијарди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долара</a:t>
            </a:r>
            <a:r>
              <a:rPr lang="sr-Latn-CS" sz="2400" dirty="0">
                <a:solidFill>
                  <a:schemeClr val="bg1"/>
                </a:solidFill>
              </a:rPr>
              <a:t> </a:t>
            </a:r>
            <a:r>
              <a:rPr lang="sr-Cyrl-CS" sz="2400" dirty="0">
                <a:solidFill>
                  <a:schemeClr val="bg1"/>
                </a:solidFill>
              </a:rPr>
              <a:t>годишње</a:t>
            </a:r>
          </a:p>
          <a:p>
            <a:pPr algn="just" eaLnBrk="1" hangingPunct="1"/>
            <a:r>
              <a:rPr lang="sr-Cyrl-CS" sz="2400" dirty="0"/>
              <a:t>Према</a:t>
            </a:r>
            <a:r>
              <a:rPr lang="sr-Latn-CS" sz="2400" dirty="0"/>
              <a:t> </a:t>
            </a:r>
            <a:r>
              <a:rPr lang="sr-Cyrl-CS" sz="2400" dirty="0"/>
              <a:t>саопштењу</a:t>
            </a:r>
            <a:r>
              <a:rPr lang="sr-Latn-CS" sz="2400" dirty="0"/>
              <a:t> </a:t>
            </a:r>
            <a:r>
              <a:rPr lang="sr-Cyrl-CS" sz="2400" dirty="0"/>
              <a:t>СЗО</a:t>
            </a:r>
            <a:r>
              <a:rPr lang="sr-Latn-CS" sz="2400" dirty="0">
                <a:hlinkClick r:id="rId2" tooltip="Светска здравствена организација"/>
              </a:rPr>
              <a:t> </a:t>
            </a:r>
            <a:r>
              <a:rPr lang="sr-Cyrl-CS" sz="2400" dirty="0"/>
              <a:t>у</a:t>
            </a:r>
            <a:r>
              <a:rPr lang="sr-Latn-CS" sz="2400" dirty="0"/>
              <a:t> </a:t>
            </a:r>
            <a:r>
              <a:rPr lang="sr-Latn-CS" sz="2400" dirty="0">
                <a:hlinkClick r:id="rId3" tooltip="2006"/>
              </a:rPr>
              <a:t>2006</a:t>
            </a:r>
            <a:r>
              <a:rPr lang="sr-Latn-CS" sz="2400" dirty="0"/>
              <a:t>. </a:t>
            </a:r>
            <a:r>
              <a:rPr lang="sr-Cyrl-CS" sz="2400" dirty="0"/>
              <a:t>години</a:t>
            </a:r>
            <a:r>
              <a:rPr lang="sr-Latn-CS" sz="2400" dirty="0"/>
              <a:t> </a:t>
            </a:r>
            <a:r>
              <a:rPr lang="sr-Cyrl-CS" sz="2400" dirty="0"/>
              <a:t>је</a:t>
            </a:r>
            <a:r>
              <a:rPr lang="sr-Latn-CS" sz="2400" dirty="0"/>
              <a:t> </a:t>
            </a:r>
            <a:r>
              <a:rPr lang="sr-Cyrl-CS" sz="2400" dirty="0"/>
              <a:t>од</a:t>
            </a:r>
            <a:r>
              <a:rPr lang="sr-Latn-CS" sz="2400" dirty="0"/>
              <a:t> </a:t>
            </a:r>
            <a:r>
              <a:rPr lang="sr-Cyrl-CS" sz="2400" dirty="0"/>
              <a:t>дијабетеса</a:t>
            </a:r>
            <a:r>
              <a:rPr lang="sr-Latn-CS" sz="2400" dirty="0"/>
              <a:t> </a:t>
            </a:r>
            <a:r>
              <a:rPr lang="sr-Cyrl-CS" sz="2400" dirty="0"/>
              <a:t>боловало</a:t>
            </a:r>
            <a:r>
              <a:rPr lang="sr-Latn-CS" sz="2400" dirty="0"/>
              <a:t> </a:t>
            </a:r>
            <a:r>
              <a:rPr lang="sr-Cyrl-CS" sz="2400" dirty="0"/>
              <a:t>најмање</a:t>
            </a:r>
            <a:r>
              <a:rPr lang="sr-Latn-CS" sz="2400" dirty="0"/>
              <a:t> 171 </a:t>
            </a:r>
            <a:r>
              <a:rPr lang="sr-Cyrl-CS" sz="2400" dirty="0"/>
              <a:t>милион</a:t>
            </a:r>
            <a:r>
              <a:rPr lang="sr-Latn-CS" sz="2400" dirty="0"/>
              <a:t> </a:t>
            </a:r>
            <a:r>
              <a:rPr lang="sr-Cyrl-CS" sz="2400" dirty="0"/>
              <a:t>људи</a:t>
            </a:r>
            <a:r>
              <a:rPr lang="sr-Latn-CS" sz="2400" dirty="0"/>
              <a:t> </a:t>
            </a:r>
            <a:r>
              <a:rPr lang="sr-Cyrl-CS" sz="2400" dirty="0"/>
              <a:t>широм</a:t>
            </a:r>
            <a:r>
              <a:rPr lang="sr-Latn-CS" sz="2400" dirty="0"/>
              <a:t> </a:t>
            </a:r>
            <a:r>
              <a:rPr lang="sr-Cyrl-CS" sz="2400" dirty="0"/>
              <a:t>света</a:t>
            </a:r>
            <a:r>
              <a:rPr lang="sr-Latn-CS" sz="2400" dirty="0"/>
              <a:t>. </a:t>
            </a:r>
            <a:r>
              <a:rPr lang="sr-Cyrl-CS" sz="2400" dirty="0"/>
              <a:t>Инциденца</a:t>
            </a:r>
            <a:r>
              <a:rPr lang="sr-Latn-CS" sz="2400" dirty="0"/>
              <a:t> </a:t>
            </a:r>
            <a:r>
              <a:rPr lang="sr-Cyrl-CS" sz="2400" dirty="0"/>
              <a:t>је</a:t>
            </a:r>
            <a:r>
              <a:rPr lang="sr-Latn-CS" sz="2400" dirty="0"/>
              <a:t> </a:t>
            </a:r>
            <a:r>
              <a:rPr lang="sr-Cyrl-CS" sz="2400" dirty="0"/>
              <a:t>у</a:t>
            </a:r>
            <a:r>
              <a:rPr lang="sr-Latn-CS" sz="2400" dirty="0"/>
              <a:t> </a:t>
            </a:r>
            <a:r>
              <a:rPr lang="sr-Cyrl-CS" sz="2400" dirty="0"/>
              <a:t>наглом</a:t>
            </a:r>
            <a:r>
              <a:rPr lang="sr-Latn-CS" sz="2400" dirty="0"/>
              <a:t> </a:t>
            </a:r>
            <a:r>
              <a:rPr lang="sr-Cyrl-CS" sz="2400" dirty="0"/>
              <a:t>порасту</a:t>
            </a:r>
            <a:r>
              <a:rPr lang="sr-Latn-CS" sz="2400" dirty="0"/>
              <a:t>, </a:t>
            </a:r>
            <a:r>
              <a:rPr lang="sr-Cyrl-CS" sz="2400" dirty="0"/>
              <a:t>па</a:t>
            </a:r>
            <a:r>
              <a:rPr lang="sr-Latn-CS" sz="2400" dirty="0"/>
              <a:t> </a:t>
            </a:r>
            <a:r>
              <a:rPr lang="sr-Cyrl-CS" sz="2400" dirty="0"/>
              <a:t>се</a:t>
            </a:r>
            <a:r>
              <a:rPr lang="sr-Latn-CS" sz="2400" dirty="0"/>
              <a:t> </a:t>
            </a:r>
            <a:r>
              <a:rPr lang="sr-Cyrl-CS" sz="2400" dirty="0"/>
              <a:t>процењује</a:t>
            </a:r>
            <a:r>
              <a:rPr lang="sr-Latn-CS" sz="2400" dirty="0"/>
              <a:t> </a:t>
            </a:r>
            <a:r>
              <a:rPr lang="sr-Cyrl-CS" sz="2400" dirty="0"/>
              <a:t>да</a:t>
            </a:r>
            <a:r>
              <a:rPr lang="sr-Latn-CS" sz="2400" dirty="0"/>
              <a:t> </a:t>
            </a:r>
            <a:r>
              <a:rPr lang="sr-Cyrl-CS" sz="2400" dirty="0"/>
              <a:t>ће</a:t>
            </a:r>
            <a:r>
              <a:rPr lang="sr-Latn-CS" sz="2400" dirty="0"/>
              <a:t> </a:t>
            </a:r>
            <a:r>
              <a:rPr lang="sr-Cyrl-CS" sz="2400" dirty="0"/>
              <a:t>до</a:t>
            </a:r>
            <a:r>
              <a:rPr lang="sr-Latn-CS" sz="2400" dirty="0"/>
              <a:t> 2030. </a:t>
            </a:r>
            <a:r>
              <a:rPr lang="sr-Cyrl-CS" sz="2400" dirty="0"/>
              <a:t>овај</a:t>
            </a:r>
            <a:r>
              <a:rPr lang="sr-Latn-CS" sz="2400" dirty="0"/>
              <a:t> </a:t>
            </a:r>
            <a:r>
              <a:rPr lang="sr-Cyrl-CS" sz="2400" dirty="0"/>
              <a:t>број</a:t>
            </a:r>
            <a:r>
              <a:rPr lang="sr-Latn-CS" sz="2400" dirty="0"/>
              <a:t> </a:t>
            </a:r>
            <a:r>
              <a:rPr lang="sr-Cyrl-CS" sz="2400" dirty="0"/>
              <a:t>бити</a:t>
            </a:r>
            <a:r>
              <a:rPr lang="sr-Latn-CS" sz="2400" dirty="0"/>
              <a:t> </a:t>
            </a:r>
            <a:r>
              <a:rPr lang="sr-Cyrl-CS" sz="2400" dirty="0"/>
              <a:t>удвостручен</a:t>
            </a:r>
            <a:r>
              <a:rPr lang="sr-Latn-CS" sz="2400" dirty="0"/>
              <a:t>.</a:t>
            </a:r>
            <a:endParaRPr lang="sr-Cyrl-CS" sz="2400" dirty="0"/>
          </a:p>
          <a:p>
            <a:pPr algn="just" eaLnBrk="1" hangingPunct="1"/>
            <a:r>
              <a:rPr lang="sr-Latn-CS" sz="2400" dirty="0"/>
              <a:t> </a:t>
            </a:r>
            <a:r>
              <a:rPr lang="sr-Cyrl-CS" sz="2400" dirty="0"/>
              <a:t>У</a:t>
            </a:r>
            <a:r>
              <a:rPr lang="sr-Latn-CS" sz="2400" dirty="0"/>
              <a:t> </a:t>
            </a:r>
            <a:r>
              <a:rPr lang="sr-Cyrl-CS" sz="2400" dirty="0"/>
              <a:t>Србији</a:t>
            </a:r>
            <a:r>
              <a:rPr lang="sr-Latn-CS" sz="2400" dirty="0"/>
              <a:t> </a:t>
            </a:r>
            <a:r>
              <a:rPr lang="sr-Cyrl-CS" sz="2400" dirty="0"/>
              <a:t>је</a:t>
            </a:r>
            <a:r>
              <a:rPr lang="sr-Latn-CS" sz="2400" dirty="0"/>
              <a:t> </a:t>
            </a:r>
            <a:r>
              <a:rPr lang="sr-Cyrl-CS" sz="2400" dirty="0"/>
              <a:t>у</a:t>
            </a:r>
            <a:r>
              <a:rPr lang="sr-Latn-CS" sz="2400" dirty="0"/>
              <a:t> </a:t>
            </a:r>
            <a:r>
              <a:rPr lang="sr-Cyrl-CS" sz="2400" dirty="0"/>
              <a:t>исто</a:t>
            </a:r>
            <a:r>
              <a:rPr lang="sr-Latn-CS" sz="2400" dirty="0"/>
              <a:t> </a:t>
            </a:r>
            <a:r>
              <a:rPr lang="sr-Cyrl-CS" sz="2400" dirty="0"/>
              <a:t>време</a:t>
            </a:r>
            <a:r>
              <a:rPr lang="sr-Latn-CS" sz="2400" dirty="0"/>
              <a:t> </a:t>
            </a:r>
            <a:r>
              <a:rPr lang="sr-Cyrl-CS" sz="2400" dirty="0"/>
              <a:t>број</a:t>
            </a:r>
            <a:r>
              <a:rPr lang="sr-Latn-CS" sz="2400" dirty="0"/>
              <a:t> </a:t>
            </a:r>
            <a:r>
              <a:rPr lang="sr-Cyrl-CS" sz="2400" dirty="0"/>
              <a:t>дијабетичара</a:t>
            </a:r>
            <a:r>
              <a:rPr lang="sr-Latn-CS" sz="2400" dirty="0"/>
              <a:t> </a:t>
            </a:r>
            <a:r>
              <a:rPr lang="sr-Cyrl-CS" sz="2400" dirty="0"/>
              <a:t>износио</a:t>
            </a:r>
            <a:r>
              <a:rPr lang="sr-Latn-CS" sz="2400" dirty="0"/>
              <a:t> </a:t>
            </a:r>
            <a:r>
              <a:rPr lang="sr-Cyrl-CS" sz="2400" dirty="0"/>
              <a:t>око</a:t>
            </a:r>
            <a:r>
              <a:rPr lang="sr-Latn-CS" sz="2400" dirty="0"/>
              <a:t> 500.000 (</a:t>
            </a:r>
            <a:r>
              <a:rPr lang="sr-Cyrl-CS" sz="2400" dirty="0"/>
              <a:t>што</a:t>
            </a:r>
            <a:r>
              <a:rPr lang="sr-Latn-CS" sz="2400" dirty="0"/>
              <a:t> </a:t>
            </a:r>
            <a:r>
              <a:rPr lang="sr-Cyrl-CS" sz="2400" dirty="0"/>
              <a:t>представља</a:t>
            </a:r>
            <a:r>
              <a:rPr lang="sr-Latn-CS" sz="2400" dirty="0"/>
              <a:t> </a:t>
            </a:r>
            <a:r>
              <a:rPr lang="sr-Cyrl-CS" sz="2400" dirty="0"/>
              <a:t>преко</a:t>
            </a:r>
            <a:r>
              <a:rPr lang="sr-Latn-CS" sz="2400" dirty="0"/>
              <a:t> 5 % </a:t>
            </a:r>
            <a:r>
              <a:rPr lang="sr-Cyrl-CS" sz="2400" dirty="0"/>
              <a:t>популације</a:t>
            </a:r>
            <a:r>
              <a:rPr lang="sr-Latn-CS" sz="2400" dirty="0"/>
              <a:t>) </a:t>
            </a:r>
            <a:r>
              <a:rPr lang="sr-Cyrl-CS" sz="2400" dirty="0"/>
              <a:t>са</a:t>
            </a:r>
            <a:r>
              <a:rPr lang="sr-Latn-CS" sz="2400" dirty="0"/>
              <a:t> </a:t>
            </a:r>
            <a:r>
              <a:rPr lang="sr-Cyrl-CS" sz="2400" dirty="0"/>
              <a:t>тенденцијом</a:t>
            </a:r>
            <a:r>
              <a:rPr lang="sr-Latn-CS" sz="2400" dirty="0"/>
              <a:t> </a:t>
            </a:r>
            <a:r>
              <a:rPr lang="sr-Cyrl-CS" sz="2400" dirty="0"/>
              <a:t>даљег</a:t>
            </a:r>
            <a:r>
              <a:rPr lang="sr-Latn-CS" sz="2400" dirty="0"/>
              <a:t> </a:t>
            </a:r>
            <a:r>
              <a:rPr lang="sr-Cyrl-CS" sz="2400" dirty="0"/>
              <a:t>пораста</a:t>
            </a:r>
            <a:r>
              <a:rPr lang="sr-Latn-CS" sz="2400" dirty="0"/>
              <a:t>. </a:t>
            </a:r>
            <a:r>
              <a:rPr lang="sr-Cyrl-CS" sz="2400" dirty="0"/>
              <a:t>Од</a:t>
            </a:r>
            <a:r>
              <a:rPr lang="sr-Latn-CS" sz="2400" dirty="0"/>
              <a:t> </a:t>
            </a:r>
            <a:r>
              <a:rPr lang="sr-Cyrl-CS" sz="2400" dirty="0"/>
              <a:t>укупног</a:t>
            </a:r>
            <a:r>
              <a:rPr lang="sr-Latn-CS" sz="2400" dirty="0"/>
              <a:t> </a:t>
            </a:r>
            <a:r>
              <a:rPr lang="sr-Cyrl-CS" sz="2400" dirty="0"/>
              <a:t>броја</a:t>
            </a:r>
            <a:r>
              <a:rPr lang="sr-Latn-CS" sz="2400" dirty="0"/>
              <a:t> </a:t>
            </a:r>
            <a:r>
              <a:rPr lang="sr-Cyrl-CS" sz="2400" dirty="0"/>
              <a:t>оболелих</a:t>
            </a:r>
            <a:r>
              <a:rPr lang="sr-Latn-CS" sz="2400" dirty="0"/>
              <a:t>, 90% </a:t>
            </a:r>
            <a:r>
              <a:rPr lang="sr-Cyrl-CS" sz="2400" dirty="0"/>
              <a:t>болује</a:t>
            </a:r>
            <a:r>
              <a:rPr lang="sr-Latn-CS" sz="2400" dirty="0"/>
              <a:t> </a:t>
            </a:r>
            <a:r>
              <a:rPr lang="sr-Cyrl-CS" sz="2400" dirty="0"/>
              <a:t>од</a:t>
            </a:r>
            <a:r>
              <a:rPr lang="sr-Latn-CS" sz="2400" dirty="0"/>
              <a:t> </a:t>
            </a:r>
            <a:r>
              <a:rPr lang="sr-Cyrl-CS" sz="2400" dirty="0"/>
              <a:t>дијабетеса</a:t>
            </a:r>
            <a:r>
              <a:rPr lang="sr-Latn-CS" sz="2400" dirty="0"/>
              <a:t> </a:t>
            </a:r>
            <a:r>
              <a:rPr lang="sr-Cyrl-CS" sz="2400" dirty="0"/>
              <a:t>тип</a:t>
            </a:r>
            <a:r>
              <a:rPr lang="sr-Latn-CS" sz="2400" dirty="0"/>
              <a:t> 2.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858"/>
    </mc:Choice>
    <mc:Fallback xmlns="">
      <p:transition spd="slow" advTm="52858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pitchFamily="34" charset="0"/>
              </a:rPr>
              <a:t>Моторна полинеуропатија 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534400" cy="5257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608013" indent="-606425" algn="just" eaLnBrk="1" hangingPunct="1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608013" algn="l"/>
                <a:tab pos="1065213" algn="l"/>
                <a:tab pos="1522413" algn="l"/>
                <a:tab pos="1979613" algn="l"/>
                <a:tab pos="2436813" algn="l"/>
                <a:tab pos="2894013" algn="l"/>
                <a:tab pos="3351213" algn="l"/>
                <a:tab pos="3808413" algn="l"/>
                <a:tab pos="4265613" algn="l"/>
                <a:tab pos="4722813" algn="l"/>
                <a:tab pos="5180013" algn="l"/>
                <a:tab pos="5637213" algn="l"/>
                <a:tab pos="6094413" algn="l"/>
                <a:tab pos="6551613" algn="l"/>
                <a:tab pos="7008813" algn="l"/>
                <a:tab pos="7466013" algn="l"/>
                <a:tab pos="7923213" algn="l"/>
                <a:tab pos="8380413" algn="l"/>
                <a:tab pos="8837613" algn="l"/>
                <a:tab pos="9294813" algn="l"/>
                <a:tab pos="9752013" algn="l"/>
              </a:tabLst>
              <a:defRPr/>
            </a:pPr>
            <a:endParaRPr lang="en-US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606425" indent="-604838" algn="just" eaLnBrk="1" hangingPunct="1">
              <a:lnSpc>
                <a:spcPct val="80000"/>
              </a:lnSpc>
              <a:spcBef>
                <a:spcPts val="700"/>
              </a:spcBef>
              <a:buFont typeface="Arial" charset="0"/>
              <a:buChar char="•"/>
              <a:tabLst>
                <a:tab pos="608013" algn="l"/>
                <a:tab pos="1065213" algn="l"/>
                <a:tab pos="1522413" algn="l"/>
                <a:tab pos="1979613" algn="l"/>
                <a:tab pos="2436813" algn="l"/>
                <a:tab pos="2894013" algn="l"/>
                <a:tab pos="3351213" algn="l"/>
                <a:tab pos="3808413" algn="l"/>
                <a:tab pos="4265613" algn="l"/>
                <a:tab pos="4722813" algn="l"/>
                <a:tab pos="5180013" algn="l"/>
                <a:tab pos="5637213" algn="l"/>
                <a:tab pos="6094413" algn="l"/>
                <a:tab pos="6551613" algn="l"/>
                <a:tab pos="7008813" algn="l"/>
                <a:tab pos="7466013" algn="l"/>
                <a:tab pos="7923213" algn="l"/>
                <a:tab pos="8380413" algn="l"/>
                <a:tab pos="8837613" algn="l"/>
                <a:tab pos="9294813" algn="l"/>
                <a:tab pos="9752013" algn="l"/>
              </a:tabLst>
              <a:defRPr/>
            </a:pPr>
            <a:r>
              <a:rPr lang="en-US" sz="2800" dirty="0" err="1">
                <a:solidFill>
                  <a:srgbClr val="000000"/>
                </a:solidFill>
                <a:latin typeface="Calibri" pitchFamily="32" charset="0"/>
              </a:rPr>
              <a:t>Посебан</a:t>
            </a:r>
            <a:r>
              <a:rPr lang="en-US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itchFamily="32" charset="0"/>
              </a:rPr>
              <a:t>облик</a:t>
            </a:r>
            <a:r>
              <a:rPr lang="en-US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itchFamily="32" charset="0"/>
              </a:rPr>
              <a:t>паретичног</a:t>
            </a:r>
            <a:r>
              <a:rPr lang="en-US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itchFamily="32" charset="0"/>
              </a:rPr>
              <a:t>хода</a:t>
            </a:r>
            <a:r>
              <a:rPr lang="en-US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itchFamily="32" charset="0"/>
              </a:rPr>
              <a:t>је</a:t>
            </a:r>
            <a:r>
              <a:rPr lang="en-US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itchFamily="32" charset="0"/>
              </a:rPr>
              <a:t>тзв</a:t>
            </a:r>
            <a:r>
              <a:rPr lang="en-US" sz="2800" dirty="0">
                <a:solidFill>
                  <a:srgbClr val="000000"/>
                </a:solidFill>
                <a:latin typeface="Calibri" pitchFamily="32" charset="0"/>
              </a:rPr>
              <a:t>. </a:t>
            </a:r>
          </a:p>
          <a:p>
            <a:pPr marL="608013" indent="-606425" algn="just" eaLnBrk="1" hangingPunct="1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608013" algn="l"/>
                <a:tab pos="1065213" algn="l"/>
                <a:tab pos="1522413" algn="l"/>
                <a:tab pos="1979613" algn="l"/>
                <a:tab pos="2436813" algn="l"/>
                <a:tab pos="2894013" algn="l"/>
                <a:tab pos="3351213" algn="l"/>
                <a:tab pos="3808413" algn="l"/>
                <a:tab pos="4265613" algn="l"/>
                <a:tab pos="4722813" algn="l"/>
                <a:tab pos="5180013" algn="l"/>
                <a:tab pos="5637213" algn="l"/>
                <a:tab pos="6094413" algn="l"/>
                <a:tab pos="6551613" algn="l"/>
                <a:tab pos="7008813" algn="l"/>
                <a:tab pos="7466013" algn="l"/>
                <a:tab pos="7923213" algn="l"/>
                <a:tab pos="8380413" algn="l"/>
                <a:tab pos="8837613" algn="l"/>
                <a:tab pos="9294813" algn="l"/>
                <a:tab pos="9752013" algn="l"/>
              </a:tabLst>
              <a:defRPr/>
            </a:pPr>
            <a:endParaRPr lang="en-US" sz="2800" i="1" dirty="0">
              <a:solidFill>
                <a:srgbClr val="000000"/>
              </a:solidFill>
              <a:latin typeface="Calibri" pitchFamily="32" charset="0"/>
            </a:endParaRPr>
          </a:p>
          <a:p>
            <a:pPr marL="608013" indent="-606425" algn="just" eaLnBrk="1" hangingPunct="1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608013" algn="l"/>
                <a:tab pos="1065213" algn="l"/>
                <a:tab pos="1522413" algn="l"/>
                <a:tab pos="1979613" algn="l"/>
                <a:tab pos="2436813" algn="l"/>
                <a:tab pos="2894013" algn="l"/>
                <a:tab pos="3351213" algn="l"/>
                <a:tab pos="3808413" algn="l"/>
                <a:tab pos="4265613" algn="l"/>
                <a:tab pos="4722813" algn="l"/>
                <a:tab pos="5180013" algn="l"/>
                <a:tab pos="5637213" algn="l"/>
                <a:tab pos="6094413" algn="l"/>
                <a:tab pos="6551613" algn="l"/>
                <a:tab pos="7008813" algn="l"/>
                <a:tab pos="7466013" algn="l"/>
                <a:tab pos="7923213" algn="l"/>
                <a:tab pos="8380413" algn="l"/>
                <a:tab pos="8837613" algn="l"/>
                <a:tab pos="9294813" algn="l"/>
                <a:tab pos="9752013" algn="l"/>
              </a:tabLst>
              <a:defRPr/>
            </a:pPr>
            <a:endParaRPr lang="en-US" sz="2800" i="1" dirty="0">
              <a:solidFill>
                <a:srgbClr val="000000"/>
              </a:solidFill>
              <a:latin typeface="Calibri" pitchFamily="32" charset="0"/>
            </a:endParaRPr>
          </a:p>
          <a:p>
            <a:pPr marL="609600" indent="-606425" algn="ctr" eaLnBrk="1" hangingPunct="1">
              <a:lnSpc>
                <a:spcPct val="80000"/>
              </a:lnSpc>
              <a:spcBef>
                <a:spcPts val="1000"/>
              </a:spcBef>
              <a:buClrTx/>
              <a:buFontTx/>
              <a:buNone/>
              <a:tabLst>
                <a:tab pos="608013" algn="l"/>
                <a:tab pos="1065213" algn="l"/>
                <a:tab pos="1522413" algn="l"/>
                <a:tab pos="1979613" algn="l"/>
                <a:tab pos="2436813" algn="l"/>
                <a:tab pos="2894013" algn="l"/>
                <a:tab pos="3351213" algn="l"/>
                <a:tab pos="3808413" algn="l"/>
                <a:tab pos="4265613" algn="l"/>
                <a:tab pos="4722813" algn="l"/>
                <a:tab pos="5180013" algn="l"/>
                <a:tab pos="5637213" algn="l"/>
                <a:tab pos="6094413" algn="l"/>
                <a:tab pos="6551613" algn="l"/>
                <a:tab pos="7008813" algn="l"/>
                <a:tab pos="7466013" algn="l"/>
                <a:tab pos="7923213" algn="l"/>
                <a:tab pos="8380413" algn="l"/>
                <a:tab pos="8837613" algn="l"/>
                <a:tab pos="9294813" algn="l"/>
                <a:tab pos="9752013" algn="l"/>
              </a:tabLst>
              <a:defRPr/>
            </a:pPr>
            <a:r>
              <a:rPr lang="en-US" sz="4000" b="1" dirty="0">
                <a:solidFill>
                  <a:srgbClr val="FF0000"/>
                </a:solidFill>
                <a:latin typeface="Calibri" pitchFamily="32" charset="0"/>
              </a:rPr>
              <a:t>“</a:t>
            </a:r>
            <a:r>
              <a:rPr lang="en-US" sz="4000" b="1" dirty="0" err="1">
                <a:solidFill>
                  <a:srgbClr val="FF0000"/>
                </a:solidFill>
                <a:latin typeface="Calibri" pitchFamily="32" charset="0"/>
              </a:rPr>
              <a:t>петлов</a:t>
            </a:r>
            <a:r>
              <a:rPr lang="en-US" sz="4000" b="1" dirty="0">
                <a:solidFill>
                  <a:srgbClr val="FF0000"/>
                </a:solidFill>
                <a:latin typeface="Calibri" pitchFamily="32" charset="0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latin typeface="Calibri" pitchFamily="32" charset="0"/>
              </a:rPr>
              <a:t>ход</a:t>
            </a:r>
            <a:r>
              <a:rPr lang="en-US" sz="4000" b="1" dirty="0">
                <a:solidFill>
                  <a:srgbClr val="FF0000"/>
                </a:solidFill>
                <a:latin typeface="Calibri" pitchFamily="32" charset="0"/>
              </a:rPr>
              <a:t>"</a:t>
            </a:r>
            <a:r>
              <a:rPr lang="en-US" sz="4000" dirty="0">
                <a:solidFill>
                  <a:srgbClr val="FF0000"/>
                </a:solidFill>
                <a:latin typeface="Calibri" pitchFamily="32" charset="0"/>
              </a:rPr>
              <a:t> </a:t>
            </a:r>
          </a:p>
          <a:p>
            <a:pPr marL="608013" indent="-606425" algn="just" eaLnBrk="1" hangingPunct="1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608013" algn="l"/>
                <a:tab pos="1065213" algn="l"/>
                <a:tab pos="1522413" algn="l"/>
                <a:tab pos="1979613" algn="l"/>
                <a:tab pos="2436813" algn="l"/>
                <a:tab pos="2894013" algn="l"/>
                <a:tab pos="3351213" algn="l"/>
                <a:tab pos="3808413" algn="l"/>
                <a:tab pos="4265613" algn="l"/>
                <a:tab pos="4722813" algn="l"/>
                <a:tab pos="5180013" algn="l"/>
                <a:tab pos="5637213" algn="l"/>
                <a:tab pos="6094413" algn="l"/>
                <a:tab pos="6551613" algn="l"/>
                <a:tab pos="7008813" algn="l"/>
                <a:tab pos="7466013" algn="l"/>
                <a:tab pos="7923213" algn="l"/>
                <a:tab pos="8380413" algn="l"/>
                <a:tab pos="8837613" algn="l"/>
                <a:tab pos="9294813" algn="l"/>
                <a:tab pos="9752013" algn="l"/>
              </a:tabLst>
              <a:defRPr/>
            </a:pPr>
            <a:endParaRPr lang="en-US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608013" indent="-606425" algn="just" eaLnBrk="1" hangingPunct="1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608013" algn="l"/>
                <a:tab pos="1065213" algn="l"/>
                <a:tab pos="1522413" algn="l"/>
                <a:tab pos="1979613" algn="l"/>
                <a:tab pos="2436813" algn="l"/>
                <a:tab pos="2894013" algn="l"/>
                <a:tab pos="3351213" algn="l"/>
                <a:tab pos="3808413" algn="l"/>
                <a:tab pos="4265613" algn="l"/>
                <a:tab pos="4722813" algn="l"/>
                <a:tab pos="5180013" algn="l"/>
                <a:tab pos="5637213" algn="l"/>
                <a:tab pos="6094413" algn="l"/>
                <a:tab pos="6551613" algn="l"/>
                <a:tab pos="7008813" algn="l"/>
                <a:tab pos="7466013" algn="l"/>
                <a:tab pos="7923213" algn="l"/>
                <a:tab pos="8380413" algn="l"/>
                <a:tab pos="8837613" algn="l"/>
                <a:tab pos="9294813" algn="l"/>
                <a:tab pos="9752013" algn="l"/>
              </a:tabLst>
              <a:defRPr/>
            </a:pPr>
            <a:endParaRPr lang="en-US" sz="2800" dirty="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 spd="med" advTm="6859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1"/>
          <p:cNvSpPr txBox="1">
            <a:spLocks noChangeArrowheads="1"/>
          </p:cNvSpPr>
          <p:nvPr/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000">
                <a:solidFill>
                  <a:srgbClr val="000000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58371" name="Text Box 2"/>
          <p:cNvSpPr txBox="1">
            <a:spLocks noChangeArrowheads="1"/>
          </p:cNvSpPr>
          <p:nvPr/>
        </p:nvSpPr>
        <p:spPr bwMode="auto">
          <a:xfrm>
            <a:off x="381000" y="2057400"/>
            <a:ext cx="4876800" cy="449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837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1714500"/>
            <a:ext cx="4486275" cy="3670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 advTm="1914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1"/>
          <p:cNvSpPr txBox="1">
            <a:spLocks noChangeArrowheads="1"/>
          </p:cNvSpPr>
          <p:nvPr/>
        </p:nvSpPr>
        <p:spPr bwMode="auto">
          <a:xfrm>
            <a:off x="0" y="274638"/>
            <a:ext cx="9144000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marL="838200" indent="-835025" algn="ctr" eaLnBrk="1" hangingPunct="1">
              <a:buClrTx/>
              <a:buFontTx/>
              <a:buNone/>
              <a:tabLst>
                <a:tab pos="838200" algn="l"/>
                <a:tab pos="1295400" algn="l"/>
                <a:tab pos="1752600" algn="l"/>
                <a:tab pos="2209800" algn="l"/>
                <a:tab pos="2667000" algn="l"/>
                <a:tab pos="3124200" algn="l"/>
                <a:tab pos="3581400" algn="l"/>
                <a:tab pos="4038600" algn="l"/>
                <a:tab pos="4495800" algn="l"/>
                <a:tab pos="4953000" algn="l"/>
                <a:tab pos="5410200" algn="l"/>
                <a:tab pos="5867400" algn="l"/>
                <a:tab pos="6324600" algn="l"/>
                <a:tab pos="6781800" algn="l"/>
                <a:tab pos="7239000" algn="l"/>
                <a:tab pos="7696200" algn="l"/>
                <a:tab pos="8153400" algn="l"/>
                <a:tab pos="8610600" algn="l"/>
                <a:tab pos="9067800" algn="l"/>
                <a:tab pos="9525000" algn="l"/>
                <a:tab pos="9982200" algn="l"/>
              </a:tabLst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</a:rPr>
              <a:t>Мешана сензо-моторно-аутономна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09600" y="1219200"/>
            <a:ext cx="6891338" cy="53530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39725" algn="just" eaLnBrk="1" hangingPunct="1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/>
            </a:pPr>
            <a:endParaRPr lang="en-US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41313" indent="-339725" algn="just" eaLnBrk="1" hangingPunct="1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/>
            </a:pPr>
            <a:endParaRPr lang="en-US" sz="2800" i="1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8138" algn="just" eaLnBrk="1" hangingPunct="1">
              <a:lnSpc>
                <a:spcPct val="80000"/>
              </a:lnSpc>
              <a:spcBef>
                <a:spcPts val="700"/>
              </a:spcBef>
              <a:buClr>
                <a:srgbClr val="1F497D"/>
              </a:buClr>
              <a:buFont typeface="Arial" charset="0"/>
              <a:buChar char="•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/>
            </a:pPr>
            <a:r>
              <a:rPr lang="sr-Cyrl-CS" sz="2800" dirty="0" err="1">
                <a:latin typeface="Calibri" pitchFamily="32" charset="0"/>
              </a:rPr>
              <a:t>д</a:t>
            </a:r>
            <a:r>
              <a:rPr lang="en-US" sz="2800" dirty="0" err="1">
                <a:solidFill>
                  <a:schemeClr val="tx1"/>
                </a:solidFill>
                <a:latin typeface="Calibri" pitchFamily="32" charset="0"/>
              </a:rPr>
              <a:t>истална</a:t>
            </a:r>
            <a:r>
              <a:rPr lang="en-US" sz="2800" dirty="0">
                <a:solidFill>
                  <a:schemeClr val="tx1"/>
                </a:solidFill>
                <a:latin typeface="Calibri" pitchFamily="32" charset="0"/>
              </a:rPr>
              <a:t>, </a:t>
            </a:r>
          </a:p>
          <a:p>
            <a:pPr marL="341313" indent="-339725" algn="just" eaLnBrk="1" hangingPunct="1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/>
            </a:pPr>
            <a:endParaRPr lang="en-US" sz="2800" dirty="0">
              <a:solidFill>
                <a:schemeClr val="tx1"/>
              </a:solidFill>
              <a:latin typeface="Calibri" pitchFamily="32" charset="0"/>
            </a:endParaRPr>
          </a:p>
          <a:p>
            <a:pPr marL="339725" indent="-338138" algn="just" eaLnBrk="1" hangingPunct="1">
              <a:lnSpc>
                <a:spcPct val="80000"/>
              </a:lnSpc>
              <a:spcBef>
                <a:spcPts val="700"/>
              </a:spcBef>
              <a:buClr>
                <a:srgbClr val="1F497D"/>
              </a:buClr>
              <a:buFont typeface="Arial" charset="0"/>
              <a:buChar char="•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/>
            </a:pPr>
            <a:r>
              <a:rPr lang="en-US" sz="2800" dirty="0" err="1">
                <a:solidFill>
                  <a:schemeClr val="tx1"/>
                </a:solidFill>
                <a:latin typeface="Calibri" pitchFamily="32" charset="0"/>
              </a:rPr>
              <a:t>симетрична</a:t>
            </a:r>
            <a:r>
              <a:rPr lang="en-US" sz="2800" dirty="0">
                <a:solidFill>
                  <a:schemeClr val="tx1"/>
                </a:solidFill>
                <a:latin typeface="Calibri" pitchFamily="32" charset="0"/>
              </a:rPr>
              <a:t>, </a:t>
            </a:r>
          </a:p>
          <a:p>
            <a:pPr marL="341313" indent="-339725" algn="just" eaLnBrk="1" hangingPunct="1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/>
            </a:pPr>
            <a:endParaRPr lang="en-US" sz="2800" dirty="0">
              <a:solidFill>
                <a:schemeClr val="tx1"/>
              </a:solidFill>
              <a:latin typeface="Calibri" pitchFamily="32" charset="0"/>
            </a:endParaRPr>
          </a:p>
          <a:p>
            <a:pPr marL="339725" indent="-338138" algn="just" eaLnBrk="1" hangingPunct="1">
              <a:lnSpc>
                <a:spcPct val="80000"/>
              </a:lnSpc>
              <a:spcBef>
                <a:spcPts val="700"/>
              </a:spcBef>
              <a:buClr>
                <a:srgbClr val="1F497D"/>
              </a:buClr>
              <a:buFont typeface="Arial" charset="0"/>
              <a:buChar char="•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/>
            </a:pPr>
            <a:r>
              <a:rPr lang="en-US" sz="2800" dirty="0" err="1">
                <a:solidFill>
                  <a:schemeClr val="tx1"/>
                </a:solidFill>
                <a:latin typeface="Calibri" pitchFamily="32" charset="0"/>
              </a:rPr>
              <a:t>сензитивна</a:t>
            </a:r>
            <a:r>
              <a:rPr lang="en-US" sz="2800" dirty="0">
                <a:solidFill>
                  <a:schemeClr val="tx1"/>
                </a:solidFill>
                <a:latin typeface="Calibri" pitchFamily="32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Calibri" pitchFamily="32" charset="0"/>
              </a:rPr>
              <a:t>полинеуропатија</a:t>
            </a:r>
            <a:r>
              <a:rPr lang="en-US" sz="2800" dirty="0">
                <a:solidFill>
                  <a:schemeClr val="tx1"/>
                </a:solidFill>
                <a:latin typeface="Calibri" pitchFamily="32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Calibri" pitchFamily="32" charset="0"/>
              </a:rPr>
              <a:t>са</a:t>
            </a:r>
            <a:r>
              <a:rPr lang="en-US" sz="2800" dirty="0">
                <a:solidFill>
                  <a:schemeClr val="tx1"/>
                </a:solidFill>
                <a:latin typeface="Calibri" pitchFamily="32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Calibri" pitchFamily="32" charset="0"/>
              </a:rPr>
              <a:t>поремећајима</a:t>
            </a:r>
            <a:r>
              <a:rPr lang="en-US" sz="2800" dirty="0">
                <a:solidFill>
                  <a:schemeClr val="tx1"/>
                </a:solidFill>
                <a:latin typeface="Calibri" pitchFamily="32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Calibri" pitchFamily="32" charset="0"/>
              </a:rPr>
              <a:t>вегетативног</a:t>
            </a:r>
            <a:r>
              <a:rPr lang="en-US" sz="2800" dirty="0">
                <a:solidFill>
                  <a:schemeClr val="tx1"/>
                </a:solidFill>
                <a:latin typeface="Calibri" pitchFamily="32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Calibri" pitchFamily="32" charset="0"/>
              </a:rPr>
              <a:t>нервног</a:t>
            </a:r>
            <a:r>
              <a:rPr lang="en-US" sz="2800" dirty="0">
                <a:solidFill>
                  <a:schemeClr val="tx1"/>
                </a:solidFill>
                <a:latin typeface="Calibri" pitchFamily="32" charset="0"/>
              </a:rPr>
              <a:t> </a:t>
            </a:r>
            <a:r>
              <a:rPr lang="en-US" sz="2800" dirty="0" err="1">
                <a:solidFill>
                  <a:schemeClr val="tx1"/>
                </a:solidFill>
                <a:latin typeface="Calibri" pitchFamily="32" charset="0"/>
              </a:rPr>
              <a:t>система</a:t>
            </a:r>
            <a:r>
              <a:rPr lang="en-US" sz="2800" dirty="0">
                <a:solidFill>
                  <a:schemeClr val="tx1"/>
                </a:solidFill>
                <a:latin typeface="Calibri" pitchFamily="32" charset="0"/>
              </a:rPr>
              <a:t> </a:t>
            </a:r>
          </a:p>
          <a:p>
            <a:pPr marL="341313" indent="-339725" algn="just" eaLnBrk="1" hangingPunct="1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/>
            </a:pPr>
            <a:endParaRPr lang="en-US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41313" indent="-339725" algn="just" eaLnBrk="1" hangingPunct="1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/>
            </a:pPr>
            <a:endParaRPr lang="en-US" sz="2800" dirty="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 spd="med" advTm="19212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1"/>
          <p:cNvSpPr txBox="1">
            <a:spLocks noChangeArrowheads="1"/>
          </p:cNvSpPr>
          <p:nvPr/>
        </p:nvSpPr>
        <p:spPr bwMode="auto">
          <a:xfrm>
            <a:off x="457200" y="228600"/>
            <a:ext cx="8229600" cy="71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000" b="1" u="sng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sr-Cyrl-CS" sz="4000" b="1" u="sng" dirty="0">
                <a:solidFill>
                  <a:srgbClr val="000000"/>
                </a:solidFill>
                <a:latin typeface="Calibri" pitchFamily="34" charset="0"/>
              </a:rPr>
              <a:t>Физикално</a:t>
            </a:r>
            <a:r>
              <a:rPr lang="en-US" sz="4000" b="1" u="sng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sr-Cyrl-CS" sz="4000" b="1" u="sng" dirty="0">
                <a:solidFill>
                  <a:srgbClr val="000000"/>
                </a:solidFill>
                <a:latin typeface="Calibri" pitchFamily="34" charset="0"/>
              </a:rPr>
              <a:t>лечење ДМ</a:t>
            </a:r>
            <a:endParaRPr lang="en-US" sz="4000" b="1" u="sng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457200" y="1295400"/>
            <a:ext cx="8382000" cy="5410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9725" algn="ctr" eaLnBrk="1" hangingPunct="1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/>
            </a:pPr>
            <a:r>
              <a:rPr lang="sr-Cyrl-CS" sz="2400" u="sng" dirty="0">
                <a:solidFill>
                  <a:srgbClr val="000000"/>
                </a:solidFill>
                <a:latin typeface="Calibri" pitchFamily="32" charset="0"/>
              </a:rPr>
              <a:t>Физикална</a:t>
            </a:r>
            <a:r>
              <a:rPr lang="en-US" sz="2400" u="sng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u="sng" dirty="0">
                <a:solidFill>
                  <a:srgbClr val="000000"/>
                </a:solidFill>
                <a:latin typeface="Calibri" pitchFamily="32" charset="0"/>
              </a:rPr>
              <a:t>терапија</a:t>
            </a:r>
            <a:r>
              <a:rPr lang="en-US" sz="2400" u="sng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u="sng" dirty="0">
                <a:solidFill>
                  <a:srgbClr val="000000"/>
                </a:solidFill>
                <a:latin typeface="Calibri" pitchFamily="32" charset="0"/>
              </a:rPr>
              <a:t>се</a:t>
            </a:r>
            <a:r>
              <a:rPr lang="en-US" sz="2400" u="sng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u="sng" dirty="0">
                <a:solidFill>
                  <a:srgbClr val="000000"/>
                </a:solidFill>
                <a:latin typeface="Calibri" pitchFamily="32" charset="0"/>
              </a:rPr>
              <a:t>примењује</a:t>
            </a:r>
            <a:r>
              <a:rPr lang="en-US" sz="2400" u="sng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u="sng" dirty="0">
                <a:solidFill>
                  <a:srgbClr val="000000"/>
                </a:solidFill>
                <a:latin typeface="Calibri" pitchFamily="32" charset="0"/>
              </a:rPr>
              <a:t>у</a:t>
            </a:r>
            <a:r>
              <a:rPr lang="en-US" sz="2400" u="sng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u="sng" dirty="0">
                <a:solidFill>
                  <a:srgbClr val="000000"/>
                </a:solidFill>
                <a:latin typeface="Calibri" pitchFamily="32" charset="0"/>
              </a:rPr>
              <a:t>циљу</a:t>
            </a:r>
            <a:r>
              <a:rPr lang="en-US" sz="2400" u="sng" dirty="0">
                <a:solidFill>
                  <a:srgbClr val="000000"/>
                </a:solidFill>
                <a:latin typeface="Calibri" pitchFamily="32" charset="0"/>
              </a:rPr>
              <a:t>:</a:t>
            </a:r>
          </a:p>
          <a:p>
            <a:pPr marL="341313" indent="-339725" eaLnBrk="1" hangingPunct="1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/>
            </a:pPr>
            <a:endParaRPr lang="en-US" sz="2400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6550" eaLnBrk="1" hangingPunct="1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/>
            </a:pP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Спречавања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даљег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оштећења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исхемичног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ткива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и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развоја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инфекције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;</a:t>
            </a:r>
          </a:p>
          <a:p>
            <a:pPr marL="341313" indent="-339725" eaLnBrk="1" hangingPunct="1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/>
            </a:pPr>
            <a:endParaRPr lang="en-US" sz="2400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6550" eaLnBrk="1" hangingPunct="1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/>
            </a:pP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Побољшања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исхране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оштећеног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ткива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и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повећања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циркулације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;</a:t>
            </a:r>
          </a:p>
          <a:p>
            <a:pPr marL="341313" indent="-339725" eaLnBrk="1" hangingPunct="1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/>
            </a:pPr>
            <a:endParaRPr lang="en-US" sz="2400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6550" eaLnBrk="1" hangingPunct="1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/>
            </a:pP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Смањења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или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отклањања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субјективног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осећаја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бола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;</a:t>
            </a:r>
          </a:p>
          <a:p>
            <a:pPr marL="341313" indent="-339725" eaLnBrk="1" hangingPunct="1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/>
            </a:pPr>
            <a:endParaRPr lang="en-US" sz="2400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6550" eaLnBrk="1" hangingPunct="1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/>
            </a:pP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Отклањања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мишићних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слабости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и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атрофија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;</a:t>
            </a:r>
          </a:p>
          <a:p>
            <a:pPr marL="341313" indent="-339725" eaLnBrk="1" hangingPunct="1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/>
            </a:pPr>
            <a:endParaRPr lang="en-US" sz="2400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6550" eaLnBrk="1" hangingPunct="1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/>
            </a:pP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Отклањања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последица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исхемичног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неурита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;</a:t>
            </a:r>
          </a:p>
          <a:p>
            <a:pPr marL="341313" indent="-339725" eaLnBrk="1" hangingPunct="1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/>
            </a:pPr>
            <a:endParaRPr lang="en-US" sz="2400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6550" eaLnBrk="1" hangingPunct="1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/>
            </a:pP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Санације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трофичких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2400" dirty="0">
                <a:solidFill>
                  <a:srgbClr val="000000"/>
                </a:solidFill>
                <a:latin typeface="Calibri" pitchFamily="32" charset="0"/>
              </a:rPr>
              <a:t>измена</a:t>
            </a:r>
            <a:endParaRPr lang="en-US" sz="2400" dirty="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 spd="med" advTm="44874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dirty="0"/>
              <a:t>Парадоксална реакција</a:t>
            </a:r>
            <a:endParaRPr lang="en-US" dirty="0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/>
              <a:t>Не загревамо директно стопало и потколеницу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/>
              <a:t>Загревање абдомена повећава циркулацију у  ДЕ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/>
              <a:t>ИФС 1-100 дилатирају артериоле и капиларе;не директно;симпатиколитички;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Cyrl-CS"/>
              <a:t>Ослобађају вазоактивне материје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/>
              <a:t>Магнетотерапија:атермичка,смањује вискозитет крви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981"/>
    </mc:Choice>
    <mc:Fallback xmlns="">
      <p:transition spd="slow" advTm="78981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Парадоскална реакција</a:t>
            </a:r>
            <a:endParaRPr lang="en-US"/>
          </a:p>
        </p:txBody>
      </p:sp>
      <p:sp>
        <p:nvSpPr>
          <p:cNvPr id="645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sr-Cyrl-CS"/>
              <a:t>Не загревамо директно стопало и потколеницу</a:t>
            </a:r>
          </a:p>
          <a:p>
            <a:pPr eaLnBrk="1" hangingPunct="1"/>
            <a:r>
              <a:rPr lang="sr-Cyrl-CS"/>
              <a:t>Загревање абдомена повећава циркулацију у  ДЕ</a:t>
            </a:r>
          </a:p>
          <a:p>
            <a:pPr eaLnBrk="1" hangingPunct="1"/>
            <a:r>
              <a:rPr lang="sr-Cyrl-CS"/>
              <a:t>ИФС 1-100 дилатирају артериоле и капиларе;не директно;симпатиколитички;</a:t>
            </a:r>
          </a:p>
          <a:p>
            <a:pPr eaLnBrk="1" hangingPunct="1">
              <a:buFont typeface="Arial" charset="0"/>
              <a:buNone/>
            </a:pPr>
            <a:r>
              <a:rPr lang="sr-Cyrl-CS"/>
              <a:t>Ослобађају вазоактивне материје</a:t>
            </a:r>
          </a:p>
          <a:p>
            <a:pPr eaLnBrk="1" hangingPunct="1"/>
            <a:r>
              <a:rPr lang="sr-Cyrl-CS"/>
              <a:t>Магнетотерапија:атермичка,смањује вискозитет крви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71"/>
    </mc:Choice>
    <mc:Fallback xmlns="">
      <p:transition spd="slow" advTm="2471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Биргеров тест</a:t>
            </a:r>
            <a:endParaRPr lang="en-US"/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/>
              <a:t>Елевација ноге под 45 ст&gt; побледи,кад се спусти треба да поцрвени</a:t>
            </a:r>
          </a:p>
          <a:p>
            <a:pPr eaLnBrk="1" hangingPunct="1"/>
            <a:r>
              <a:rPr lang="sr-Cyrl-CS"/>
              <a:t>Изостанак промене боје коже&gt;&gt;лоша циркулација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70"/>
    </mc:Choice>
    <mc:Fallback xmlns="">
      <p:transition spd="slow" advTm="1227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Гангрена</a:t>
            </a:r>
            <a:endParaRPr lang="en-US"/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/>
              <a:t>Изумирање (некроза) ткива услед недовољне циркулације&gt;&gt;секундано распадање,инфекција</a:t>
            </a:r>
          </a:p>
          <a:p>
            <a:pPr eaLnBrk="1" hangingPunct="1"/>
            <a:r>
              <a:rPr lang="sr-Cyrl-CS"/>
              <a:t>Због лоше циркулације Аб нису довољни</a:t>
            </a:r>
          </a:p>
          <a:p>
            <a:pPr eaLnBrk="1" hangingPunct="1"/>
            <a:r>
              <a:rPr lang="sr-Cyrl-CS"/>
              <a:t>Сува (без инфекције,не шири се)</a:t>
            </a:r>
          </a:p>
          <a:p>
            <a:pPr eaLnBrk="1" hangingPunct="1">
              <a:buFont typeface="Arial" charset="0"/>
              <a:buNone/>
            </a:pPr>
            <a:r>
              <a:rPr lang="sr-Cyrl-CS"/>
              <a:t>    Влажна(изражена инфекција и оток)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982"/>
    </mc:Choice>
    <mc:Fallback xmlns="">
      <p:transition spd="slow" advTm="32982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Превенција ДМ</a:t>
            </a:r>
            <a:endParaRPr lang="sr-Latn-C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2420938"/>
            <a:ext cx="7583487" cy="367506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sr-Cyrl-CS" sz="2400"/>
              <a:t>Ризик</a:t>
            </a:r>
            <a:r>
              <a:rPr lang="sr-Latn-CS" sz="2400"/>
              <a:t> </a:t>
            </a:r>
            <a:r>
              <a:rPr lang="sr-Cyrl-CS" sz="2400"/>
              <a:t>од</a:t>
            </a:r>
            <a:r>
              <a:rPr lang="sr-Latn-CS" sz="2400"/>
              <a:t> </a:t>
            </a:r>
            <a:r>
              <a:rPr lang="sr-Cyrl-CS" sz="2400"/>
              <a:t>настанка</a:t>
            </a:r>
            <a:r>
              <a:rPr lang="sr-Latn-CS" sz="2400"/>
              <a:t> </a:t>
            </a:r>
            <a:r>
              <a:rPr lang="sr-Cyrl-CS" sz="2400"/>
              <a:t>дијабетеса</a:t>
            </a:r>
            <a:r>
              <a:rPr lang="sr-Latn-CS" sz="2400"/>
              <a:t> </a:t>
            </a:r>
            <a:r>
              <a:rPr lang="sr-Cyrl-CS" sz="2400"/>
              <a:t>тип</a:t>
            </a:r>
            <a:r>
              <a:rPr lang="sr-Latn-CS" sz="2400"/>
              <a:t> 2 </a:t>
            </a:r>
            <a:r>
              <a:rPr lang="sr-Cyrl-CS" sz="2400"/>
              <a:t>може</a:t>
            </a:r>
            <a:r>
              <a:rPr lang="sr-Latn-CS" sz="2400"/>
              <a:t> </a:t>
            </a:r>
            <a:r>
              <a:rPr lang="sr-Cyrl-CS" sz="2400"/>
              <a:t>се</a:t>
            </a:r>
            <a:r>
              <a:rPr lang="sr-Latn-CS" sz="2400"/>
              <a:t> </a:t>
            </a:r>
            <a:r>
              <a:rPr lang="sr-Cyrl-CS" sz="2400"/>
              <a:t>у</a:t>
            </a:r>
            <a:r>
              <a:rPr lang="sr-Latn-CS" sz="2400"/>
              <a:t> </a:t>
            </a:r>
            <a:r>
              <a:rPr lang="sr-Cyrl-CS" sz="2400"/>
              <a:t>великој</a:t>
            </a:r>
            <a:r>
              <a:rPr lang="sr-Latn-CS" sz="2400"/>
              <a:t> </a:t>
            </a:r>
            <a:r>
              <a:rPr lang="sr-Cyrl-CS" sz="2400"/>
              <a:t>мери</a:t>
            </a:r>
            <a:r>
              <a:rPr lang="sr-Latn-CS" sz="2400"/>
              <a:t> </a:t>
            </a:r>
            <a:r>
              <a:rPr lang="sr-Cyrl-CS" sz="2400"/>
              <a:t>смањити</a:t>
            </a:r>
            <a:r>
              <a:rPr lang="sr-Latn-CS" sz="2400"/>
              <a:t> </a:t>
            </a:r>
            <a:r>
              <a:rPr lang="sr-Cyrl-CS" sz="2400"/>
              <a:t>увођењем</a:t>
            </a:r>
            <a:r>
              <a:rPr lang="sr-Latn-CS" sz="2400"/>
              <a:t> </a:t>
            </a:r>
            <a:r>
              <a:rPr lang="sr-Cyrl-CS" sz="2400"/>
              <a:t>дијетног</a:t>
            </a:r>
            <a:r>
              <a:rPr lang="sr-Latn-CS" sz="2400"/>
              <a:t> </a:t>
            </a:r>
            <a:r>
              <a:rPr lang="sr-Cyrl-CS" sz="2400"/>
              <a:t>режима</a:t>
            </a:r>
            <a:r>
              <a:rPr lang="sr-Latn-CS" sz="2400"/>
              <a:t> </a:t>
            </a:r>
            <a:r>
              <a:rPr lang="sr-Cyrl-CS" sz="2400"/>
              <a:t>исхране</a:t>
            </a:r>
            <a:r>
              <a:rPr lang="sr-Latn-CS" sz="2400"/>
              <a:t> </a:t>
            </a:r>
            <a:r>
              <a:rPr lang="sr-Cyrl-CS" sz="2400"/>
              <a:t>и</a:t>
            </a:r>
            <a:r>
              <a:rPr lang="sr-Latn-CS" sz="2400"/>
              <a:t> </a:t>
            </a:r>
            <a:r>
              <a:rPr lang="sr-Cyrl-CS" sz="2400"/>
              <a:t>повећањем</a:t>
            </a:r>
            <a:r>
              <a:rPr lang="sr-Latn-CS" sz="2400"/>
              <a:t> </a:t>
            </a:r>
            <a:r>
              <a:rPr lang="sr-Cyrl-CS" sz="2400"/>
              <a:t>физичке</a:t>
            </a:r>
            <a:r>
              <a:rPr lang="sr-Latn-CS" sz="2400"/>
              <a:t> </a:t>
            </a:r>
            <a:r>
              <a:rPr lang="sr-Cyrl-CS" sz="2400"/>
              <a:t>активности</a:t>
            </a:r>
            <a:r>
              <a:rPr lang="sr-Latn-CS" sz="2400"/>
              <a:t>. </a:t>
            </a:r>
            <a:r>
              <a:rPr lang="sr-Cyrl-CS" sz="2400"/>
              <a:t>Различите</a:t>
            </a:r>
            <a:r>
              <a:rPr lang="sr-Latn-CS" sz="2400"/>
              <a:t> </a:t>
            </a:r>
            <a:r>
              <a:rPr lang="sr-Cyrl-CS" sz="2400"/>
              <a:t>студије</a:t>
            </a:r>
            <a:r>
              <a:rPr lang="sr-Latn-CS" sz="2400"/>
              <a:t> (Finish Diabetes Prevention Study, Stocholm Diabetes Prevention Program </a:t>
            </a:r>
            <a:r>
              <a:rPr lang="sr-Cyrl-CS" sz="2400"/>
              <a:t>и</a:t>
            </a:r>
            <a:r>
              <a:rPr lang="sr-Latn-CS" sz="2400"/>
              <a:t> </a:t>
            </a:r>
            <a:r>
              <a:rPr lang="sr-Cyrl-CS" sz="2400"/>
              <a:t>сл</a:t>
            </a:r>
            <a:r>
              <a:rPr lang="sr-Latn-CS" sz="2400"/>
              <a:t>) </a:t>
            </a:r>
            <a:r>
              <a:rPr lang="sr-Cyrl-CS" sz="2400"/>
              <a:t>су</a:t>
            </a:r>
            <a:r>
              <a:rPr lang="sr-Latn-CS" sz="2400"/>
              <a:t> </a:t>
            </a:r>
            <a:r>
              <a:rPr lang="sr-Cyrl-CS" sz="2400"/>
              <a:t>показале</a:t>
            </a:r>
            <a:r>
              <a:rPr lang="sr-Latn-CS" sz="2400"/>
              <a:t> </a:t>
            </a:r>
            <a:r>
              <a:rPr lang="sr-Cyrl-CS" sz="2400"/>
              <a:t>да</a:t>
            </a:r>
            <a:r>
              <a:rPr lang="sr-Latn-CS" sz="2400"/>
              <a:t> </a:t>
            </a:r>
            <a:r>
              <a:rPr lang="sr-Cyrl-CS" sz="2400"/>
              <a:t>се</a:t>
            </a:r>
            <a:r>
              <a:rPr lang="sr-Latn-CS" sz="2400"/>
              <a:t> </a:t>
            </a:r>
            <a:r>
              <a:rPr lang="sr-Cyrl-CS" sz="2400"/>
              <a:t>најбољи</a:t>
            </a:r>
            <a:r>
              <a:rPr lang="sr-Latn-CS" sz="2400"/>
              <a:t> </a:t>
            </a:r>
            <a:r>
              <a:rPr lang="sr-Cyrl-CS" sz="2400"/>
              <a:t>резултати</a:t>
            </a:r>
            <a:r>
              <a:rPr lang="sr-Latn-CS" sz="2400"/>
              <a:t> </a:t>
            </a:r>
            <a:r>
              <a:rPr lang="sr-Cyrl-CS" sz="2400"/>
              <a:t>добијају</a:t>
            </a:r>
            <a:r>
              <a:rPr lang="sr-Latn-CS" sz="2400"/>
              <a:t> </a:t>
            </a:r>
            <a:r>
              <a:rPr lang="sr-Cyrl-CS" sz="2400"/>
              <a:t>комбинацијом</a:t>
            </a:r>
            <a:r>
              <a:rPr lang="sr-Latn-CS" sz="2400"/>
              <a:t> </a:t>
            </a:r>
            <a:r>
              <a:rPr lang="sr-Cyrl-CS" sz="2400"/>
              <a:t>примене</a:t>
            </a:r>
            <a:r>
              <a:rPr lang="sr-Latn-CS" sz="2400"/>
              <a:t> </a:t>
            </a:r>
            <a:r>
              <a:rPr lang="sr-Cyrl-CS" sz="2400">
                <a:solidFill>
                  <a:srgbClr val="CC0000"/>
                </a:solidFill>
              </a:rPr>
              <a:t>индивидуално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подешене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дијете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и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повећане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контролисане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физичке</a:t>
            </a:r>
            <a:r>
              <a:rPr lang="sr-Latn-CS" sz="2400">
                <a:solidFill>
                  <a:srgbClr val="CC0000"/>
                </a:solidFill>
              </a:rPr>
              <a:t> </a:t>
            </a:r>
            <a:r>
              <a:rPr lang="sr-Cyrl-CS" sz="2400">
                <a:solidFill>
                  <a:srgbClr val="CC0000"/>
                </a:solidFill>
              </a:rPr>
              <a:t>активности</a:t>
            </a:r>
            <a:r>
              <a:rPr lang="sr-Latn-CS" sz="2400"/>
              <a:t>. </a:t>
            </a:r>
          </a:p>
          <a:p>
            <a:pPr eaLnBrk="1" hangingPunct="1"/>
            <a:r>
              <a:rPr lang="sr-Cyrl-CS" sz="2400"/>
              <a:t>За</a:t>
            </a:r>
            <a:r>
              <a:rPr lang="sr-Latn-CS" sz="2400"/>
              <a:t> </a:t>
            </a:r>
            <a:r>
              <a:rPr lang="sr-Cyrl-CS" sz="2400"/>
              <a:t>превенцију</a:t>
            </a:r>
            <a:r>
              <a:rPr lang="sr-Latn-CS" sz="2400"/>
              <a:t> </a:t>
            </a:r>
            <a:r>
              <a:rPr lang="sr-Cyrl-CS" sz="2400"/>
              <a:t>овог</a:t>
            </a:r>
            <a:r>
              <a:rPr lang="sr-Latn-CS" sz="2400"/>
              <a:t> </a:t>
            </a:r>
            <a:r>
              <a:rPr lang="sr-Cyrl-CS" sz="2400"/>
              <a:t>типа</a:t>
            </a:r>
            <a:r>
              <a:rPr lang="sr-Latn-CS" sz="2400"/>
              <a:t> </a:t>
            </a:r>
            <a:r>
              <a:rPr lang="sr-Cyrl-CS" sz="2400"/>
              <a:t>болести</a:t>
            </a:r>
            <a:r>
              <a:rPr lang="sr-Latn-CS" sz="2400"/>
              <a:t> </a:t>
            </a:r>
            <a:r>
              <a:rPr lang="sr-Cyrl-CS" sz="2400"/>
              <a:t>је</a:t>
            </a:r>
            <a:r>
              <a:rPr lang="sr-Latn-CS" sz="2400"/>
              <a:t> </a:t>
            </a:r>
            <a:r>
              <a:rPr lang="sr-Cyrl-CS" sz="2400"/>
              <a:t>веома</a:t>
            </a:r>
            <a:r>
              <a:rPr lang="sr-Latn-CS" sz="2400"/>
              <a:t> </a:t>
            </a:r>
            <a:r>
              <a:rPr lang="sr-Cyrl-CS" sz="2400"/>
              <a:t>значајан</a:t>
            </a:r>
            <a:r>
              <a:rPr lang="sr-Latn-CS" sz="2400"/>
              <a:t> </a:t>
            </a:r>
            <a:r>
              <a:rPr lang="sr-Cyrl-CS" sz="2400"/>
              <a:t>и</a:t>
            </a:r>
            <a:r>
              <a:rPr lang="sr-Latn-CS" sz="2400"/>
              <a:t> </a:t>
            </a:r>
            <a:r>
              <a:rPr lang="sr-Cyrl-CS" sz="2400"/>
              <a:t>магнезијум</a:t>
            </a:r>
            <a:r>
              <a:rPr lang="sr-Latn-CS" sz="240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282"/>
    </mc:Choice>
    <mc:Fallback xmlns="">
      <p:transition spd="slow" advTm="34282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1196975"/>
            <a:ext cx="6256338" cy="7683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z="3200"/>
              <a:t>Основни</a:t>
            </a:r>
            <a:r>
              <a:rPr lang="en-US" sz="3200"/>
              <a:t> </a:t>
            </a:r>
            <a:r>
              <a:rPr lang="sr-Cyrl-CS" sz="3200"/>
              <a:t>елементи</a:t>
            </a:r>
            <a:r>
              <a:rPr lang="en-US" sz="3200"/>
              <a:t>  </a:t>
            </a:r>
            <a:r>
              <a:rPr lang="sr-Cyrl-CS" sz="3200"/>
              <a:t>дијабетичне</a:t>
            </a:r>
            <a:r>
              <a:rPr lang="en-US" sz="3200"/>
              <a:t> </a:t>
            </a:r>
            <a:r>
              <a:rPr lang="sr-Cyrl-CS" sz="3200"/>
              <a:t>терапије</a:t>
            </a:r>
            <a:r>
              <a:rPr lang="en-US" sz="3200"/>
              <a:t> 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2275" y="2565400"/>
            <a:ext cx="7223125" cy="3530600"/>
          </a:xfrm>
        </p:spPr>
        <p:txBody>
          <a:bodyPr/>
          <a:lstStyle/>
          <a:p>
            <a:pPr algn="just" eaLnBrk="1" hangingPunct="1"/>
            <a:r>
              <a:rPr lang="sr-Cyrl-CS"/>
              <a:t>дијета</a:t>
            </a:r>
            <a:r>
              <a:rPr lang="en-US"/>
              <a:t>, </a:t>
            </a:r>
          </a:p>
          <a:p>
            <a:pPr algn="just" eaLnBrk="1" hangingPunct="1"/>
            <a:r>
              <a:rPr lang="sr-Cyrl-CS"/>
              <a:t>обука</a:t>
            </a:r>
            <a:r>
              <a:rPr lang="en-US"/>
              <a:t> </a:t>
            </a:r>
            <a:r>
              <a:rPr lang="sr-Cyrl-CS"/>
              <a:t>дијабетичара</a:t>
            </a:r>
            <a:r>
              <a:rPr lang="en-US"/>
              <a:t> </a:t>
            </a:r>
            <a:r>
              <a:rPr lang="sr-Cyrl-CS"/>
              <a:t>да</a:t>
            </a:r>
            <a:r>
              <a:rPr lang="en-US"/>
              <a:t> </a:t>
            </a:r>
            <a:r>
              <a:rPr lang="sr-Cyrl-CS"/>
              <a:t>самостално</a:t>
            </a:r>
            <a:r>
              <a:rPr lang="en-US"/>
              <a:t> </a:t>
            </a:r>
            <a:r>
              <a:rPr lang="sr-Cyrl-CS"/>
              <a:t>мере</a:t>
            </a:r>
            <a:r>
              <a:rPr lang="en-US"/>
              <a:t> </a:t>
            </a:r>
            <a:r>
              <a:rPr lang="sr-Cyrl-CS"/>
              <a:t>и контролишу гликемију</a:t>
            </a:r>
            <a:r>
              <a:rPr lang="en-US"/>
              <a:t>, </a:t>
            </a:r>
          </a:p>
          <a:p>
            <a:pPr algn="just" eaLnBrk="1" hangingPunct="1"/>
            <a:r>
              <a:rPr lang="sr-Cyrl-CS" b="1">
                <a:solidFill>
                  <a:srgbClr val="FF0000"/>
                </a:solidFill>
              </a:rPr>
              <a:t>Телесна активност</a:t>
            </a:r>
            <a:r>
              <a:rPr lang="en-US"/>
              <a:t> </a:t>
            </a:r>
          </a:p>
          <a:p>
            <a:pPr algn="just" eaLnBrk="1" hangingPunct="1"/>
            <a:r>
              <a:rPr lang="sr-Cyrl-CS"/>
              <a:t>узимање</a:t>
            </a:r>
            <a:r>
              <a:rPr lang="en-US"/>
              <a:t> </a:t>
            </a:r>
            <a:r>
              <a:rPr lang="sr-Cyrl-CS"/>
              <a:t>лекова</a:t>
            </a:r>
            <a:r>
              <a:rPr lang="en-US"/>
              <a:t> </a:t>
            </a:r>
            <a:r>
              <a:rPr lang="sr-Cyrl-CS"/>
              <a:t>који</a:t>
            </a:r>
            <a:r>
              <a:rPr lang="en-US"/>
              <a:t> </a:t>
            </a:r>
            <a:r>
              <a:rPr lang="sr-Cyrl-CS"/>
              <a:t>снижавају</a:t>
            </a:r>
            <a:r>
              <a:rPr lang="en-US"/>
              <a:t> </a:t>
            </a:r>
            <a:r>
              <a:rPr lang="sr-Cyrl-CS"/>
              <a:t>шећер</a:t>
            </a:r>
            <a:r>
              <a:rPr lang="en-US"/>
              <a:t> </a:t>
            </a:r>
            <a:r>
              <a:rPr lang="sr-Cyrl-CS"/>
              <a:t>у</a:t>
            </a:r>
            <a:r>
              <a:rPr lang="en-US"/>
              <a:t> </a:t>
            </a:r>
            <a:r>
              <a:rPr lang="sr-Cyrl-CS"/>
              <a:t>крви</a:t>
            </a:r>
            <a:r>
              <a:rPr lang="en-US"/>
              <a:t>.		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971"/>
    </mc:Choice>
    <mc:Fallback xmlns="">
      <p:transition spd="slow" advTm="2497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Историјат</a:t>
            </a:r>
            <a:endParaRPr lang="sr-Latn-CS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547813" y="1981200"/>
            <a:ext cx="7367587" cy="41148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sr-Cyrl-CS" sz="2400"/>
              <a:t>Ово</a:t>
            </a:r>
            <a:r>
              <a:rPr lang="sr-Latn-CS" sz="2400"/>
              <a:t> </a:t>
            </a:r>
            <a:r>
              <a:rPr lang="sr-Cyrl-CS" sz="2400">
                <a:hlinkClick r:id="rId2" tooltip="Болест"/>
              </a:rPr>
              <a:t>обољењ</a:t>
            </a:r>
            <a:r>
              <a:rPr lang="sr-Cyrl-CS" sz="2400"/>
              <a:t>е</a:t>
            </a:r>
            <a:r>
              <a:rPr lang="sr-Latn-CS" sz="2400"/>
              <a:t> </a:t>
            </a:r>
            <a:r>
              <a:rPr lang="sr-Cyrl-CS" sz="2400"/>
              <a:t>је</a:t>
            </a:r>
            <a:r>
              <a:rPr lang="sr-Latn-CS" sz="2400"/>
              <a:t> </a:t>
            </a:r>
            <a:r>
              <a:rPr lang="sr-Cyrl-CS" sz="2400"/>
              <a:t>познато</a:t>
            </a:r>
            <a:r>
              <a:rPr lang="sr-Latn-CS" sz="2400"/>
              <a:t> </a:t>
            </a:r>
            <a:r>
              <a:rPr lang="sr-Cyrl-CS" sz="2400"/>
              <a:t>већ</a:t>
            </a:r>
            <a:r>
              <a:rPr lang="sr-Latn-CS" sz="2400"/>
              <a:t> </a:t>
            </a:r>
            <a:r>
              <a:rPr lang="sr-Cyrl-CS" sz="2400"/>
              <a:t>више</a:t>
            </a:r>
            <a:r>
              <a:rPr lang="sr-Latn-CS" sz="2400"/>
              <a:t> </a:t>
            </a:r>
            <a:r>
              <a:rPr lang="sr-Cyrl-CS" sz="2400"/>
              <a:t>од</a:t>
            </a:r>
            <a:r>
              <a:rPr lang="sr-Latn-CS" sz="2400"/>
              <a:t> 3.500 </a:t>
            </a:r>
            <a:r>
              <a:rPr lang="sr-Cyrl-CS" sz="2400"/>
              <a:t>година</a:t>
            </a:r>
            <a:r>
              <a:rPr lang="sr-Latn-CS" sz="2400"/>
              <a:t>. </a:t>
            </a:r>
            <a:r>
              <a:rPr lang="sr-Cyrl-CS" sz="2400"/>
              <a:t>Први</a:t>
            </a:r>
            <a:r>
              <a:rPr lang="sr-Latn-CS" sz="2400"/>
              <a:t> </a:t>
            </a:r>
            <a:r>
              <a:rPr lang="sr-Cyrl-CS" sz="2400"/>
              <a:t>пут</a:t>
            </a:r>
            <a:r>
              <a:rPr lang="sr-Latn-CS" sz="2400"/>
              <a:t> </a:t>
            </a:r>
            <a:r>
              <a:rPr lang="sr-Cyrl-CS" sz="2400"/>
              <a:t>је</a:t>
            </a:r>
            <a:r>
              <a:rPr lang="sr-Latn-CS" sz="2400"/>
              <a:t> </a:t>
            </a:r>
            <a:r>
              <a:rPr lang="sr-Cyrl-CS" sz="2400"/>
              <a:t>описано</a:t>
            </a:r>
            <a:r>
              <a:rPr lang="sr-Latn-CS" sz="2400"/>
              <a:t> </a:t>
            </a:r>
            <a:r>
              <a:rPr lang="sr-Cyrl-CS" sz="2400"/>
              <a:t>у</a:t>
            </a:r>
            <a:r>
              <a:rPr lang="sr-Latn-CS" sz="2400"/>
              <a:t> </a:t>
            </a:r>
            <a:r>
              <a:rPr lang="sr-Cyrl-CS" sz="2400">
                <a:hlinkClick r:id="rId3" tooltip="Египат"/>
              </a:rPr>
              <a:t>египатски</a:t>
            </a:r>
            <a:r>
              <a:rPr lang="sr-Cyrl-CS" sz="2400"/>
              <a:t>м</a:t>
            </a:r>
            <a:r>
              <a:rPr lang="sr-Latn-CS" sz="2400"/>
              <a:t> </a:t>
            </a:r>
            <a:r>
              <a:rPr lang="sr-Cyrl-CS" sz="2400"/>
              <a:t>списима</a:t>
            </a:r>
            <a:r>
              <a:rPr lang="sr-Latn-CS" sz="2400"/>
              <a:t>, </a:t>
            </a:r>
            <a:r>
              <a:rPr lang="sr-Cyrl-CS" sz="2400"/>
              <a:t>као</a:t>
            </a:r>
            <a:r>
              <a:rPr lang="sr-Latn-CS" sz="2400"/>
              <a:t> </a:t>
            </a:r>
            <a:r>
              <a:rPr lang="sr-Cyrl-CS" sz="2400">
                <a:hlinkClick r:id="rId2" tooltip="Болест"/>
              </a:rPr>
              <a:t>болес</a:t>
            </a:r>
            <a:r>
              <a:rPr lang="sr-Cyrl-CS" sz="2400"/>
              <a:t>т</a:t>
            </a:r>
            <a:r>
              <a:rPr lang="sr-Latn-CS" sz="2400"/>
              <a:t> </a:t>
            </a:r>
            <a:r>
              <a:rPr lang="sr-Cyrl-CS" sz="2400"/>
              <a:t>која</a:t>
            </a:r>
            <a:r>
              <a:rPr lang="sr-Latn-CS" sz="2400"/>
              <a:t> </a:t>
            </a:r>
            <a:r>
              <a:rPr lang="sr-Cyrl-CS" sz="2400"/>
              <a:t>се</a:t>
            </a:r>
            <a:r>
              <a:rPr lang="sr-Latn-CS" sz="2400"/>
              <a:t> </a:t>
            </a:r>
            <a:r>
              <a:rPr lang="sr-Cyrl-CS" sz="2400"/>
              <a:t>одликује</a:t>
            </a:r>
            <a:r>
              <a:rPr lang="sr-Latn-CS" sz="2400"/>
              <a:t> </a:t>
            </a:r>
            <a:r>
              <a:rPr lang="sr-Cyrl-CS" sz="2400"/>
              <a:t>јаком</a:t>
            </a:r>
            <a:r>
              <a:rPr lang="sr-Latn-CS" sz="2400"/>
              <a:t> </a:t>
            </a:r>
            <a:r>
              <a:rPr lang="sr-Cyrl-CS" sz="2400"/>
              <a:t>жеђи</a:t>
            </a:r>
            <a:r>
              <a:rPr lang="sr-Latn-CS" sz="2400"/>
              <a:t> </a:t>
            </a:r>
            <a:r>
              <a:rPr lang="sr-Cyrl-CS" sz="2400"/>
              <a:t>и</a:t>
            </a:r>
            <a:r>
              <a:rPr lang="sr-Latn-CS" sz="2400"/>
              <a:t> </a:t>
            </a:r>
            <a:r>
              <a:rPr lang="sr-Cyrl-CS" sz="2400"/>
              <a:t>честим</a:t>
            </a:r>
            <a:r>
              <a:rPr lang="sr-Latn-CS" sz="2400"/>
              <a:t> </a:t>
            </a:r>
            <a:r>
              <a:rPr lang="sr-Cyrl-CS" sz="2400"/>
              <a:t>и</a:t>
            </a:r>
            <a:r>
              <a:rPr lang="sr-Latn-CS" sz="2400"/>
              <a:t> </a:t>
            </a:r>
            <a:r>
              <a:rPr lang="sr-Cyrl-CS" sz="2400"/>
              <a:t>обилним</a:t>
            </a:r>
            <a:r>
              <a:rPr lang="sr-Latn-CS" sz="2400"/>
              <a:t> </a:t>
            </a:r>
            <a:r>
              <a:rPr lang="sr-Cyrl-CS" sz="2400"/>
              <a:t>мокрењем</a:t>
            </a:r>
            <a:r>
              <a:rPr lang="sr-Latn-CS" sz="2400"/>
              <a:t>. </a:t>
            </a:r>
            <a:r>
              <a:rPr lang="sr-Cyrl-CS" sz="2400"/>
              <a:t>Записи</a:t>
            </a:r>
            <a:r>
              <a:rPr lang="sr-Latn-CS" sz="2400"/>
              <a:t> </a:t>
            </a:r>
            <a:r>
              <a:rPr lang="sr-Cyrl-CS" sz="2400"/>
              <a:t>на</a:t>
            </a:r>
            <a:r>
              <a:rPr lang="sr-Latn-CS" sz="2400"/>
              <a:t> </a:t>
            </a:r>
            <a:r>
              <a:rPr lang="sr-Cyrl-CS" sz="2400"/>
              <a:t>санскриту</a:t>
            </a:r>
            <a:r>
              <a:rPr lang="sr-Latn-CS" sz="2400"/>
              <a:t> (</a:t>
            </a:r>
            <a:r>
              <a:rPr lang="sr-Cyrl-CS" sz="2400"/>
              <a:t>око</a:t>
            </a:r>
            <a:r>
              <a:rPr lang="sr-Latn-CS" sz="2400"/>
              <a:t> 500 </a:t>
            </a:r>
            <a:r>
              <a:rPr lang="sr-Cyrl-CS" sz="2400"/>
              <a:t>године</a:t>
            </a:r>
            <a:r>
              <a:rPr lang="sr-Latn-CS" sz="2400"/>
              <a:t> </a:t>
            </a:r>
            <a:r>
              <a:rPr lang="sr-Cyrl-CS" sz="2400"/>
              <a:t>п</a:t>
            </a:r>
            <a:r>
              <a:rPr lang="sr-Latn-CS" sz="2400"/>
              <a:t>.</a:t>
            </a:r>
            <a:r>
              <a:rPr lang="sr-Cyrl-CS" sz="2400"/>
              <a:t>н</a:t>
            </a:r>
            <a:r>
              <a:rPr lang="sr-Latn-CS" sz="2400"/>
              <a:t>.</a:t>
            </a:r>
            <a:r>
              <a:rPr lang="sr-Cyrl-CS" sz="2400"/>
              <a:t>е</a:t>
            </a:r>
            <a:r>
              <a:rPr lang="sr-Latn-CS" sz="2400"/>
              <a:t>) </a:t>
            </a:r>
            <a:r>
              <a:rPr lang="sr-Cyrl-CS" sz="2400"/>
              <a:t>описују</a:t>
            </a:r>
            <a:r>
              <a:rPr lang="sr-Latn-CS" sz="2400"/>
              <a:t> "</a:t>
            </a:r>
            <a:r>
              <a:rPr lang="sr-Cyrl-CS" sz="2400"/>
              <a:t>медену</a:t>
            </a:r>
            <a:r>
              <a:rPr lang="sr-Latn-CS" sz="2400"/>
              <a:t> </a:t>
            </a:r>
            <a:r>
              <a:rPr lang="sr-Cyrl-CS" sz="2400"/>
              <a:t>мокраћу</a:t>
            </a:r>
            <a:r>
              <a:rPr lang="sr-Latn-CS" sz="2400"/>
              <a:t>".</a:t>
            </a:r>
          </a:p>
          <a:p>
            <a:pPr eaLnBrk="1" hangingPunct="1"/>
            <a:r>
              <a:rPr lang="sr-Cyrl-CS" sz="2400"/>
              <a:t>У</a:t>
            </a:r>
            <a:r>
              <a:rPr lang="sr-Latn-CS" sz="2400"/>
              <a:t> </a:t>
            </a:r>
            <a:r>
              <a:rPr lang="sr-Cyrl-CS" sz="2400">
                <a:hlinkClick r:id="rId4" tooltip="Европа"/>
              </a:rPr>
              <a:t>Евро</a:t>
            </a:r>
            <a:r>
              <a:rPr lang="sr-Cyrl-CS" sz="2400"/>
              <a:t>пи</a:t>
            </a:r>
            <a:r>
              <a:rPr lang="sr-Latn-CS" sz="2400"/>
              <a:t> </a:t>
            </a:r>
            <a:r>
              <a:rPr lang="sr-Cyrl-CS" sz="2400"/>
              <a:t>се</a:t>
            </a:r>
            <a:r>
              <a:rPr lang="sr-Latn-CS" sz="2400"/>
              <a:t> </a:t>
            </a:r>
            <a:r>
              <a:rPr lang="sr-Cyrl-CS" sz="2400"/>
              <a:t>сазнање</a:t>
            </a:r>
            <a:r>
              <a:rPr lang="sr-Latn-CS" sz="2400"/>
              <a:t> </a:t>
            </a:r>
            <a:r>
              <a:rPr lang="sr-Cyrl-CS" sz="2400"/>
              <a:t>о</a:t>
            </a:r>
            <a:r>
              <a:rPr lang="sr-Latn-CS" sz="2400"/>
              <a:t> "</a:t>
            </a:r>
            <a:r>
              <a:rPr lang="sr-Cyrl-CS" sz="2400"/>
              <a:t>слаткој</a:t>
            </a:r>
            <a:r>
              <a:rPr lang="sr-Latn-CS" sz="2400"/>
              <a:t> </a:t>
            </a:r>
            <a:r>
              <a:rPr lang="sr-Cyrl-CS" sz="2400"/>
              <a:t>мокраћи</a:t>
            </a:r>
            <a:r>
              <a:rPr lang="sr-Latn-CS" sz="2400"/>
              <a:t>" </a:t>
            </a:r>
            <a:r>
              <a:rPr lang="sr-Cyrl-CS" sz="2400"/>
              <a:t>појавило</a:t>
            </a:r>
            <a:r>
              <a:rPr lang="sr-Latn-CS" sz="2400"/>
              <a:t> </a:t>
            </a:r>
            <a:r>
              <a:rPr lang="sr-Cyrl-CS" sz="2400"/>
              <a:t>тек</a:t>
            </a:r>
            <a:r>
              <a:rPr lang="sr-Latn-CS" sz="2400"/>
              <a:t> </a:t>
            </a:r>
            <a:r>
              <a:rPr lang="sr-Cyrl-CS" sz="2400"/>
              <a:t>у</a:t>
            </a:r>
            <a:r>
              <a:rPr lang="sr-Latn-CS" sz="2400"/>
              <a:t> </a:t>
            </a:r>
            <a:r>
              <a:rPr lang="sr-Cyrl-CS" sz="2400"/>
              <a:t>с</a:t>
            </a:r>
            <a:r>
              <a:rPr lang="sr-Cyrl-CS" sz="2400">
                <a:hlinkClick r:id="rId5" tooltip="Средњи век"/>
              </a:rPr>
              <a:t>редњем</a:t>
            </a:r>
            <a:r>
              <a:rPr lang="sr-Latn-CS" sz="2400">
                <a:hlinkClick r:id="rId5" tooltip="Средњи век"/>
              </a:rPr>
              <a:t> </a:t>
            </a:r>
            <a:r>
              <a:rPr lang="sr-Cyrl-CS" sz="2400">
                <a:hlinkClick r:id="rId5" tooltip="Средњи век"/>
              </a:rPr>
              <a:t>век</a:t>
            </a:r>
            <a:r>
              <a:rPr lang="sr-Cyrl-CS" sz="2400"/>
              <a:t>у</a:t>
            </a:r>
            <a:r>
              <a:rPr lang="sr-Latn-CS" sz="2400"/>
              <a:t>.</a:t>
            </a:r>
          </a:p>
          <a:p>
            <a:pPr eaLnBrk="1" hangingPunct="1"/>
            <a:r>
              <a:rPr lang="sr-Cyrl-CS" sz="2400"/>
              <a:t>И</a:t>
            </a:r>
            <a:r>
              <a:rPr lang="sr-Latn-CS" sz="2400"/>
              <a:t> </a:t>
            </a:r>
            <a:r>
              <a:rPr lang="sr-Cyrl-CS" sz="2400"/>
              <a:t>поред</a:t>
            </a:r>
            <a:r>
              <a:rPr lang="sr-Latn-CS" sz="2400"/>
              <a:t> </a:t>
            </a:r>
            <a:r>
              <a:rPr lang="sr-Cyrl-CS" sz="2400"/>
              <a:t>чињенице</a:t>
            </a:r>
            <a:r>
              <a:rPr lang="sr-Latn-CS" sz="2400"/>
              <a:t> </a:t>
            </a:r>
            <a:r>
              <a:rPr lang="sr-Cyrl-CS" sz="2400"/>
              <a:t>да</a:t>
            </a:r>
            <a:r>
              <a:rPr lang="sr-Latn-CS" sz="2400"/>
              <a:t> </a:t>
            </a:r>
            <a:r>
              <a:rPr lang="sr-Cyrl-CS" sz="2400"/>
              <a:t>се</a:t>
            </a:r>
            <a:r>
              <a:rPr lang="sr-Latn-CS" sz="2400"/>
              <a:t> </a:t>
            </a:r>
            <a:r>
              <a:rPr lang="sr-Cyrl-CS" sz="2400"/>
              <a:t>за</a:t>
            </a:r>
            <a:r>
              <a:rPr lang="sr-Latn-CS" sz="2400"/>
              <a:t> </a:t>
            </a:r>
            <a:r>
              <a:rPr lang="sr-Cyrl-CS" sz="2400"/>
              <a:t>њу</a:t>
            </a:r>
            <a:r>
              <a:rPr lang="sr-Latn-CS" sz="2400"/>
              <a:t> </a:t>
            </a:r>
            <a:r>
              <a:rPr lang="sr-Cyrl-CS" sz="2400"/>
              <a:t>знало</a:t>
            </a:r>
            <a:r>
              <a:rPr lang="sr-Latn-CS" sz="2400"/>
              <a:t> </a:t>
            </a:r>
            <a:r>
              <a:rPr lang="sr-Cyrl-CS" sz="2400"/>
              <a:t>релативно</a:t>
            </a:r>
            <a:r>
              <a:rPr lang="sr-Latn-CS" sz="2400"/>
              <a:t> </a:t>
            </a:r>
            <a:r>
              <a:rPr lang="sr-Cyrl-CS" sz="2400"/>
              <a:t>дуго</a:t>
            </a:r>
            <a:r>
              <a:rPr lang="sr-Latn-CS" sz="2400"/>
              <a:t>, </a:t>
            </a:r>
            <a:r>
              <a:rPr lang="sr-Cyrl-CS" sz="2400"/>
              <a:t>шећерна</a:t>
            </a:r>
            <a:r>
              <a:rPr lang="sr-Latn-CS" sz="2400"/>
              <a:t> </a:t>
            </a:r>
            <a:r>
              <a:rPr lang="sr-Cyrl-CS" sz="2400"/>
              <a:t>болест</a:t>
            </a:r>
            <a:r>
              <a:rPr lang="sr-Latn-CS" sz="2400"/>
              <a:t> </a:t>
            </a:r>
            <a:r>
              <a:rPr lang="sr-Cyrl-CS" sz="2400"/>
              <a:t>је</a:t>
            </a:r>
            <a:r>
              <a:rPr lang="sr-Latn-CS" sz="2400"/>
              <a:t> </a:t>
            </a:r>
            <a:r>
              <a:rPr lang="sr-Cyrl-CS" sz="2400"/>
              <a:t>први</a:t>
            </a:r>
            <a:r>
              <a:rPr lang="sr-Latn-CS" sz="2400"/>
              <a:t> </a:t>
            </a:r>
            <a:r>
              <a:rPr lang="sr-Cyrl-CS" sz="2400"/>
              <a:t>пут</a:t>
            </a:r>
            <a:r>
              <a:rPr lang="sr-Latn-CS" sz="2400"/>
              <a:t> </a:t>
            </a:r>
            <a:r>
              <a:rPr lang="sr-Cyrl-CS" sz="2400"/>
              <a:t>експериментално</a:t>
            </a:r>
            <a:r>
              <a:rPr lang="sr-Latn-CS" sz="2400"/>
              <a:t> </a:t>
            </a:r>
            <a:r>
              <a:rPr lang="sr-Cyrl-CS" sz="2400"/>
              <a:t>изучена</a:t>
            </a:r>
            <a:r>
              <a:rPr lang="sr-Latn-CS" sz="2400"/>
              <a:t> </a:t>
            </a:r>
            <a:r>
              <a:rPr lang="sr-Cyrl-CS" sz="2400"/>
              <a:t>и</a:t>
            </a:r>
            <a:r>
              <a:rPr lang="sr-Latn-CS" sz="2400"/>
              <a:t> </a:t>
            </a:r>
            <a:r>
              <a:rPr lang="sr-Cyrl-CS" sz="2400"/>
              <a:t>описана</a:t>
            </a:r>
            <a:r>
              <a:rPr lang="sr-Latn-CS" sz="2400"/>
              <a:t> </a:t>
            </a:r>
            <a:r>
              <a:rPr lang="sr-Cyrl-CS" sz="2400"/>
              <a:t>тек</a:t>
            </a:r>
            <a:r>
              <a:rPr lang="sr-Latn-CS" sz="2400"/>
              <a:t> </a:t>
            </a:r>
            <a:r>
              <a:rPr lang="sr-Cyrl-CS" sz="2400"/>
              <a:t>крајем</a:t>
            </a:r>
            <a:r>
              <a:rPr lang="sr-Latn-CS" sz="2400"/>
              <a:t> </a:t>
            </a:r>
            <a:r>
              <a:rPr lang="sr-Latn-CS" sz="2400">
                <a:hlinkClick r:id="rId6" tooltip="19. век"/>
              </a:rPr>
              <a:t>19. </a:t>
            </a:r>
            <a:r>
              <a:rPr lang="sr-Cyrl-CS" sz="2400">
                <a:hlinkClick r:id="rId6" tooltip="19. век"/>
              </a:rPr>
              <a:t>ве</a:t>
            </a:r>
            <a:r>
              <a:rPr lang="sr-Cyrl-CS" sz="2400"/>
              <a:t>ка</a:t>
            </a:r>
            <a:r>
              <a:rPr lang="sr-Latn-CS" sz="240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80"/>
    </mc:Choice>
    <mc:Fallback xmlns="">
      <p:transition spd="slow" advTm="4018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1484313"/>
            <a:ext cx="6472237" cy="768350"/>
          </a:xfrm>
        </p:spPr>
        <p:txBody>
          <a:bodyPr>
            <a:normAutofit fontScale="90000"/>
          </a:bodyPr>
          <a:lstStyle/>
          <a:p>
            <a:pPr eaLnBrk="1" hangingPunct="1"/>
            <a:br>
              <a:rPr lang="en-US" sz="3600"/>
            </a:br>
            <a:r>
              <a:rPr lang="en-US" sz="3600"/>
              <a:t> </a:t>
            </a:r>
            <a:r>
              <a:rPr lang="sr-Cyrl-CS" sz="3600"/>
              <a:t>Терапијски</a:t>
            </a:r>
            <a:r>
              <a:rPr lang="en-US" sz="3600"/>
              <a:t> </a:t>
            </a:r>
            <a:r>
              <a:rPr lang="sr-Cyrl-CS" sz="3600"/>
              <a:t>циљеви</a:t>
            </a:r>
            <a:endParaRPr lang="en-US" sz="360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9400" y="2708275"/>
            <a:ext cx="6096000" cy="266541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sr-Cyrl-CS" dirty="0"/>
              <a:t>нормализовање</a:t>
            </a:r>
            <a:r>
              <a:rPr lang="en-US" dirty="0"/>
              <a:t> </a:t>
            </a:r>
            <a:r>
              <a:rPr lang="sr-Cyrl-CS" dirty="0"/>
              <a:t>метаболизма</a:t>
            </a:r>
            <a:r>
              <a:rPr lang="en-US" dirty="0"/>
              <a:t>, </a:t>
            </a:r>
          </a:p>
          <a:p>
            <a:pPr eaLnBrk="1" hangingPunct="1"/>
            <a:r>
              <a:rPr lang="sr-Cyrl-CS" dirty="0"/>
              <a:t>постизање</a:t>
            </a:r>
            <a:r>
              <a:rPr lang="en-US" dirty="0"/>
              <a:t> </a:t>
            </a:r>
            <a:r>
              <a:rPr lang="sr-Cyrl-CS" dirty="0"/>
              <a:t>нормалне</a:t>
            </a:r>
            <a:r>
              <a:rPr lang="en-US" dirty="0"/>
              <a:t> </a:t>
            </a:r>
            <a:r>
              <a:rPr lang="sr-Cyrl-CS" dirty="0"/>
              <a:t>телесне</a:t>
            </a:r>
            <a:r>
              <a:rPr lang="en-US" dirty="0"/>
              <a:t> </a:t>
            </a:r>
            <a:r>
              <a:rPr lang="sr-Cyrl-CS" dirty="0"/>
              <a:t>тежине</a:t>
            </a:r>
            <a:endParaRPr lang="en-US" dirty="0"/>
          </a:p>
          <a:p>
            <a:pPr eaLnBrk="1" hangingPunct="1"/>
            <a:r>
              <a:rPr lang="en-US" dirty="0"/>
              <a:t> </a:t>
            </a:r>
            <a:r>
              <a:rPr lang="sr-Cyrl-CS" dirty="0"/>
              <a:t>спровођење</a:t>
            </a:r>
            <a:r>
              <a:rPr lang="en-US" dirty="0"/>
              <a:t> </a:t>
            </a:r>
            <a:r>
              <a:rPr lang="sr-Cyrl-CS" dirty="0"/>
              <a:t>свакодневне</a:t>
            </a:r>
            <a:r>
              <a:rPr lang="en-US" dirty="0"/>
              <a:t> </a:t>
            </a:r>
            <a:r>
              <a:rPr lang="sr-Cyrl-CS" dirty="0"/>
              <a:t>телесне</a:t>
            </a:r>
            <a:r>
              <a:rPr lang="en-US" dirty="0"/>
              <a:t> </a:t>
            </a:r>
            <a:r>
              <a:rPr lang="sr-Cyrl-CS" dirty="0"/>
              <a:t>активности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67"/>
    </mc:Choice>
    <mc:Fallback xmlns="">
      <p:transition spd="slow" advTm="15567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1"/>
          <p:cNvSpPr txBox="1">
            <a:spLocks noChangeArrowheads="1"/>
          </p:cNvSpPr>
          <p:nvPr/>
        </p:nvSpPr>
        <p:spPr bwMode="auto">
          <a:xfrm>
            <a:off x="914400" y="0"/>
            <a:ext cx="6477000" cy="792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>
                <a:solidFill>
                  <a:srgbClr val="000000"/>
                </a:solidFill>
                <a:latin typeface="Calibri" pitchFamily="34" charset="0"/>
              </a:rPr>
              <a:t>Физикална терапија</a:t>
            </a:r>
            <a:r>
              <a:rPr lang="sr-Cyrl-CS" sz="4400">
                <a:solidFill>
                  <a:srgbClr val="000000"/>
                </a:solidFill>
                <a:latin typeface="Calibri" pitchFamily="34" charset="0"/>
              </a:rPr>
              <a:t> ДМ</a:t>
            </a:r>
            <a:endParaRPr lang="en-US" sz="44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70659" name="Text Box 2"/>
          <p:cNvSpPr txBox="1">
            <a:spLocks noChangeArrowheads="1"/>
          </p:cNvSpPr>
          <p:nvPr/>
        </p:nvSpPr>
        <p:spPr bwMode="auto">
          <a:xfrm>
            <a:off x="1676400" y="1447800"/>
            <a:ext cx="74676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530225" indent="-530225" eaLnBrk="1" hangingPunct="1">
              <a:lnSpc>
                <a:spcPct val="80000"/>
              </a:lnSpc>
              <a:spcBef>
                <a:spcPts val="500"/>
              </a:spcBef>
              <a:buFont typeface="Times New Roman" pitchFamily="18" charset="0"/>
              <a:buAutoNum type="arabicPeriod"/>
              <a:tabLst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  <a:tab pos="9674225" algn="l"/>
              </a:tabLs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</a:rPr>
              <a:t>Термотерапија</a:t>
            </a:r>
            <a:r>
              <a:rPr lang="en-US" sz="2000">
                <a:solidFill>
                  <a:srgbClr val="000000"/>
                </a:solidFill>
                <a:latin typeface="Calibri" pitchFamily="34" charset="0"/>
              </a:rPr>
              <a:t>(ако нису изражене васкулопатије периферних артерија)</a:t>
            </a:r>
          </a:p>
          <a:p>
            <a:pPr marL="530225" indent="-530225" eaLnBrk="1" hangingPunct="1">
              <a:lnSpc>
                <a:spcPct val="80000"/>
              </a:lnSpc>
              <a:spcBef>
                <a:spcPts val="500"/>
              </a:spcBef>
              <a:buFont typeface="Times New Roman" pitchFamily="18" charset="0"/>
              <a:buAutoNum type="arabicPeriod"/>
              <a:tabLst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  <a:tab pos="9674225" algn="l"/>
              </a:tabLs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</a:rPr>
              <a:t>Електротерапија</a:t>
            </a:r>
          </a:p>
          <a:p>
            <a:pPr marL="1292225" lvl="2" indent="-377825" eaLnBrk="1" hangingPunct="1">
              <a:lnSpc>
                <a:spcPct val="80000"/>
              </a:lnSpc>
              <a:spcBef>
                <a:spcPts val="450"/>
              </a:spcBef>
              <a:buFont typeface="Arial" charset="0"/>
              <a:buChar char="•"/>
              <a:tabLst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  <a:tab pos="9674225" algn="l"/>
              </a:tabLst>
            </a:pP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Галванска струја</a:t>
            </a:r>
            <a:endParaRPr lang="en-US">
              <a:solidFill>
                <a:srgbClr val="000000"/>
              </a:solidFill>
              <a:latin typeface="Calibri" pitchFamily="34" charset="0"/>
            </a:endParaRPr>
          </a:p>
          <a:p>
            <a:pPr marL="1292225" lvl="2" indent="-377825" eaLnBrk="1" hangingPunct="1">
              <a:lnSpc>
                <a:spcPct val="80000"/>
              </a:lnSpc>
              <a:spcBef>
                <a:spcPts val="450"/>
              </a:spcBef>
              <a:buFont typeface="Arial" charset="0"/>
              <a:buChar char="•"/>
              <a:tabLst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  <a:tab pos="9674225" algn="l"/>
              </a:tabLst>
            </a:pP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Хидрогалванске (хидроелектрине) купке</a:t>
            </a:r>
          </a:p>
          <a:p>
            <a:pPr marL="1292225" lvl="2" indent="-377825" eaLnBrk="1" hangingPunct="1">
              <a:lnSpc>
                <a:spcPct val="80000"/>
              </a:lnSpc>
              <a:spcBef>
                <a:spcPts val="450"/>
              </a:spcBef>
              <a:buFont typeface="Arial" charset="0"/>
              <a:buChar char="•"/>
              <a:tabLst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  <a:tab pos="9674225" algn="l"/>
              </a:tabLst>
            </a:pP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Електрофореза лекова</a:t>
            </a:r>
          </a:p>
          <a:p>
            <a:pPr marL="1292225" lvl="2" indent="-377825" eaLnBrk="1" hangingPunct="1">
              <a:lnSpc>
                <a:spcPct val="80000"/>
              </a:lnSpc>
              <a:spcBef>
                <a:spcPts val="450"/>
              </a:spcBef>
              <a:buFont typeface="Arial" charset="0"/>
              <a:buChar char="•"/>
              <a:tabLst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  <a:tab pos="9674225" algn="l"/>
              </a:tabLst>
            </a:pP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Бернардове (ДДС) струје</a:t>
            </a:r>
          </a:p>
          <a:p>
            <a:pPr marL="1292225" lvl="2" indent="-377825" eaLnBrk="1" hangingPunct="1">
              <a:lnSpc>
                <a:spcPct val="80000"/>
              </a:lnSpc>
              <a:spcBef>
                <a:spcPts val="450"/>
              </a:spcBef>
              <a:buFont typeface="Arial" charset="0"/>
              <a:buChar char="•"/>
              <a:tabLst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  <a:tab pos="9674225" algn="l"/>
              </a:tabLst>
            </a:pP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Експоненцијалне струје</a:t>
            </a:r>
          </a:p>
          <a:p>
            <a:pPr marL="1292225" lvl="2" indent="-377825" eaLnBrk="1" hangingPunct="1">
              <a:lnSpc>
                <a:spcPct val="80000"/>
              </a:lnSpc>
              <a:spcBef>
                <a:spcPts val="450"/>
              </a:spcBef>
              <a:buFont typeface="Arial" charset="0"/>
              <a:buChar char="•"/>
              <a:tabLst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  <a:tab pos="9674225" algn="l"/>
              </a:tabLst>
            </a:pP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И Ф С </a:t>
            </a:r>
          </a:p>
          <a:p>
            <a:pPr marL="530225" indent="-530225" eaLnBrk="1" hangingPunct="1">
              <a:lnSpc>
                <a:spcPct val="80000"/>
              </a:lnSpc>
              <a:spcBef>
                <a:spcPts val="500"/>
              </a:spcBef>
              <a:buFont typeface="Calibri" pitchFamily="34" charset="0"/>
              <a:buAutoNum type="arabicPeriod"/>
              <a:tabLst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  <a:tab pos="9674225" algn="l"/>
              </a:tabLs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</a:rPr>
              <a:t>Кинезитерапија</a:t>
            </a:r>
          </a:p>
          <a:p>
            <a:pPr marL="530225" indent="-530225" eaLnBrk="1" hangingPunct="1">
              <a:lnSpc>
                <a:spcPct val="80000"/>
              </a:lnSpc>
              <a:spcBef>
                <a:spcPts val="500"/>
              </a:spcBef>
              <a:buFont typeface="Calibri" pitchFamily="34" charset="0"/>
              <a:buAutoNum type="arabicPeriod"/>
              <a:tabLst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  <a:tab pos="9674225" algn="l"/>
              </a:tabLs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</a:rPr>
              <a:t>Хидротерапија</a:t>
            </a:r>
            <a:r>
              <a:rPr lang="en-US" sz="2000">
                <a:solidFill>
                  <a:srgbClr val="000000"/>
                </a:solidFill>
                <a:latin typeface="Calibri" pitchFamily="34" charset="0"/>
              </a:rPr>
              <a:t> </a:t>
            </a:r>
          </a:p>
          <a:p>
            <a:pPr marL="1292225" lvl="2" indent="-377825"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Char char="•"/>
              <a:tabLst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  <a:tab pos="9674225" algn="l"/>
              </a:tabLs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</a:rPr>
              <a:t>Вртложна купка</a:t>
            </a:r>
          </a:p>
          <a:p>
            <a:pPr marL="1292225" lvl="2" indent="-377825"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Char char="•"/>
              <a:tabLst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  <a:tab pos="9674225" algn="l"/>
              </a:tabLs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</a:rPr>
              <a:t>Подводна масажа</a:t>
            </a:r>
          </a:p>
          <a:p>
            <a:pPr marL="1292225" lvl="2" indent="-377825"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Char char="•"/>
              <a:tabLst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  <a:tab pos="9674225" algn="l"/>
              </a:tabLs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</a:rPr>
              <a:t>Хидрокинезитерапија</a:t>
            </a:r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sr-Cyrl-CS" sz="1600">
                <a:solidFill>
                  <a:srgbClr val="000000"/>
                </a:solidFill>
                <a:latin typeface="Calibri" pitchFamily="34" charset="0"/>
              </a:rPr>
              <a:t>..</a:t>
            </a: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 marL="530225" indent="-530225" eaLnBrk="1" hangingPunct="1">
              <a:lnSpc>
                <a:spcPct val="80000"/>
              </a:lnSpc>
              <a:spcBef>
                <a:spcPts val="500"/>
              </a:spcBef>
              <a:buFont typeface="Calibri" pitchFamily="34" charset="0"/>
              <a:buAutoNum type="arabicPeriod"/>
              <a:tabLst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  <a:tab pos="9674225" algn="l"/>
              </a:tabLs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</a:rPr>
              <a:t>Ласеротерапија</a:t>
            </a:r>
          </a:p>
          <a:p>
            <a:pPr marL="530225" indent="-530225" eaLnBrk="1" hangingPunct="1">
              <a:lnSpc>
                <a:spcPct val="80000"/>
              </a:lnSpc>
              <a:spcBef>
                <a:spcPts val="500"/>
              </a:spcBef>
              <a:buFont typeface="Calibri" pitchFamily="34" charset="0"/>
              <a:buAutoNum type="arabicPeriod"/>
              <a:tabLst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  <a:tab pos="9674225" algn="l"/>
              </a:tabLs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</a:rPr>
              <a:t>Магнетотерапија</a:t>
            </a:r>
          </a:p>
          <a:p>
            <a:pPr marL="530225" indent="-530225" eaLnBrk="1" hangingPunct="1">
              <a:lnSpc>
                <a:spcPct val="80000"/>
              </a:lnSpc>
              <a:spcBef>
                <a:spcPts val="500"/>
              </a:spcBef>
              <a:buFont typeface="Calibri" pitchFamily="34" charset="0"/>
              <a:buAutoNum type="arabicPeriod"/>
              <a:tabLst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  <a:tab pos="9674225" algn="l"/>
              </a:tabLs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</a:rPr>
              <a:t>Хипобарична – ВА</a:t>
            </a:r>
            <a:r>
              <a:rPr lang="sr-Cyrl-CS" sz="2000" b="1">
                <a:solidFill>
                  <a:srgbClr val="000000"/>
                </a:solidFill>
                <a:latin typeface="Calibri" pitchFamily="34" charset="0"/>
              </a:rPr>
              <a:t>К</a:t>
            </a:r>
            <a:r>
              <a:rPr lang="en-US" sz="2000" b="1">
                <a:solidFill>
                  <a:srgbClr val="000000"/>
                </a:solidFill>
                <a:latin typeface="Calibri" pitchFamily="34" charset="0"/>
              </a:rPr>
              <a:t>УСА</a:t>
            </a:r>
            <a:r>
              <a:rPr lang="sr-Cyrl-CS" sz="2000" b="1">
                <a:solidFill>
                  <a:srgbClr val="000000"/>
                </a:solidFill>
                <a:latin typeface="Calibri" pitchFamily="34" charset="0"/>
              </a:rPr>
              <a:t>К</a:t>
            </a:r>
            <a:r>
              <a:rPr lang="en-US" sz="2000" b="1">
                <a:solidFill>
                  <a:srgbClr val="000000"/>
                </a:solidFill>
                <a:latin typeface="Calibri" pitchFamily="34" charset="0"/>
              </a:rPr>
              <a:t> терапија</a:t>
            </a:r>
            <a:r>
              <a:rPr lang="en-US" sz="2000">
                <a:solidFill>
                  <a:srgbClr val="000000"/>
                </a:solidFill>
                <a:latin typeface="Calibri" pitchFamily="34" charset="0"/>
              </a:rPr>
              <a:t>  </a:t>
            </a:r>
          </a:p>
          <a:p>
            <a:pPr marL="530225" indent="-530225" eaLnBrk="1" hangingPunct="1">
              <a:lnSpc>
                <a:spcPct val="80000"/>
              </a:lnSpc>
              <a:spcBef>
                <a:spcPts val="500"/>
              </a:spcBef>
              <a:buFont typeface="Calibri" pitchFamily="34" charset="0"/>
              <a:buAutoNum type="arabicPeriod"/>
              <a:tabLst>
                <a:tab pos="530225" algn="l"/>
                <a:tab pos="987425" algn="l"/>
                <a:tab pos="1444625" algn="l"/>
                <a:tab pos="1901825" algn="l"/>
                <a:tab pos="2359025" algn="l"/>
                <a:tab pos="2816225" algn="l"/>
                <a:tab pos="3273425" algn="l"/>
                <a:tab pos="3730625" algn="l"/>
                <a:tab pos="4187825" algn="l"/>
                <a:tab pos="4645025" algn="l"/>
                <a:tab pos="5102225" algn="l"/>
                <a:tab pos="5559425" algn="l"/>
                <a:tab pos="6016625" algn="l"/>
                <a:tab pos="6473825" algn="l"/>
                <a:tab pos="6931025" algn="l"/>
                <a:tab pos="7388225" algn="l"/>
                <a:tab pos="7845425" algn="l"/>
                <a:tab pos="8302625" algn="l"/>
                <a:tab pos="8759825" algn="l"/>
                <a:tab pos="9217025" algn="l"/>
                <a:tab pos="9674225" algn="l"/>
              </a:tabLst>
            </a:pPr>
            <a:r>
              <a:rPr lang="en-US" sz="2000" b="1">
                <a:solidFill>
                  <a:srgbClr val="000000"/>
                </a:solidFill>
                <a:latin typeface="Calibri" pitchFamily="34" charset="0"/>
              </a:rPr>
              <a:t>Васкулатор </a:t>
            </a:r>
          </a:p>
        </p:txBody>
      </p:sp>
    </p:spTree>
  </p:cSld>
  <p:clrMapOvr>
    <a:masterClrMapping/>
  </p:clrMapOvr>
  <p:transition spd="med" advTm="120869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06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sr-Cyrl-CS" sz="6600" b="1">
                <a:solidFill>
                  <a:srgbClr val="FF0000"/>
                </a:solidFill>
                <a:latin typeface="Calibri" pitchFamily="34" charset="0"/>
              </a:rPr>
              <a:t>Опрез</a:t>
            </a:r>
            <a:r>
              <a:rPr lang="en-US" sz="6600" b="1">
                <a:solidFill>
                  <a:srgbClr val="FF0000"/>
                </a:solidFill>
                <a:latin typeface="Calibri" pitchFamily="34" charset="0"/>
              </a:rPr>
              <a:t> !</a:t>
            </a: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955800" y="1484313"/>
            <a:ext cx="6299200" cy="4946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ts val="9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lang="sr-Cyrl-CS" sz="3600" b="1" dirty="0">
                <a:solidFill>
                  <a:srgbClr val="000000"/>
                </a:solidFill>
                <a:latin typeface="Calibri" pitchFamily="32" charset="0"/>
              </a:rPr>
              <a:t>Термотерапија</a:t>
            </a:r>
            <a:r>
              <a:rPr lang="en-US" sz="36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</a:p>
          <a:p>
            <a:pPr marL="341313" indent="-339725">
              <a:spcBef>
                <a:spcPts val="900"/>
              </a:spcBef>
              <a:buClr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lang="en-US" sz="3600" b="1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9725">
              <a:spcBef>
                <a:spcPts val="9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lang="sr-Cyrl-CS" sz="3600" b="1" dirty="0">
                <a:solidFill>
                  <a:srgbClr val="000000"/>
                </a:solidFill>
                <a:latin typeface="Calibri" pitchFamily="32" charset="0"/>
              </a:rPr>
              <a:t>Механотерапија</a:t>
            </a:r>
            <a:r>
              <a:rPr lang="en-US" sz="36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</a:p>
          <a:p>
            <a:pPr marL="341313" indent="-339725">
              <a:spcBef>
                <a:spcPts val="900"/>
              </a:spcBef>
              <a:buClr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lang="en-US" sz="3600" b="1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9725">
              <a:spcBef>
                <a:spcPts val="8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lang="sr-Cyrl-CS" sz="3600" b="1" dirty="0">
                <a:solidFill>
                  <a:srgbClr val="000000"/>
                </a:solidFill>
                <a:latin typeface="Calibri" pitchFamily="32" charset="0"/>
              </a:rPr>
              <a:t>Електротерапија</a:t>
            </a:r>
            <a:r>
              <a:rPr lang="en-US" sz="3200" dirty="0">
                <a:solidFill>
                  <a:srgbClr val="000000"/>
                </a:solidFill>
                <a:latin typeface="Calibri" pitchFamily="32" charset="0"/>
              </a:rPr>
              <a:t> </a:t>
            </a:r>
          </a:p>
          <a:p>
            <a:pPr marL="341313" indent="-339725">
              <a:spcBef>
                <a:spcPts val="900"/>
              </a:spcBef>
              <a:buClr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lang="en-US" sz="3600" b="1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9725">
              <a:spcBef>
                <a:spcPts val="9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lang="sr-Cyrl-CS" sz="3600" b="1" dirty="0">
                <a:solidFill>
                  <a:srgbClr val="000000"/>
                </a:solidFill>
                <a:latin typeface="Calibri" pitchFamily="32" charset="0"/>
              </a:rPr>
              <a:t>Агресивна</a:t>
            </a:r>
            <a:r>
              <a:rPr lang="en-US" sz="36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sr-Cyrl-CS" sz="3600" b="1" dirty="0">
                <a:solidFill>
                  <a:srgbClr val="000000"/>
                </a:solidFill>
                <a:latin typeface="Calibri" pitchFamily="32" charset="0"/>
              </a:rPr>
              <a:t>кинезитерапија</a:t>
            </a:r>
            <a:r>
              <a:rPr lang="en-US" sz="36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</a:p>
          <a:p>
            <a:pPr marL="341313" indent="-339725">
              <a:spcBef>
                <a:spcPts val="900"/>
              </a:spcBef>
              <a:buClr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lang="en-US" sz="3600" b="1" dirty="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 spd="med" advTm="2592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1"/>
          <p:cNvSpPr txBox="1">
            <a:spLocks noChangeArrowheads="1"/>
          </p:cNvSpPr>
          <p:nvPr/>
        </p:nvSpPr>
        <p:spPr bwMode="auto">
          <a:xfrm>
            <a:off x="639763" y="1050925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b="1">
                <a:solidFill>
                  <a:srgbClr val="000000"/>
                </a:solidFill>
                <a:latin typeface="Calibri" pitchFamily="34" charset="0"/>
              </a:rPr>
              <a:t>Физичка</a:t>
            </a:r>
            <a:r>
              <a:rPr lang="sl-SI" sz="3600" b="1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3600" b="1">
                <a:solidFill>
                  <a:srgbClr val="000000"/>
                </a:solidFill>
                <a:latin typeface="Calibri" pitchFamily="34" charset="0"/>
              </a:rPr>
              <a:t>активност</a:t>
            </a:r>
            <a:r>
              <a:rPr lang="sl-SI" sz="36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3600">
                <a:solidFill>
                  <a:srgbClr val="000000"/>
                </a:solidFill>
                <a:latin typeface="Calibri" pitchFamily="34" charset="0"/>
              </a:rPr>
              <a:t>која</a:t>
            </a:r>
            <a:r>
              <a:rPr lang="sl-SI" sz="36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3600">
                <a:solidFill>
                  <a:srgbClr val="000000"/>
                </a:solidFill>
                <a:latin typeface="Calibri" pitchFamily="34" charset="0"/>
              </a:rPr>
              <a:t>је</a:t>
            </a:r>
            <a:r>
              <a:rPr lang="sl-SI" sz="36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3600">
                <a:solidFill>
                  <a:srgbClr val="000000"/>
                </a:solidFill>
                <a:latin typeface="Calibri" pitchFamily="34" charset="0"/>
              </a:rPr>
              <a:t>дозирана</a:t>
            </a:r>
            <a:r>
              <a:rPr lang="sl-SI" sz="360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sz="3600">
                <a:solidFill>
                  <a:srgbClr val="000000"/>
                </a:solidFill>
                <a:latin typeface="Calibri" pitchFamily="34" charset="0"/>
              </a:rPr>
              <a:t>умерена</a:t>
            </a:r>
            <a:r>
              <a:rPr lang="sl-SI" sz="36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3600">
                <a:solidFill>
                  <a:srgbClr val="000000"/>
                </a:solidFill>
                <a:latin typeface="Calibri" pitchFamily="34" charset="0"/>
              </a:rPr>
              <a:t>и</a:t>
            </a:r>
            <a:r>
              <a:rPr lang="sl-SI" sz="36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3600">
                <a:solidFill>
                  <a:srgbClr val="000000"/>
                </a:solidFill>
                <a:latin typeface="Calibri" pitchFamily="34" charset="0"/>
              </a:rPr>
              <a:t>континуирана</a:t>
            </a:r>
            <a:r>
              <a:rPr lang="sl-SI" sz="3600">
                <a:solidFill>
                  <a:srgbClr val="0000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73731" name="Rectangle 2"/>
          <p:cNvSpPr>
            <a:spLocks noChangeArrowheads="1"/>
          </p:cNvSpPr>
          <p:nvPr/>
        </p:nvSpPr>
        <p:spPr bwMode="auto">
          <a:xfrm>
            <a:off x="500063" y="2357438"/>
            <a:ext cx="78581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>
                <a:solidFill>
                  <a:srgbClr val="000000"/>
                </a:solidFill>
                <a:latin typeface="Calibri" pitchFamily="34" charset="0"/>
              </a:rPr>
              <a:t>Да би физички тренинг имао повољан ефекат мора бити</a:t>
            </a:r>
          </a:p>
        </p:txBody>
      </p:sp>
      <p:sp>
        <p:nvSpPr>
          <p:cNvPr id="73732" name="Rectangle 3"/>
          <p:cNvSpPr>
            <a:spLocks noChangeArrowheads="1"/>
          </p:cNvSpPr>
          <p:nvPr/>
        </p:nvSpPr>
        <p:spPr bwMode="auto">
          <a:xfrm>
            <a:off x="571500" y="4040188"/>
            <a:ext cx="75009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39725" indent="-339725" algn="just" eaLnBrk="1" hangingPunct="1">
              <a:lnSpc>
                <a:spcPct val="90000"/>
              </a:lnSpc>
              <a:spcBef>
                <a:spcPts val="800"/>
              </a:spcBef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динамичког, аеробног типа</a:t>
            </a: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, </a:t>
            </a:r>
          </a:p>
        </p:txBody>
      </p:sp>
    </p:spTree>
  </p:cSld>
  <p:clrMapOvr>
    <a:masterClrMapping/>
  </p:clrMapOvr>
  <p:transition spd="med" advTm="8671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400" b="1">
                <a:solidFill>
                  <a:srgbClr val="000000"/>
                </a:solidFill>
                <a:latin typeface="Calibri" pitchFamily="34" charset="0"/>
              </a:rPr>
              <a:t>Дозирање физичког тренинга</a:t>
            </a:r>
          </a:p>
        </p:txBody>
      </p:sp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785938" y="2286000"/>
            <a:ext cx="5757862" cy="37576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9725" indent="-339725" algn="just" eaLnBrk="1" hangingPunct="1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lang="en-US" sz="2800" b="1" dirty="0" err="1">
                <a:solidFill>
                  <a:srgbClr val="000000"/>
                </a:solidFill>
                <a:latin typeface="Calibri" pitchFamily="32" charset="0"/>
              </a:rPr>
              <a:t>фреквенција</a:t>
            </a:r>
            <a:r>
              <a:rPr lang="en-US" sz="28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Calibri" pitchFamily="32" charset="0"/>
              </a:rPr>
              <a:t>пулса</a:t>
            </a:r>
            <a:r>
              <a:rPr lang="en-US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</a:p>
          <a:p>
            <a:pPr marL="341313" indent="-339725" algn="just" eaLnBrk="1" hangingPunct="1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lang="en-US" sz="2800" b="1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9725" algn="just" eaLnBrk="1" hangingPunct="1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lang="en-US" sz="2800" b="1" dirty="0" err="1">
                <a:solidFill>
                  <a:srgbClr val="000000"/>
                </a:solidFill>
                <a:latin typeface="Calibri" pitchFamily="32" charset="0"/>
              </a:rPr>
              <a:t>осећај</a:t>
            </a:r>
            <a:r>
              <a:rPr lang="en-US" sz="28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Calibri" pitchFamily="32" charset="0"/>
              </a:rPr>
              <a:t>пријатности</a:t>
            </a:r>
            <a:endParaRPr lang="en-US" sz="2800" b="1" dirty="0">
              <a:solidFill>
                <a:srgbClr val="000000"/>
              </a:solidFill>
              <a:latin typeface="Calibri" pitchFamily="32" charset="0"/>
            </a:endParaRPr>
          </a:p>
          <a:p>
            <a:pPr marL="341313" indent="-339725" algn="just" eaLnBrk="1" hangingPunct="1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lang="en-US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9725" algn="just" eaLnBrk="1" hangingPunct="1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lang="en-US" sz="2800" b="1" dirty="0">
                <a:solidFill>
                  <a:srgbClr val="000000"/>
                </a:solidFill>
                <a:latin typeface="Calibri" pitchFamily="32" charset="0"/>
              </a:rPr>
              <a:t>2-4 </a:t>
            </a:r>
            <a:r>
              <a:rPr lang="en-US" sz="2800" b="1" dirty="0" err="1">
                <a:solidFill>
                  <a:srgbClr val="000000"/>
                </a:solidFill>
                <a:latin typeface="Calibri" pitchFamily="32" charset="0"/>
              </a:rPr>
              <a:t>пута</a:t>
            </a:r>
            <a:r>
              <a:rPr lang="en-US" sz="28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Calibri" pitchFamily="32" charset="0"/>
              </a:rPr>
              <a:t>недељно</a:t>
            </a:r>
            <a:r>
              <a:rPr lang="en-US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itchFamily="32" charset="0"/>
              </a:rPr>
              <a:t>по</a:t>
            </a:r>
            <a:r>
              <a:rPr lang="en-US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Calibri" pitchFamily="32" charset="0"/>
              </a:rPr>
              <a:t>30 </a:t>
            </a:r>
            <a:r>
              <a:rPr lang="en-US" sz="2800" b="1" dirty="0" err="1">
                <a:solidFill>
                  <a:srgbClr val="000000"/>
                </a:solidFill>
                <a:latin typeface="Calibri" pitchFamily="32" charset="0"/>
              </a:rPr>
              <a:t>до</a:t>
            </a:r>
            <a:r>
              <a:rPr lang="en-US" sz="2800" b="1" dirty="0">
                <a:solidFill>
                  <a:srgbClr val="000000"/>
                </a:solidFill>
                <a:latin typeface="Calibri" pitchFamily="32" charset="0"/>
              </a:rPr>
              <a:t> 60</a:t>
            </a:r>
            <a:r>
              <a:rPr lang="en-US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Calibri" pitchFamily="32" charset="0"/>
              </a:rPr>
              <a:t>минута</a:t>
            </a:r>
            <a:r>
              <a:rPr lang="en-US" sz="2800" b="1" dirty="0">
                <a:solidFill>
                  <a:srgbClr val="000000"/>
                </a:solidFill>
                <a:latin typeface="Calibri" pitchFamily="32" charset="0"/>
              </a:rPr>
              <a:t>. </a:t>
            </a:r>
          </a:p>
          <a:p>
            <a:pPr marL="341313" indent="-339725" algn="just" eaLnBrk="1" hangingPunct="1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lang="en-US" sz="2800" b="1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9725" algn="just" eaLnBrk="1" hangingPunct="1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lang="en-US" sz="2800" b="1" dirty="0" err="1">
                <a:solidFill>
                  <a:srgbClr val="000000"/>
                </a:solidFill>
                <a:latin typeface="Calibri" pitchFamily="32" charset="0"/>
              </a:rPr>
              <a:t>доживотно</a:t>
            </a:r>
            <a:endParaRPr lang="en-US" sz="2800" dirty="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 spd="med" advTm="23160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1"/>
          <p:cNvSpPr txBox="1">
            <a:spLocks noChangeArrowheads="1"/>
          </p:cNvSpPr>
          <p:nvPr/>
        </p:nvSpPr>
        <p:spPr bwMode="auto">
          <a:xfrm>
            <a:off x="0" y="115888"/>
            <a:ext cx="9144000" cy="1143000"/>
          </a:xfrm>
          <a:prstGeom prst="rect">
            <a:avLst/>
          </a:prstGeom>
          <a:noFill/>
          <a:ln w="28440" cap="sq">
            <a:solidFill>
              <a:srgbClr val="FF33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600" b="1">
                <a:solidFill>
                  <a:srgbClr val="000000"/>
                </a:solidFill>
                <a:latin typeface="Calibri" pitchFamily="34" charset="0"/>
              </a:rPr>
              <a:t>Препоруке за аеробне вежбе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500188" y="1857375"/>
            <a:ext cx="6115050" cy="44719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39725" eaLnBrk="1" hangingPunct="1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/>
            </a:pPr>
            <a:endParaRPr lang="en-US" sz="2400">
              <a:solidFill>
                <a:srgbClr val="000000"/>
              </a:solidFill>
              <a:latin typeface="Calibri" pitchFamily="32" charset="0"/>
            </a:endParaRPr>
          </a:p>
          <a:p>
            <a:pPr marL="341313" indent="-339725" eaLnBrk="1" hangingPunct="1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/>
            </a:pPr>
            <a:endParaRPr lang="en-US" sz="2400">
              <a:solidFill>
                <a:srgbClr val="000000"/>
              </a:solidFill>
              <a:latin typeface="Calibri" pitchFamily="32" charset="0"/>
            </a:endParaRPr>
          </a:p>
          <a:p>
            <a:pPr lvl="3" eaLnBrk="1" hangingPunct="1">
              <a:lnSpc>
                <a:spcPct val="80000"/>
              </a:lnSpc>
              <a:spcBef>
                <a:spcPts val="900"/>
              </a:spcBef>
              <a:buFont typeface="Wingdings" charset="2"/>
              <a:buChar char="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/>
            </a:pPr>
            <a:r>
              <a:rPr lang="en-US" sz="3600">
                <a:solidFill>
                  <a:srgbClr val="000000"/>
                </a:solidFill>
                <a:latin typeface="Calibri" pitchFamily="32" charset="0"/>
              </a:rPr>
              <a:t>загревање, </a:t>
            </a:r>
          </a:p>
          <a:p>
            <a:pPr lvl="3" indent="-227013" eaLnBrk="1" hangingPunct="1">
              <a:lnSpc>
                <a:spcPct val="80000"/>
              </a:lnSpc>
              <a:spcBef>
                <a:spcPts val="900"/>
              </a:spcBef>
              <a:buClrTx/>
              <a:buFontTx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/>
            </a:pPr>
            <a:endParaRPr lang="en-US" sz="3600">
              <a:solidFill>
                <a:srgbClr val="000000"/>
              </a:solidFill>
              <a:latin typeface="Calibri" pitchFamily="32" charset="0"/>
            </a:endParaRPr>
          </a:p>
          <a:p>
            <a:pPr lvl="3" eaLnBrk="1" hangingPunct="1">
              <a:lnSpc>
                <a:spcPct val="80000"/>
              </a:lnSpc>
              <a:spcBef>
                <a:spcPts val="900"/>
              </a:spcBef>
              <a:buFont typeface="Wingdings" charset="2"/>
              <a:buChar char="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/>
            </a:pPr>
            <a:r>
              <a:rPr lang="en-US" sz="3600">
                <a:solidFill>
                  <a:srgbClr val="000000"/>
                </a:solidFill>
                <a:latin typeface="Calibri" pitchFamily="32" charset="0"/>
              </a:rPr>
              <a:t>активност,</a:t>
            </a:r>
          </a:p>
          <a:p>
            <a:pPr lvl="3" indent="-227013" eaLnBrk="1" hangingPunct="1">
              <a:lnSpc>
                <a:spcPct val="80000"/>
              </a:lnSpc>
              <a:spcBef>
                <a:spcPts val="900"/>
              </a:spcBef>
              <a:buClrTx/>
              <a:buFontTx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/>
            </a:pPr>
            <a:endParaRPr lang="en-US" sz="3600">
              <a:solidFill>
                <a:srgbClr val="000000"/>
              </a:solidFill>
              <a:latin typeface="Calibri" pitchFamily="32" charset="0"/>
            </a:endParaRPr>
          </a:p>
          <a:p>
            <a:pPr lvl="3" eaLnBrk="1" hangingPunct="1">
              <a:lnSpc>
                <a:spcPct val="80000"/>
              </a:lnSpc>
              <a:spcBef>
                <a:spcPts val="900"/>
              </a:spcBef>
              <a:buFont typeface="Wingdings" charset="2"/>
              <a:buChar char=""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  <a:defRPr/>
            </a:pPr>
            <a:r>
              <a:rPr lang="en-US" sz="3600">
                <a:solidFill>
                  <a:srgbClr val="000000"/>
                </a:solidFill>
                <a:latin typeface="Calibri" pitchFamily="32" charset="0"/>
              </a:rPr>
              <a:t>опоравак</a:t>
            </a:r>
          </a:p>
        </p:txBody>
      </p:sp>
    </p:spTree>
  </p:cSld>
  <p:clrMapOvr>
    <a:masterClrMapping/>
  </p:clrMapOvr>
  <p:transition spd="med" advTm="381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268413"/>
            <a:ext cx="8229600" cy="63976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sr-Cyrl-CS" sz="3600" dirty="0"/>
              <a:t>Врсте</a:t>
            </a:r>
            <a:r>
              <a:rPr lang="en-US" sz="3600" dirty="0"/>
              <a:t> </a:t>
            </a:r>
            <a:r>
              <a:rPr lang="sr-Cyrl-CS" sz="3600" dirty="0"/>
              <a:t>одеће</a:t>
            </a:r>
            <a:r>
              <a:rPr lang="en-US" sz="3600" dirty="0"/>
              <a:t> </a:t>
            </a:r>
            <a:r>
              <a:rPr lang="sr-Cyrl-CS" sz="3600" dirty="0"/>
              <a:t>и</a:t>
            </a:r>
            <a:r>
              <a:rPr lang="en-US" sz="3600" dirty="0"/>
              <a:t> </a:t>
            </a:r>
            <a:r>
              <a:rPr lang="sr-Cyrl-CS" sz="3600" dirty="0"/>
              <a:t>обуће</a:t>
            </a:r>
            <a:r>
              <a:rPr lang="en-US" sz="3600" dirty="0"/>
              <a:t> </a:t>
            </a:r>
            <a:r>
              <a:rPr lang="sr-Cyrl-CS" sz="3600" dirty="0"/>
              <a:t>у</a:t>
            </a:r>
            <a:r>
              <a:rPr lang="en-US" sz="3600" dirty="0"/>
              <a:t> </a:t>
            </a:r>
            <a:r>
              <a:rPr lang="sr-Cyrl-CS" sz="3600" dirty="0"/>
              <a:t>току</a:t>
            </a:r>
            <a:r>
              <a:rPr lang="en-US" sz="3600" dirty="0"/>
              <a:t> </a:t>
            </a:r>
            <a:r>
              <a:rPr lang="sr-Cyrl-CS" sz="3600" dirty="0"/>
              <a:t>кинезитерапије</a:t>
            </a:r>
            <a:endParaRPr lang="en-US" sz="3600" dirty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7675" y="2214555"/>
            <a:ext cx="5775325" cy="3468696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2" algn="just" eaLnBrk="1" hangingPunct="1">
              <a:lnSpc>
                <a:spcPct val="80000"/>
              </a:lnSpc>
              <a:buFont typeface="Symbol" pitchFamily="18" charset="2"/>
              <a:buChar char="¨"/>
            </a:pPr>
            <a:r>
              <a:rPr lang="sr-Cyrl-CS" dirty="0"/>
              <a:t>меке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добро</a:t>
            </a:r>
            <a:r>
              <a:rPr lang="en-US" dirty="0"/>
              <a:t> </a:t>
            </a:r>
            <a:r>
              <a:rPr lang="sr-Cyrl-CS" dirty="0"/>
              <a:t>проветрене</a:t>
            </a:r>
            <a:r>
              <a:rPr lang="en-US" dirty="0"/>
              <a:t> </a:t>
            </a:r>
            <a:r>
              <a:rPr lang="sr-Cyrl-CS" dirty="0"/>
              <a:t>ципеле</a:t>
            </a:r>
            <a:r>
              <a:rPr lang="en-US" dirty="0"/>
              <a:t>,</a:t>
            </a:r>
          </a:p>
          <a:p>
            <a:pPr lvl="2" algn="just">
              <a:lnSpc>
                <a:spcPct val="80000"/>
              </a:lnSpc>
              <a:buFont typeface="Symbol" pitchFamily="18" charset="2"/>
              <a:buChar char="¨"/>
            </a:pPr>
            <a:r>
              <a:rPr lang="sr-Cyrl-CS" dirty="0"/>
              <a:t>сува</a:t>
            </a:r>
            <a:r>
              <a:rPr lang="en-US" dirty="0"/>
              <a:t> </a:t>
            </a:r>
            <a:r>
              <a:rPr lang="sr-Cyrl-CS" dirty="0"/>
              <a:t>кожа међу</a:t>
            </a:r>
            <a:r>
              <a:rPr lang="en-US" dirty="0"/>
              <a:t> </a:t>
            </a:r>
            <a:r>
              <a:rPr lang="sr-Cyrl-CS" dirty="0"/>
              <a:t>прстима</a:t>
            </a:r>
            <a:r>
              <a:rPr lang="en-US" dirty="0"/>
              <a:t>, </a:t>
            </a:r>
            <a:r>
              <a:rPr lang="sr-Cyrl-CS" dirty="0"/>
              <a:t>не</a:t>
            </a:r>
            <a:r>
              <a:rPr lang="en-US" dirty="0"/>
              <a:t> </a:t>
            </a:r>
            <a:r>
              <a:rPr lang="sr-Cyrl-CS" dirty="0"/>
              <a:t>сме</a:t>
            </a:r>
            <a:r>
              <a:rPr lang="en-US" dirty="0"/>
              <a:t> </a:t>
            </a:r>
            <a:r>
              <a:rPr lang="sr-Cyrl-CS" dirty="0"/>
              <a:t>да</a:t>
            </a:r>
            <a:r>
              <a:rPr lang="en-US" dirty="0"/>
              <a:t> </a:t>
            </a:r>
            <a:r>
              <a:rPr lang="sr-Cyrl-CS" dirty="0"/>
              <a:t>буде</a:t>
            </a:r>
            <a:r>
              <a:rPr lang="en-US" dirty="0"/>
              <a:t> </a:t>
            </a:r>
            <a:r>
              <a:rPr lang="sr-Cyrl-CS" dirty="0"/>
              <a:t>масних</a:t>
            </a:r>
            <a:r>
              <a:rPr lang="en-US" dirty="0"/>
              <a:t> </a:t>
            </a:r>
            <a:r>
              <a:rPr lang="sr-Cyrl-CS" dirty="0"/>
              <a:t>наслага</a:t>
            </a:r>
            <a:r>
              <a:rPr lang="en-US" dirty="0"/>
              <a:t>,</a:t>
            </a:r>
          </a:p>
          <a:p>
            <a:pPr lvl="2" algn="just" eaLnBrk="1" hangingPunct="1">
              <a:lnSpc>
                <a:spcPct val="80000"/>
              </a:lnSpc>
              <a:buFont typeface="Symbol" pitchFamily="18" charset="2"/>
              <a:buChar char="¨"/>
            </a:pPr>
            <a:r>
              <a:rPr lang="sr-Cyrl-CS" dirty="0"/>
              <a:t>редовно</a:t>
            </a:r>
            <a:r>
              <a:rPr lang="en-US" dirty="0"/>
              <a:t> </a:t>
            </a:r>
            <a:r>
              <a:rPr lang="sr-Cyrl-CS" dirty="0"/>
              <a:t>прегледати</a:t>
            </a:r>
            <a:r>
              <a:rPr lang="en-US" dirty="0"/>
              <a:t> </a:t>
            </a:r>
            <a:r>
              <a:rPr lang="sr-Cyrl-CS" dirty="0"/>
              <a:t>стопала</a:t>
            </a:r>
            <a:r>
              <a:rPr lang="en-US" dirty="0"/>
              <a:t>,</a:t>
            </a:r>
          </a:p>
          <a:p>
            <a:pPr lvl="2" algn="just" eaLnBrk="1" hangingPunct="1">
              <a:lnSpc>
                <a:spcPct val="80000"/>
              </a:lnSpc>
              <a:buFont typeface="Symbol" pitchFamily="18" charset="2"/>
              <a:buChar char="¨"/>
            </a:pPr>
            <a:r>
              <a:rPr lang="sr-Cyrl-CS" dirty="0"/>
              <a:t>памучне чарапе,</a:t>
            </a:r>
            <a:r>
              <a:rPr lang="en-US" dirty="0"/>
              <a:t> </a:t>
            </a:r>
            <a:r>
              <a:rPr lang="sr-Cyrl-CS" dirty="0"/>
              <a:t>не</a:t>
            </a:r>
            <a:r>
              <a:rPr lang="en-US" dirty="0"/>
              <a:t> </a:t>
            </a:r>
            <a:r>
              <a:rPr lang="sr-Cyrl-CS" dirty="0"/>
              <a:t>смеју</a:t>
            </a:r>
            <a:r>
              <a:rPr lang="en-US" dirty="0"/>
              <a:t> </a:t>
            </a:r>
            <a:r>
              <a:rPr lang="sr-Cyrl-CS" dirty="0"/>
              <a:t>имати</a:t>
            </a:r>
            <a:r>
              <a:rPr lang="en-US" dirty="0"/>
              <a:t> </a:t>
            </a:r>
            <a:r>
              <a:rPr lang="sr-Cyrl-CS" dirty="0"/>
              <a:t>наборе</a:t>
            </a:r>
            <a:r>
              <a:rPr lang="en-US" dirty="0"/>
              <a:t>,</a:t>
            </a:r>
          </a:p>
          <a:p>
            <a:pPr lvl="2" algn="just" eaLnBrk="1" hangingPunct="1">
              <a:lnSpc>
                <a:spcPct val="80000"/>
              </a:lnSpc>
              <a:buFont typeface="Symbol" pitchFamily="18" charset="2"/>
              <a:buChar char="¨"/>
            </a:pPr>
            <a:r>
              <a:rPr lang="sr-Cyrl-CS" dirty="0"/>
              <a:t>нокти</a:t>
            </a:r>
            <a:r>
              <a:rPr lang="en-US" dirty="0"/>
              <a:t> </a:t>
            </a:r>
            <a:r>
              <a:rPr lang="sr-Cyrl-CS" dirty="0"/>
              <a:t>увек</a:t>
            </a:r>
            <a:r>
              <a:rPr lang="en-US" dirty="0"/>
              <a:t> </a:t>
            </a:r>
            <a:r>
              <a:rPr lang="sr-Cyrl-CS" dirty="0"/>
              <a:t>морају</a:t>
            </a:r>
            <a:r>
              <a:rPr lang="en-US" dirty="0"/>
              <a:t> </a:t>
            </a:r>
            <a:r>
              <a:rPr lang="sr-Cyrl-CS" dirty="0"/>
              <a:t>бити</a:t>
            </a:r>
            <a:r>
              <a:rPr lang="en-US" dirty="0"/>
              <a:t> </a:t>
            </a:r>
            <a:r>
              <a:rPr lang="sr-Cyrl-CS" dirty="0"/>
              <a:t>подрезани</a:t>
            </a:r>
            <a:r>
              <a:rPr lang="en-US" dirty="0"/>
              <a:t>,</a:t>
            </a:r>
          </a:p>
          <a:p>
            <a:pPr lvl="2" algn="just" eaLnBrk="1" hangingPunct="1">
              <a:lnSpc>
                <a:spcPct val="80000"/>
              </a:lnSpc>
              <a:buFont typeface="Symbol" pitchFamily="18" charset="2"/>
              <a:buChar char="¨"/>
            </a:pPr>
            <a:r>
              <a:rPr lang="sr-Cyrl-CS" dirty="0"/>
              <a:t>избегавати</a:t>
            </a:r>
            <a:r>
              <a:rPr lang="en-US" dirty="0"/>
              <a:t> </a:t>
            </a:r>
            <a:r>
              <a:rPr lang="sr-Cyrl-CS" dirty="0"/>
              <a:t>ниске</a:t>
            </a:r>
            <a:r>
              <a:rPr lang="en-US" dirty="0"/>
              <a:t> </a:t>
            </a:r>
            <a:r>
              <a:rPr lang="sr-Cyrl-CS" dirty="0"/>
              <a:t>температуре</a:t>
            </a:r>
          </a:p>
          <a:p>
            <a:pPr lvl="2" algn="just" eaLnBrk="1" hangingPunct="1">
              <a:lnSpc>
                <a:spcPct val="80000"/>
              </a:lnSpc>
              <a:buFont typeface="Symbol" pitchFamily="18" charset="2"/>
              <a:buChar char="¨"/>
            </a:pPr>
            <a:r>
              <a:rPr lang="en-US" dirty="0"/>
              <a:t> </a:t>
            </a:r>
            <a:r>
              <a:rPr lang="sr-Cyrl-CS" dirty="0"/>
              <a:t>не</a:t>
            </a:r>
            <a:r>
              <a:rPr lang="en-US" dirty="0"/>
              <a:t> </a:t>
            </a:r>
            <a:r>
              <a:rPr lang="sr-Cyrl-CS" dirty="0"/>
              <a:t>се</a:t>
            </a:r>
            <a:r>
              <a:rPr lang="en-US" dirty="0"/>
              <a:t> </a:t>
            </a:r>
            <a:r>
              <a:rPr lang="sr-Cyrl-CS" dirty="0"/>
              <a:t>сме</a:t>
            </a:r>
            <a:r>
              <a:rPr lang="en-US" dirty="0"/>
              <a:t> </a:t>
            </a:r>
            <a:r>
              <a:rPr lang="sr-Cyrl-CS" dirty="0"/>
              <a:t>ходати</a:t>
            </a:r>
            <a:r>
              <a:rPr lang="en-US" dirty="0"/>
              <a:t> </a:t>
            </a:r>
            <a:r>
              <a:rPr lang="sr-Cyrl-CS" dirty="0"/>
              <a:t>бос</a:t>
            </a:r>
            <a:r>
              <a:rPr lang="en-US" dirty="0"/>
              <a:t>.</a:t>
            </a:r>
            <a:endParaRPr lang="en-US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6"/>
    </mc:Choice>
    <mc:Fallback xmlns="">
      <p:transition spd="slow" advTm="776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1068388"/>
            <a:ext cx="6096000" cy="5318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/>
              <a:t>Школа</a:t>
            </a:r>
            <a:r>
              <a:rPr lang="sl-SI"/>
              <a:t> </a:t>
            </a:r>
            <a:r>
              <a:rPr lang="sr-Cyrl-CS"/>
              <a:t>за</a:t>
            </a:r>
            <a:r>
              <a:rPr lang="sl-SI"/>
              <a:t> </a:t>
            </a:r>
            <a:r>
              <a:rPr lang="sr-Cyrl-CS"/>
              <a:t>дијабетичаре</a:t>
            </a:r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828800"/>
            <a:ext cx="8029575" cy="4572000"/>
          </a:xfrm>
        </p:spPr>
        <p:txBody>
          <a:bodyPr/>
          <a:lstStyle/>
          <a:p>
            <a:pPr marL="868363" lvl="2" indent="-360363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sr-Cyrl-CS"/>
              <a:t>Објашњење</a:t>
            </a:r>
            <a:r>
              <a:rPr lang="en-US"/>
              <a:t> </a:t>
            </a:r>
            <a:r>
              <a:rPr lang="sr-Cyrl-CS"/>
              <a:t>о</a:t>
            </a:r>
            <a:r>
              <a:rPr lang="en-US"/>
              <a:t> </a:t>
            </a:r>
            <a:r>
              <a:rPr lang="sr-Cyrl-CS"/>
              <a:t>могућим компликацијама:артериосклеротичном</a:t>
            </a:r>
            <a:r>
              <a:rPr lang="en-US"/>
              <a:t>, </a:t>
            </a:r>
            <a:r>
              <a:rPr lang="sr-Cyrl-CS"/>
              <a:t>микроангиопатском</a:t>
            </a:r>
            <a:r>
              <a:rPr lang="en-US"/>
              <a:t> </a:t>
            </a:r>
            <a:r>
              <a:rPr lang="sr-Cyrl-CS"/>
              <a:t>и</a:t>
            </a:r>
            <a:r>
              <a:rPr lang="en-US"/>
              <a:t> </a:t>
            </a:r>
            <a:r>
              <a:rPr lang="sr-Cyrl-CS"/>
              <a:t>неуропатском</a:t>
            </a:r>
            <a:r>
              <a:rPr lang="en-US"/>
              <a:t> </a:t>
            </a:r>
            <a:r>
              <a:rPr lang="sr-Cyrl-CS"/>
              <a:t>процесу</a:t>
            </a:r>
            <a:r>
              <a:rPr lang="en-US"/>
              <a:t> </a:t>
            </a:r>
            <a:r>
              <a:rPr lang="sr-Cyrl-CS"/>
              <a:t>и</a:t>
            </a:r>
            <a:r>
              <a:rPr lang="en-US"/>
              <a:t> </a:t>
            </a:r>
            <a:r>
              <a:rPr lang="sr-Cyrl-CS"/>
              <a:t>превентиви</a:t>
            </a:r>
            <a:r>
              <a:rPr lang="en-US"/>
              <a:t>  </a:t>
            </a:r>
            <a:r>
              <a:rPr lang="sr-Cyrl-CS"/>
              <a:t>њиховог настанка</a:t>
            </a:r>
            <a:r>
              <a:rPr lang="en-US"/>
              <a:t> </a:t>
            </a:r>
          </a:p>
          <a:p>
            <a:pPr marL="868363" lvl="2" indent="-360363"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sr-Cyrl-CS"/>
              <a:t>Инструкције</a:t>
            </a:r>
            <a:r>
              <a:rPr lang="en-US"/>
              <a:t> </a:t>
            </a:r>
            <a:r>
              <a:rPr lang="sr-Cyrl-CS"/>
              <a:t>о</a:t>
            </a:r>
            <a:r>
              <a:rPr lang="en-US"/>
              <a:t> </a:t>
            </a:r>
            <a:r>
              <a:rPr lang="sr-Cyrl-CS"/>
              <a:t>значају</a:t>
            </a:r>
            <a:r>
              <a:rPr lang="en-US"/>
              <a:t> </a:t>
            </a:r>
            <a:r>
              <a:rPr lang="sr-Cyrl-CS"/>
              <a:t>правилне</a:t>
            </a:r>
            <a:r>
              <a:rPr lang="en-US"/>
              <a:t> </a:t>
            </a:r>
            <a:r>
              <a:rPr lang="sr-Cyrl-CS"/>
              <a:t>исхране</a:t>
            </a:r>
            <a:r>
              <a:rPr lang="en-US"/>
              <a:t> </a:t>
            </a:r>
            <a:r>
              <a:rPr lang="sr-Cyrl-CS"/>
              <a:t>код</a:t>
            </a:r>
            <a:r>
              <a:rPr lang="en-US"/>
              <a:t> </a:t>
            </a:r>
            <a:r>
              <a:rPr lang="sr-Cyrl-CS"/>
              <a:t>дијабетеса</a:t>
            </a:r>
            <a:r>
              <a:rPr lang="en-US"/>
              <a:t>, </a:t>
            </a:r>
            <a:r>
              <a:rPr lang="sr-Cyrl-CS"/>
              <a:t>гојазности</a:t>
            </a:r>
            <a:r>
              <a:rPr lang="sr-Latn-CS"/>
              <a:t> </a:t>
            </a:r>
            <a:r>
              <a:rPr lang="sr-Cyrl-CS"/>
              <a:t>и</a:t>
            </a:r>
            <a:r>
              <a:rPr lang="en-US"/>
              <a:t> </a:t>
            </a:r>
            <a:r>
              <a:rPr lang="sr-Cyrl-CS"/>
              <a:t>дислипопротеинемије</a:t>
            </a:r>
            <a:r>
              <a:rPr lang="en-US"/>
              <a:t>.</a:t>
            </a:r>
          </a:p>
          <a:p>
            <a:pPr marL="868363" lvl="2" indent="-360363"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sr-Cyrl-CS"/>
              <a:t>Значај</a:t>
            </a:r>
            <a:r>
              <a:rPr lang="en-US"/>
              <a:t> </a:t>
            </a:r>
            <a:r>
              <a:rPr lang="sr-Cyrl-CS"/>
              <a:t>самосталне</a:t>
            </a:r>
            <a:r>
              <a:rPr lang="en-US"/>
              <a:t> </a:t>
            </a:r>
            <a:r>
              <a:rPr lang="sr-Cyrl-CS"/>
              <a:t>контроле</a:t>
            </a:r>
            <a:r>
              <a:rPr lang="en-US"/>
              <a:t> </a:t>
            </a:r>
            <a:r>
              <a:rPr lang="sr-Cyrl-CS"/>
              <a:t>гликемије</a:t>
            </a:r>
            <a:r>
              <a:rPr lang="en-US"/>
              <a:t>,</a:t>
            </a:r>
            <a:r>
              <a:rPr lang="sr-Cyrl-CS"/>
              <a:t>телесне</a:t>
            </a:r>
            <a:r>
              <a:rPr lang="en-US"/>
              <a:t> </a:t>
            </a:r>
            <a:r>
              <a:rPr lang="sr-Cyrl-CS"/>
              <a:t>тежине</a:t>
            </a:r>
            <a:r>
              <a:rPr lang="en-US"/>
              <a:t> </a:t>
            </a:r>
            <a:r>
              <a:rPr lang="sr-Cyrl-CS"/>
              <a:t>и</a:t>
            </a:r>
            <a:r>
              <a:rPr lang="en-US"/>
              <a:t> </a:t>
            </a:r>
            <a:r>
              <a:rPr lang="sr-Cyrl-CS"/>
              <a:t>крвног</a:t>
            </a:r>
            <a:r>
              <a:rPr lang="en-US"/>
              <a:t> </a:t>
            </a:r>
            <a:r>
              <a:rPr lang="sr-Cyrl-CS"/>
              <a:t>притиска</a:t>
            </a:r>
            <a:r>
              <a:rPr lang="en-US"/>
              <a:t>.</a:t>
            </a:r>
          </a:p>
          <a:p>
            <a:pPr marL="868363" lvl="2" indent="-360363"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sr-Cyrl-CS"/>
              <a:t>Мотивисање</a:t>
            </a:r>
            <a:r>
              <a:rPr lang="en-US"/>
              <a:t> </a:t>
            </a:r>
            <a:r>
              <a:rPr lang="sr-Cyrl-CS"/>
              <a:t>за</a:t>
            </a:r>
            <a:r>
              <a:rPr lang="en-US"/>
              <a:t> </a:t>
            </a:r>
            <a:r>
              <a:rPr lang="sr-Cyrl-CS"/>
              <a:t>телесну</a:t>
            </a:r>
            <a:r>
              <a:rPr lang="en-US"/>
              <a:t> </a:t>
            </a:r>
            <a:r>
              <a:rPr lang="sr-Cyrl-CS"/>
              <a:t>активност</a:t>
            </a:r>
            <a:r>
              <a:rPr lang="en-US"/>
              <a:t> </a:t>
            </a:r>
            <a:r>
              <a:rPr lang="sr-Cyrl-CS"/>
              <a:t>/</a:t>
            </a:r>
            <a:r>
              <a:rPr lang="en-US"/>
              <a:t> </a:t>
            </a:r>
            <a:r>
              <a:rPr lang="sr-Cyrl-CS"/>
              <a:t>кинезитерапију</a:t>
            </a:r>
            <a:r>
              <a:rPr lang="en-US"/>
              <a:t>.</a:t>
            </a:r>
          </a:p>
          <a:p>
            <a:pPr marL="868363" lvl="2" indent="-360363"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sr-Cyrl-CS"/>
              <a:t>Брижљиво</a:t>
            </a:r>
            <a:r>
              <a:rPr lang="en-US"/>
              <a:t> </a:t>
            </a:r>
            <a:r>
              <a:rPr lang="sr-Cyrl-CS"/>
              <a:t>прегледање</a:t>
            </a:r>
            <a:r>
              <a:rPr lang="en-US"/>
              <a:t> </a:t>
            </a:r>
            <a:r>
              <a:rPr lang="sr-Cyrl-CS"/>
              <a:t>и</a:t>
            </a:r>
            <a:r>
              <a:rPr lang="en-US"/>
              <a:t> </a:t>
            </a:r>
            <a:r>
              <a:rPr lang="sr-Cyrl-CS"/>
              <a:t>нега</a:t>
            </a:r>
            <a:r>
              <a:rPr lang="en-US"/>
              <a:t> </a:t>
            </a:r>
            <a:r>
              <a:rPr lang="sr-Cyrl-CS"/>
              <a:t>стопала</a:t>
            </a:r>
            <a:r>
              <a:rPr lang="en-US"/>
              <a:t>.</a:t>
            </a:r>
          </a:p>
          <a:p>
            <a:pPr marL="868363" lvl="2" indent="-360363"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sr-Cyrl-CS"/>
              <a:t>Мотивисање</a:t>
            </a:r>
            <a:r>
              <a:rPr lang="sr-Latn-CS"/>
              <a:t>/</a:t>
            </a:r>
            <a:r>
              <a:rPr lang="sr-Cyrl-CS"/>
              <a:t>саветовање</a:t>
            </a:r>
            <a:r>
              <a:rPr lang="en-US"/>
              <a:t> </a:t>
            </a:r>
            <a:r>
              <a:rPr lang="sr-Cyrl-CS"/>
              <a:t>за</a:t>
            </a:r>
            <a:r>
              <a:rPr lang="en-US"/>
              <a:t> </a:t>
            </a:r>
            <a:r>
              <a:rPr lang="sr-Cyrl-CS"/>
              <a:t>никотин</a:t>
            </a:r>
            <a:r>
              <a:rPr lang="en-US"/>
              <a:t>-</a:t>
            </a:r>
            <a:r>
              <a:rPr lang="sr-Cyrl-CS"/>
              <a:t>апстиненцију</a:t>
            </a:r>
            <a:r>
              <a:rPr lang="en-US"/>
              <a:t>.</a:t>
            </a:r>
            <a:endParaRPr 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6"/>
    </mc:Choice>
    <mc:Fallback xmlns="">
      <p:transition spd="slow" advTm="2076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sr-Cyrl-CS" sz="4000">
                <a:solidFill>
                  <a:srgbClr val="000000"/>
                </a:solidFill>
                <a:latin typeface="Calibri" pitchFamily="34" charset="0"/>
              </a:rPr>
              <a:t>Препоручене</a:t>
            </a:r>
            <a:r>
              <a:rPr lang="en-US" sz="4000">
                <a:solidFill>
                  <a:srgbClr val="000000"/>
                </a:solidFill>
                <a:latin typeface="Calibri" pitchFamily="34" charset="0"/>
              </a:rPr>
              <a:t> спортск</a:t>
            </a:r>
            <a:r>
              <a:rPr lang="sr-Cyrl-CS" sz="4000">
                <a:solidFill>
                  <a:srgbClr val="000000"/>
                </a:solidFill>
                <a:latin typeface="Calibri" pitchFamily="34" charset="0"/>
              </a:rPr>
              <a:t>е</a:t>
            </a:r>
            <a:r>
              <a:rPr lang="en-US" sz="4000">
                <a:solidFill>
                  <a:srgbClr val="000000"/>
                </a:solidFill>
                <a:latin typeface="Calibri" pitchFamily="34" charset="0"/>
              </a:rPr>
              <a:t> активности дијабетичара</a:t>
            </a:r>
          </a:p>
        </p:txBody>
      </p:sp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066800" y="1981200"/>
            <a:ext cx="7543800" cy="4572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9725" indent="-339725" algn="just" eaLnBrk="1" hangingPunct="1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lang="en-US" sz="2400" b="1" dirty="0" err="1">
                <a:solidFill>
                  <a:srgbClr val="000000"/>
                </a:solidFill>
                <a:latin typeface="Calibri" pitchFamily="32" charset="0"/>
              </a:rPr>
              <a:t>Шетње</a:t>
            </a:r>
            <a:r>
              <a:rPr lang="en-US" sz="24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endParaRPr lang="sr-Cyrl-CS" sz="2400" b="1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9725" algn="just" eaLnBrk="1" hangingPunct="1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lang="sr-Cyrl-CS" sz="2400" b="1" dirty="0">
                <a:solidFill>
                  <a:srgbClr val="000000"/>
                </a:solidFill>
                <a:latin typeface="Calibri" pitchFamily="32" charset="0"/>
              </a:rPr>
              <a:t>Х</a:t>
            </a:r>
            <a:r>
              <a:rPr lang="en-US" sz="2400" b="1" dirty="0" err="1">
                <a:solidFill>
                  <a:srgbClr val="000000"/>
                </a:solidFill>
                <a:latin typeface="Calibri" pitchFamily="32" charset="0"/>
              </a:rPr>
              <a:t>одање</a:t>
            </a:r>
            <a:r>
              <a:rPr lang="en-US" sz="24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Calibri" pitchFamily="32" charset="0"/>
              </a:rPr>
              <a:t>на</a:t>
            </a:r>
            <a:r>
              <a:rPr lang="en-US" sz="24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Calibri" pitchFamily="32" charset="0"/>
              </a:rPr>
              <a:t>скијама</a:t>
            </a:r>
            <a:endParaRPr lang="en-US" sz="2400" b="1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9725" algn="just" eaLnBrk="1" hangingPunct="1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lang="en-US" sz="2400" b="1" dirty="0" err="1">
                <a:solidFill>
                  <a:srgbClr val="000000"/>
                </a:solidFill>
                <a:latin typeface="Calibri" pitchFamily="32" charset="0"/>
              </a:rPr>
              <a:t>Ергометријски</a:t>
            </a:r>
            <a:r>
              <a:rPr lang="en-US" sz="24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Calibri" pitchFamily="32" charset="0"/>
              </a:rPr>
              <a:t>тренинг</a:t>
            </a:r>
            <a:r>
              <a:rPr lang="en-US" sz="2400" b="1" dirty="0">
                <a:solidFill>
                  <a:srgbClr val="000000"/>
                </a:solidFill>
                <a:latin typeface="Calibri" pitchFamily="32" charset="0"/>
              </a:rPr>
              <a:t> и </a:t>
            </a:r>
            <a:r>
              <a:rPr lang="en-US" sz="2400" b="1" dirty="0" err="1">
                <a:solidFill>
                  <a:srgbClr val="000000"/>
                </a:solidFill>
                <a:latin typeface="Calibri" pitchFamily="32" charset="0"/>
              </a:rPr>
              <a:t>вожња</a:t>
            </a:r>
            <a:r>
              <a:rPr lang="en-US" sz="24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Calibri" pitchFamily="32" charset="0"/>
              </a:rPr>
              <a:t>бициклом</a:t>
            </a:r>
            <a:endParaRPr lang="en-US" sz="2400" b="1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9725" algn="just" eaLnBrk="1" hangingPunct="1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lang="en-US" sz="2400" b="1" dirty="0" err="1">
                <a:solidFill>
                  <a:srgbClr val="000000"/>
                </a:solidFill>
                <a:latin typeface="Calibri" pitchFamily="32" charset="0"/>
              </a:rPr>
              <a:t>Трчање</a:t>
            </a:r>
            <a:r>
              <a:rPr lang="en-US" sz="24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Calibri" pitchFamily="32" charset="0"/>
              </a:rPr>
              <a:t>без</a:t>
            </a:r>
            <a:r>
              <a:rPr lang="en-US" sz="24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Calibri" pitchFamily="32" charset="0"/>
              </a:rPr>
              <a:t>дахтања</a:t>
            </a:r>
            <a:endParaRPr lang="en-US" sz="2400" b="1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9725" algn="just" eaLnBrk="1" hangingPunct="1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lang="en-US" sz="2400" b="1" dirty="0" err="1">
                <a:solidFill>
                  <a:srgbClr val="000000"/>
                </a:solidFill>
                <a:latin typeface="Calibri" pitchFamily="32" charset="0"/>
              </a:rPr>
              <a:t>Пливање</a:t>
            </a:r>
            <a:endParaRPr lang="en-US" sz="2400" b="1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9725" algn="just" eaLnBrk="1" hangingPunct="1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r>
              <a:rPr lang="en-US" sz="2400" b="1" dirty="0" err="1">
                <a:solidFill>
                  <a:srgbClr val="000000"/>
                </a:solidFill>
                <a:latin typeface="Calibri" pitchFamily="32" charset="0"/>
              </a:rPr>
              <a:t>Статичке</a:t>
            </a:r>
            <a:r>
              <a:rPr lang="en-US" sz="24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Calibri" pitchFamily="32" charset="0"/>
              </a:rPr>
              <a:t>вежбе</a:t>
            </a:r>
            <a:r>
              <a:rPr lang="en-US" sz="2400" b="1">
                <a:solidFill>
                  <a:srgbClr val="000000"/>
                </a:solidFill>
                <a:latin typeface="Calibri" pitchFamily="32" charset="0"/>
              </a:rPr>
              <a:t> </a:t>
            </a:r>
            <a:endParaRPr lang="en-US" sz="2400" b="1" dirty="0">
              <a:solidFill>
                <a:srgbClr val="000000"/>
              </a:solidFill>
              <a:latin typeface="Calibri" pitchFamily="32" charset="0"/>
            </a:endParaRPr>
          </a:p>
          <a:p>
            <a:pPr marL="341313" indent="-339725" algn="just" eaLnBrk="1" hangingPunct="1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  <a:defRPr/>
            </a:pPr>
            <a:endParaRPr lang="en-US" sz="2400" b="1" dirty="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 spd="med" advTm="15358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8229600" cy="782638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sr-Cyrl-CS" sz="3200" dirty="0"/>
              <a:t>Принципи</a:t>
            </a:r>
            <a:r>
              <a:rPr lang="en-US" sz="3200" dirty="0"/>
              <a:t> </a:t>
            </a:r>
            <a:r>
              <a:rPr lang="sr-Cyrl-CS" sz="3200" dirty="0"/>
              <a:t>спортских</a:t>
            </a:r>
            <a:r>
              <a:rPr lang="en-US" sz="3200" dirty="0"/>
              <a:t> </a:t>
            </a:r>
            <a:r>
              <a:rPr lang="sr-Cyrl-CS" sz="3200" dirty="0"/>
              <a:t>активности</a:t>
            </a:r>
            <a:r>
              <a:rPr lang="en-US" sz="3200" dirty="0"/>
              <a:t> </a:t>
            </a:r>
            <a:br>
              <a:rPr lang="sr-Latn-CS" sz="3200" dirty="0"/>
            </a:br>
            <a:r>
              <a:rPr lang="sr-Cyrl-CS" sz="3200" dirty="0"/>
              <a:t>спортских</a:t>
            </a:r>
            <a:r>
              <a:rPr lang="en-US" sz="3200" dirty="0"/>
              <a:t> </a:t>
            </a:r>
            <a:r>
              <a:rPr lang="sr-Cyrl-CS" sz="3200" dirty="0"/>
              <a:t>активности</a:t>
            </a:r>
            <a:r>
              <a:rPr lang="en-US" sz="3200" dirty="0"/>
              <a:t> </a:t>
            </a:r>
            <a:r>
              <a:rPr lang="sr-Cyrl-CS" sz="3200" dirty="0"/>
              <a:t>дијабетичара</a:t>
            </a:r>
            <a:endParaRPr lang="en-US" sz="3200" dirty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465388"/>
            <a:ext cx="7988300" cy="37719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lvl="2" algn="just" eaLnBrk="1" hangingPunct="1"/>
            <a:r>
              <a:rPr lang="sr-Cyrl-CS" sz="2000" dirty="0"/>
              <a:t>Крвни</a:t>
            </a:r>
            <a:r>
              <a:rPr lang="en-US" sz="2000" dirty="0"/>
              <a:t> </a:t>
            </a:r>
            <a:r>
              <a:rPr lang="sr-Cyrl-CS" sz="2000" dirty="0"/>
              <a:t>притисак</a:t>
            </a:r>
            <a:r>
              <a:rPr lang="en-US" sz="2000" dirty="0"/>
              <a:t> </a:t>
            </a:r>
            <a:r>
              <a:rPr lang="sr-Cyrl-CS" sz="2000" dirty="0"/>
              <a:t>не</a:t>
            </a:r>
            <a:r>
              <a:rPr lang="en-US" sz="2000" dirty="0"/>
              <a:t> </a:t>
            </a:r>
            <a:r>
              <a:rPr lang="sr-Cyrl-CS" sz="2000" dirty="0"/>
              <a:t>сме</a:t>
            </a:r>
            <a:r>
              <a:rPr lang="en-US" sz="2000" dirty="0"/>
              <a:t> </a:t>
            </a:r>
            <a:r>
              <a:rPr lang="sr-Cyrl-CS" sz="2000" dirty="0"/>
              <a:t>се</a:t>
            </a:r>
            <a:r>
              <a:rPr lang="en-US" sz="2000" dirty="0"/>
              <a:t> </a:t>
            </a:r>
            <a:r>
              <a:rPr lang="sr-Cyrl-CS" sz="2000" dirty="0"/>
              <a:t>повећати</a:t>
            </a:r>
            <a:r>
              <a:rPr lang="en-US" sz="2000" dirty="0"/>
              <a:t> </a:t>
            </a:r>
            <a:r>
              <a:rPr lang="sr-Cyrl-CS" sz="2000" dirty="0"/>
              <a:t>изнад</a:t>
            </a:r>
            <a:r>
              <a:rPr lang="en-US" sz="2000" dirty="0"/>
              <a:t> 170/100 </a:t>
            </a:r>
            <a:r>
              <a:rPr lang="sr-Cyrl-CS" sz="2000" dirty="0"/>
              <a:t>ммХг</a:t>
            </a:r>
            <a:endParaRPr lang="en-US" sz="2000" dirty="0"/>
          </a:p>
          <a:p>
            <a:pPr lvl="2" algn="just" eaLnBrk="1" hangingPunct="1"/>
            <a:r>
              <a:rPr lang="sr-Cyrl-CS" sz="2000" dirty="0"/>
              <a:t>Код</a:t>
            </a:r>
            <a:r>
              <a:rPr lang="en-US" sz="2000" dirty="0"/>
              <a:t> </a:t>
            </a:r>
            <a:r>
              <a:rPr lang="sr-Cyrl-CS" sz="2000" dirty="0"/>
              <a:t>вредности</a:t>
            </a:r>
            <a:r>
              <a:rPr lang="en-US" sz="2000" dirty="0"/>
              <a:t> </a:t>
            </a:r>
            <a:r>
              <a:rPr lang="sr-Cyrl-CS" sz="2000" dirty="0"/>
              <a:t>гликемије</a:t>
            </a:r>
            <a:r>
              <a:rPr lang="en-US" sz="2000" dirty="0"/>
              <a:t>  </a:t>
            </a:r>
            <a:r>
              <a:rPr lang="sr-Cyrl-CS" sz="2000" dirty="0"/>
              <a:t>изнад</a:t>
            </a:r>
            <a:r>
              <a:rPr lang="en-US" sz="2000" dirty="0"/>
              <a:t> 250</a:t>
            </a:r>
            <a:r>
              <a:rPr lang="sr-Cyrl-CS" sz="2000" dirty="0"/>
              <a:t> мг</a:t>
            </a:r>
            <a:r>
              <a:rPr lang="en-US" sz="2000" dirty="0"/>
              <a:t>% </a:t>
            </a:r>
            <a:r>
              <a:rPr lang="sr-Cyrl-CS" sz="2000" dirty="0"/>
              <a:t>забрањене</a:t>
            </a:r>
            <a:r>
              <a:rPr lang="en-US" sz="2000" dirty="0"/>
              <a:t> </a:t>
            </a:r>
            <a:r>
              <a:rPr lang="sr-Cyrl-CS" sz="2000" dirty="0"/>
              <a:t>су</a:t>
            </a:r>
            <a:r>
              <a:rPr lang="en-US" sz="2000" dirty="0"/>
              <a:t> </a:t>
            </a:r>
            <a:r>
              <a:rPr lang="sr-Cyrl-CS" sz="2000" dirty="0"/>
              <a:t>спортске</a:t>
            </a:r>
            <a:r>
              <a:rPr lang="en-US" sz="2000" dirty="0"/>
              <a:t> </a:t>
            </a:r>
            <a:r>
              <a:rPr lang="sr-Cyrl-CS" sz="2000" dirty="0"/>
              <a:t>активности</a:t>
            </a:r>
            <a:endParaRPr lang="en-US" sz="2000" dirty="0"/>
          </a:p>
          <a:p>
            <a:pPr lvl="2" algn="just" eaLnBrk="1" hangingPunct="1"/>
            <a:r>
              <a:rPr lang="sr-Cyrl-CS" sz="2000" dirty="0"/>
              <a:t>Дијабетичари</a:t>
            </a:r>
            <a:r>
              <a:rPr lang="en-US" sz="2000" dirty="0"/>
              <a:t> </a:t>
            </a:r>
            <a:r>
              <a:rPr lang="sr-Cyrl-CS" sz="2000" dirty="0"/>
              <a:t>који</a:t>
            </a:r>
            <a:r>
              <a:rPr lang="en-US" sz="2000" dirty="0"/>
              <a:t> </a:t>
            </a:r>
            <a:r>
              <a:rPr lang="sr-Cyrl-CS" sz="2000" dirty="0"/>
              <a:t>се</a:t>
            </a:r>
            <a:r>
              <a:rPr lang="en-US" sz="2000" dirty="0"/>
              <a:t> </a:t>
            </a:r>
            <a:r>
              <a:rPr lang="sr-Cyrl-CS" sz="2000" dirty="0"/>
              <a:t>баве</a:t>
            </a:r>
            <a:r>
              <a:rPr lang="en-US" sz="2000" dirty="0"/>
              <a:t> </a:t>
            </a:r>
            <a:r>
              <a:rPr lang="sr-Cyrl-CS" sz="2000" dirty="0"/>
              <a:t>спортским</a:t>
            </a:r>
            <a:r>
              <a:rPr lang="en-US" sz="2000" dirty="0"/>
              <a:t> </a:t>
            </a:r>
            <a:r>
              <a:rPr lang="sr-Cyrl-CS" sz="2000" dirty="0"/>
              <a:t>активностима</a:t>
            </a:r>
            <a:r>
              <a:rPr lang="en-US" sz="2000" dirty="0"/>
              <a:t> </a:t>
            </a:r>
            <a:r>
              <a:rPr lang="sr-Cyrl-CS" sz="2000" dirty="0"/>
              <a:t>морају</a:t>
            </a:r>
            <a:r>
              <a:rPr lang="en-US" sz="2000" dirty="0"/>
              <a:t> </a:t>
            </a:r>
            <a:r>
              <a:rPr lang="sr-Cyrl-CS" sz="2000" dirty="0"/>
              <a:t>стално</a:t>
            </a:r>
            <a:r>
              <a:rPr lang="en-US" sz="2000" dirty="0"/>
              <a:t> </a:t>
            </a:r>
            <a:r>
              <a:rPr lang="sr-Cyrl-CS" sz="2000" dirty="0"/>
              <a:t>контролисати</a:t>
            </a:r>
            <a:r>
              <a:rPr lang="en-US" sz="2000" dirty="0"/>
              <a:t> </a:t>
            </a:r>
            <a:r>
              <a:rPr lang="sr-Cyrl-CS" sz="2000" dirty="0"/>
              <a:t>гликемију</a:t>
            </a:r>
            <a:endParaRPr lang="en-US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46"/>
    </mc:Choice>
    <mc:Fallback xmlns="">
      <p:transition spd="slow" advTm="17146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Историјат</a:t>
            </a:r>
            <a:endParaRPr lang="sr-Latn-CS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331913" y="1428750"/>
            <a:ext cx="7583487" cy="466725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sr-Cyrl-CS" sz="2800" dirty="0"/>
              <a:t>Откриће</a:t>
            </a:r>
            <a:r>
              <a:rPr lang="sr-Latn-CS" sz="2800" dirty="0"/>
              <a:t> </a:t>
            </a:r>
            <a:r>
              <a:rPr lang="sr-Cyrl-CS" sz="2800" dirty="0"/>
              <a:t>улоге</a:t>
            </a:r>
            <a:r>
              <a:rPr lang="sr-Latn-CS" sz="2800" dirty="0"/>
              <a:t> </a:t>
            </a: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/>
              <a:t>значаја</a:t>
            </a:r>
            <a:r>
              <a:rPr lang="sr-Latn-CS" sz="2800" dirty="0"/>
              <a:t> </a:t>
            </a:r>
            <a:r>
              <a:rPr lang="sr-Cyrl-CS" sz="2800" u="sng" dirty="0"/>
              <a:t>панкреаса</a:t>
            </a:r>
            <a:r>
              <a:rPr lang="sr-Latn-CS" sz="2800" u="sng" dirty="0"/>
              <a:t> </a:t>
            </a:r>
            <a:r>
              <a:rPr lang="sr-Cyrl-CS" sz="2800" dirty="0"/>
              <a:t>у</a:t>
            </a:r>
            <a:r>
              <a:rPr lang="sr-Latn-CS" sz="2800" dirty="0"/>
              <a:t> </a:t>
            </a:r>
            <a:r>
              <a:rPr lang="sr-Cyrl-CS" sz="2800" dirty="0"/>
              <a:t>настанку</a:t>
            </a:r>
            <a:r>
              <a:rPr lang="sr-Latn-CS" sz="2800" dirty="0"/>
              <a:t> </a:t>
            </a:r>
            <a:r>
              <a:rPr lang="sr-Cyrl-CS" sz="2800" dirty="0"/>
              <a:t>дијабетеса</a:t>
            </a:r>
            <a:r>
              <a:rPr lang="sr-Latn-CS" sz="2800" dirty="0"/>
              <a:t> </a:t>
            </a:r>
            <a:r>
              <a:rPr lang="sr-Cyrl-CS" sz="2800" dirty="0"/>
              <a:t>је</a:t>
            </a:r>
            <a:r>
              <a:rPr lang="sr-Latn-CS" sz="2800" dirty="0"/>
              <a:t> </a:t>
            </a:r>
            <a:r>
              <a:rPr lang="sr-Cyrl-CS" sz="2800" dirty="0"/>
              <a:t>приписано</a:t>
            </a:r>
            <a:r>
              <a:rPr lang="sr-Latn-CS" sz="2800" dirty="0"/>
              <a:t> </a:t>
            </a:r>
            <a:r>
              <a:rPr lang="sr-Cyrl-CS" sz="2800" dirty="0"/>
              <a:t>научницима</a:t>
            </a:r>
            <a:r>
              <a:rPr lang="sr-Latn-CS" sz="2800" dirty="0"/>
              <a:t> </a:t>
            </a:r>
            <a:r>
              <a:rPr lang="sr-Cyrl-CS" sz="2800" dirty="0"/>
              <a:t>Џозефу</a:t>
            </a:r>
            <a:r>
              <a:rPr lang="sr-Latn-CS" sz="2800" dirty="0"/>
              <a:t> </a:t>
            </a:r>
            <a:r>
              <a:rPr lang="sr-Cyrl-CS" sz="2800" dirty="0"/>
              <a:t>фон</a:t>
            </a:r>
            <a:r>
              <a:rPr lang="sr-Latn-CS" sz="2800" dirty="0"/>
              <a:t> </a:t>
            </a:r>
            <a:r>
              <a:rPr lang="sr-Cyrl-CS" sz="2800" dirty="0"/>
              <a:t>Мерингу</a:t>
            </a:r>
            <a:r>
              <a:rPr lang="sr-Latn-CS" sz="2800" dirty="0"/>
              <a:t> </a:t>
            </a: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/>
              <a:t>Оскару</a:t>
            </a:r>
            <a:r>
              <a:rPr lang="sr-Latn-CS" sz="2800" dirty="0"/>
              <a:t> </a:t>
            </a:r>
            <a:r>
              <a:rPr lang="sr-Cyrl-CS" sz="2800" dirty="0"/>
              <a:t>Минковском</a:t>
            </a:r>
            <a:r>
              <a:rPr lang="sr-Latn-CS" sz="2800" dirty="0"/>
              <a:t>. </a:t>
            </a:r>
            <a:r>
              <a:rPr lang="sr-Cyrl-CS" sz="2800" dirty="0"/>
              <a:t>Они</a:t>
            </a:r>
            <a:r>
              <a:rPr lang="sr-Latn-CS" sz="2800" dirty="0"/>
              <a:t> </a:t>
            </a:r>
            <a:r>
              <a:rPr lang="sr-Cyrl-CS" sz="2800" dirty="0"/>
              <a:t>су</a:t>
            </a:r>
            <a:r>
              <a:rPr lang="sr-Latn-CS" sz="2800" dirty="0"/>
              <a:t> 1889. </a:t>
            </a:r>
            <a:r>
              <a:rPr lang="sr-Cyrl-CS" sz="2800" dirty="0"/>
              <a:t>године</a:t>
            </a:r>
            <a:r>
              <a:rPr lang="sr-Latn-CS" sz="2800" dirty="0"/>
              <a:t> </a:t>
            </a:r>
            <a:r>
              <a:rPr lang="sr-Cyrl-CS" sz="2800" dirty="0"/>
              <a:t>открили</a:t>
            </a:r>
            <a:r>
              <a:rPr lang="sr-Latn-CS" sz="2800" dirty="0"/>
              <a:t> </a:t>
            </a:r>
            <a:r>
              <a:rPr lang="sr-Cyrl-CS" sz="2800" dirty="0"/>
              <a:t>да</a:t>
            </a:r>
            <a:r>
              <a:rPr lang="sr-Latn-CS" sz="2800" dirty="0"/>
              <a:t> </a:t>
            </a:r>
            <a:r>
              <a:rPr lang="sr-Cyrl-CS" sz="2800" dirty="0"/>
              <a:t>се</a:t>
            </a:r>
            <a:r>
              <a:rPr lang="sr-Latn-CS" sz="2800" dirty="0"/>
              <a:t> </a:t>
            </a:r>
            <a:r>
              <a:rPr lang="sr-Cyrl-CS" sz="2800" dirty="0"/>
              <a:t>код</a:t>
            </a:r>
            <a:r>
              <a:rPr lang="sr-Latn-CS" sz="2800" dirty="0"/>
              <a:t> </a:t>
            </a:r>
            <a:r>
              <a:rPr lang="sr-Cyrl-CS" sz="2800" dirty="0"/>
              <a:t>паса</a:t>
            </a:r>
            <a:r>
              <a:rPr lang="sr-Latn-CS" sz="2800" dirty="0"/>
              <a:t> </a:t>
            </a:r>
            <a:r>
              <a:rPr lang="sr-Cyrl-CS" sz="2800" dirty="0"/>
              <a:t>којима</a:t>
            </a:r>
            <a:r>
              <a:rPr lang="sr-Latn-CS" sz="2800" dirty="0"/>
              <a:t> </a:t>
            </a:r>
            <a:r>
              <a:rPr lang="sr-Cyrl-CS" sz="2800" dirty="0"/>
              <a:t>је</a:t>
            </a:r>
            <a:r>
              <a:rPr lang="sr-Latn-CS" sz="2800" dirty="0"/>
              <a:t> </a:t>
            </a:r>
            <a:r>
              <a:rPr lang="sr-Cyrl-CS" sz="2800" dirty="0"/>
              <a:t>одстрањен</a:t>
            </a:r>
            <a:r>
              <a:rPr lang="sr-Latn-CS" sz="2800" dirty="0"/>
              <a:t> </a:t>
            </a:r>
            <a:r>
              <a:rPr lang="sr-Cyrl-CS" sz="2800" dirty="0"/>
              <a:t>панкреас</a:t>
            </a:r>
            <a:r>
              <a:rPr lang="sr-Latn-CS" sz="2800" dirty="0"/>
              <a:t> </a:t>
            </a:r>
            <a:r>
              <a:rPr lang="sr-Cyrl-CS" sz="2800" dirty="0"/>
              <a:t>убрзо</a:t>
            </a:r>
            <a:r>
              <a:rPr lang="sr-Latn-CS" sz="2800" dirty="0"/>
              <a:t> </a:t>
            </a:r>
            <a:r>
              <a:rPr lang="sr-Cyrl-CS" sz="2800" dirty="0"/>
              <a:t>развијају</a:t>
            </a:r>
            <a:r>
              <a:rPr lang="sr-Latn-CS" sz="2800" dirty="0"/>
              <a:t>  </a:t>
            </a:r>
            <a:r>
              <a:rPr lang="sr-Cyrl-CS" sz="2800" dirty="0"/>
              <a:t>знакови</a:t>
            </a:r>
            <a:r>
              <a:rPr lang="sr-Latn-CS" sz="2800" dirty="0"/>
              <a:t> </a:t>
            </a: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/>
              <a:t>симптоми</a:t>
            </a:r>
            <a:r>
              <a:rPr lang="sr-Latn-CS" sz="2800" dirty="0"/>
              <a:t> </a:t>
            </a:r>
            <a:r>
              <a:rPr lang="sr-Cyrl-CS" sz="2800" dirty="0"/>
              <a:t>шећерне</a:t>
            </a:r>
            <a:r>
              <a:rPr lang="sr-Latn-CS" sz="2800" dirty="0"/>
              <a:t> </a:t>
            </a:r>
            <a:r>
              <a:rPr lang="sr-Cyrl-CS" sz="2800" dirty="0"/>
              <a:t>болести</a:t>
            </a:r>
            <a:r>
              <a:rPr lang="sr-Latn-CS" sz="2800" dirty="0"/>
              <a:t> </a:t>
            </a: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/>
              <a:t>да</a:t>
            </a:r>
            <a:r>
              <a:rPr lang="sr-Latn-CS" sz="2800" dirty="0"/>
              <a:t> </a:t>
            </a:r>
            <a:r>
              <a:rPr lang="sr-Cyrl-RS" sz="2800" dirty="0" err="1"/>
              <a:t>пс</a:t>
            </a: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/>
              <a:t>убрзо</a:t>
            </a:r>
            <a:r>
              <a:rPr lang="sr-Latn-CS" sz="2800" dirty="0"/>
              <a:t> </a:t>
            </a:r>
            <a:r>
              <a:rPr lang="sr-Cyrl-CS" sz="2800" dirty="0"/>
              <a:t>после</a:t>
            </a:r>
            <a:r>
              <a:rPr lang="sr-Latn-CS" sz="2800" dirty="0"/>
              <a:t> </a:t>
            </a:r>
            <a:r>
              <a:rPr lang="sr-Cyrl-CS" sz="2800" dirty="0"/>
              <a:t>тога</a:t>
            </a:r>
            <a:r>
              <a:rPr lang="sr-Latn-CS" sz="2800" dirty="0"/>
              <a:t> </a:t>
            </a:r>
            <a:r>
              <a:rPr lang="sr-Cyrl-CS" sz="2800" dirty="0"/>
              <a:t>умиру</a:t>
            </a:r>
            <a:r>
              <a:rPr lang="sr-Latn-CS" sz="2800" dirty="0"/>
              <a:t>. </a:t>
            </a:r>
            <a:endParaRPr lang="sr-Cyrl-CS" sz="2800" dirty="0"/>
          </a:p>
          <a:p>
            <a:pPr algn="just" eaLnBrk="1" hangingPunct="1">
              <a:lnSpc>
                <a:spcPct val="80000"/>
              </a:lnSpc>
            </a:pPr>
            <a:r>
              <a:rPr lang="sr-Latn-CS" sz="2800" dirty="0"/>
              <a:t> </a:t>
            </a:r>
            <a:r>
              <a:rPr lang="sr-Cyrl-CS" sz="2800" dirty="0"/>
              <a:t>Сер</a:t>
            </a:r>
            <a:r>
              <a:rPr lang="sr-Latn-CS" sz="2800" dirty="0"/>
              <a:t> </a:t>
            </a:r>
            <a:r>
              <a:rPr lang="sr-Cyrl-CS" sz="2800" dirty="0"/>
              <a:t>Едвард</a:t>
            </a:r>
            <a:r>
              <a:rPr lang="sr-Latn-CS" sz="2800" dirty="0"/>
              <a:t> </a:t>
            </a:r>
            <a:r>
              <a:rPr lang="sr-Cyrl-CS" sz="2800" dirty="0"/>
              <a:t>Алберт</a:t>
            </a:r>
            <a:r>
              <a:rPr lang="sr-Latn-CS" sz="2800" dirty="0"/>
              <a:t> </a:t>
            </a:r>
            <a:r>
              <a:rPr lang="sr-Cyrl-CS" sz="2800" dirty="0"/>
              <a:t>Шарпеј</a:t>
            </a:r>
            <a:r>
              <a:rPr lang="sr-Latn-CS" sz="2800" dirty="0"/>
              <a:t> </a:t>
            </a:r>
            <a:r>
              <a:rPr lang="sr-Cyrl-CS" sz="2800" dirty="0"/>
              <a:t>је</a:t>
            </a:r>
            <a:r>
              <a:rPr lang="sr-Latn-CS" sz="2800" dirty="0"/>
              <a:t> </a:t>
            </a:r>
            <a:r>
              <a:rPr lang="sr-Latn-CS" sz="2800" dirty="0">
                <a:hlinkClick r:id="rId2" tooltip="1910"/>
              </a:rPr>
              <a:t>1910</a:t>
            </a:r>
            <a:r>
              <a:rPr lang="sr-Latn-CS" sz="2800" dirty="0"/>
              <a:t>. </a:t>
            </a:r>
            <a:r>
              <a:rPr lang="sr-Cyrl-CS" sz="2800" dirty="0"/>
              <a:t>наговестио</a:t>
            </a:r>
            <a:r>
              <a:rPr lang="sr-Latn-CS" sz="2800" dirty="0"/>
              <a:t> </a:t>
            </a:r>
            <a:r>
              <a:rPr lang="sr-Cyrl-CS" sz="2800" dirty="0"/>
              <a:t>да</a:t>
            </a:r>
            <a:r>
              <a:rPr lang="sr-Latn-CS" sz="2800" dirty="0"/>
              <a:t> </a:t>
            </a:r>
            <a:r>
              <a:rPr lang="sr-Cyrl-CS" sz="2800" dirty="0"/>
              <a:t>код</a:t>
            </a:r>
            <a:r>
              <a:rPr lang="sr-Latn-CS" sz="2800" dirty="0"/>
              <a:t> </a:t>
            </a:r>
            <a:r>
              <a:rPr lang="sr-Cyrl-CS" sz="2800" dirty="0"/>
              <a:t>оболелих</a:t>
            </a:r>
            <a:r>
              <a:rPr lang="sr-Latn-CS" sz="2800" dirty="0"/>
              <a:t> </a:t>
            </a:r>
            <a:r>
              <a:rPr lang="sr-Cyrl-CS" sz="2800" dirty="0"/>
              <a:t>од</a:t>
            </a:r>
            <a:r>
              <a:rPr lang="sr-Latn-CS" sz="2800" dirty="0"/>
              <a:t> </a:t>
            </a:r>
            <a:r>
              <a:rPr lang="sr-Cyrl-CS" sz="2800" dirty="0"/>
              <a:t>дијабетеса</a:t>
            </a:r>
            <a:r>
              <a:rPr lang="sr-Latn-CS" sz="2800" dirty="0"/>
              <a:t> </a:t>
            </a:r>
            <a:r>
              <a:rPr lang="sr-Cyrl-CS" sz="2800" dirty="0"/>
              <a:t>недостаје</a:t>
            </a:r>
            <a:r>
              <a:rPr lang="sr-Latn-CS" sz="2800" dirty="0"/>
              <a:t> </a:t>
            </a:r>
            <a:r>
              <a:rPr lang="sr-Cyrl-CS" sz="2800" dirty="0"/>
              <a:t>једна</a:t>
            </a:r>
            <a:r>
              <a:rPr lang="sr-Latn-CS" sz="2800" dirty="0"/>
              <a:t> </a:t>
            </a:r>
            <a:r>
              <a:rPr lang="sr-Cyrl-CS" sz="2800" dirty="0"/>
              <a:t>од</a:t>
            </a:r>
            <a:r>
              <a:rPr lang="sr-Latn-CS" sz="2800" dirty="0"/>
              <a:t> </a:t>
            </a:r>
            <a:r>
              <a:rPr lang="sr-Cyrl-CS" sz="2800" dirty="0"/>
              <a:t>супстанци</a:t>
            </a:r>
            <a:r>
              <a:rPr lang="sr-Latn-CS" sz="2800" dirty="0"/>
              <a:t> </a:t>
            </a:r>
            <a:r>
              <a:rPr lang="sr-Cyrl-CS" sz="2800" dirty="0"/>
              <a:t>коју</a:t>
            </a:r>
            <a:r>
              <a:rPr lang="sr-Latn-CS" sz="2800" dirty="0"/>
              <a:t> </a:t>
            </a:r>
            <a:r>
              <a:rPr lang="sr-Cyrl-CS" sz="2800" dirty="0"/>
              <a:t>продукује</a:t>
            </a:r>
            <a:r>
              <a:rPr lang="sr-Latn-CS" sz="2800" dirty="0"/>
              <a:t> </a:t>
            </a:r>
            <a:r>
              <a:rPr lang="sr-Cyrl-CS" sz="2800" dirty="0"/>
              <a:t>панкреас</a:t>
            </a:r>
            <a:r>
              <a:rPr lang="sr-Latn-CS" sz="2800" dirty="0"/>
              <a:t>, </a:t>
            </a: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/>
              <a:t>он</a:t>
            </a:r>
            <a:r>
              <a:rPr lang="sr-Latn-CS" sz="2800" dirty="0"/>
              <a:t> </a:t>
            </a:r>
            <a:r>
              <a:rPr lang="sr-Cyrl-CS" sz="2800" dirty="0"/>
              <a:t>је</a:t>
            </a:r>
            <a:r>
              <a:rPr lang="sr-Latn-CS" sz="2800" dirty="0"/>
              <a:t> </a:t>
            </a:r>
            <a:r>
              <a:rPr lang="sr-Cyrl-CS" sz="2800" dirty="0"/>
              <a:t>предложио</a:t>
            </a:r>
            <a:r>
              <a:rPr lang="sr-Latn-CS" sz="2800" dirty="0"/>
              <a:t> </a:t>
            </a:r>
            <a:r>
              <a:rPr lang="sr-Cyrl-CS" sz="2800" dirty="0"/>
              <a:t>да</a:t>
            </a:r>
            <a:r>
              <a:rPr lang="sr-Latn-CS" sz="2800" dirty="0"/>
              <a:t> </a:t>
            </a:r>
            <a:r>
              <a:rPr lang="sr-Cyrl-CS" sz="2800" dirty="0"/>
              <a:t>је</a:t>
            </a:r>
            <a:r>
              <a:rPr lang="sr-Latn-CS" sz="2800" dirty="0"/>
              <a:t> </a:t>
            </a:r>
            <a:r>
              <a:rPr lang="sr-Cyrl-CS" sz="2800" dirty="0"/>
              <a:t>назову</a:t>
            </a:r>
            <a:r>
              <a:rPr lang="sr-Latn-CS" sz="2800" dirty="0"/>
              <a:t> </a:t>
            </a:r>
            <a:r>
              <a:rPr lang="sr-Cyrl-CS" sz="2800" i="1" dirty="0"/>
              <a:t>инсулин</a:t>
            </a:r>
            <a:r>
              <a:rPr lang="sr-Latn-CS" sz="2800" dirty="0"/>
              <a:t>. </a:t>
            </a:r>
            <a:r>
              <a:rPr lang="sr-Cyrl-CS" sz="2800" dirty="0"/>
              <a:t>Тај</a:t>
            </a:r>
            <a:r>
              <a:rPr lang="sr-Latn-CS" sz="2800" dirty="0"/>
              <a:t> </a:t>
            </a:r>
            <a:r>
              <a:rPr lang="sr-Cyrl-CS" sz="2800" dirty="0"/>
              <a:t>назив</a:t>
            </a:r>
            <a:r>
              <a:rPr lang="sr-Latn-CS" sz="2800" dirty="0"/>
              <a:t> </a:t>
            </a:r>
            <a:r>
              <a:rPr lang="sr-Cyrl-CS" sz="2800" dirty="0"/>
              <a:t>је</a:t>
            </a:r>
            <a:r>
              <a:rPr lang="sr-Latn-CS" sz="2800" dirty="0"/>
              <a:t> </a:t>
            </a:r>
            <a:r>
              <a:rPr lang="sr-Cyrl-CS" sz="2800" dirty="0"/>
              <a:t>изведен</a:t>
            </a:r>
            <a:r>
              <a:rPr lang="sr-Latn-CS" sz="2800" dirty="0"/>
              <a:t> </a:t>
            </a:r>
            <a:r>
              <a:rPr lang="sr-Cyrl-CS" sz="2800" dirty="0"/>
              <a:t>од</a:t>
            </a:r>
            <a:r>
              <a:rPr lang="sr-Latn-CS" sz="2800" dirty="0"/>
              <a:t> </a:t>
            </a:r>
            <a:r>
              <a:rPr lang="sr-Cyrl-CS" sz="2800" dirty="0">
                <a:hlinkClick r:id="rId3" tooltip="Латински језик"/>
              </a:rPr>
              <a:t>латин</a:t>
            </a:r>
            <a:r>
              <a:rPr lang="sr-Cyrl-CS" sz="2800" dirty="0"/>
              <a:t>ске</a:t>
            </a:r>
            <a:r>
              <a:rPr lang="sr-Latn-CS" sz="2800" dirty="0"/>
              <a:t> </a:t>
            </a:r>
            <a:r>
              <a:rPr lang="sr-Cyrl-CS" sz="2800" dirty="0"/>
              <a:t>речи</a:t>
            </a:r>
            <a:r>
              <a:rPr lang="sr-Latn-CS" sz="2800" dirty="0"/>
              <a:t> </a:t>
            </a:r>
            <a:r>
              <a:rPr lang="sr-Cyrl-CS" sz="2800" i="1" dirty="0"/>
              <a:t>инсула</a:t>
            </a:r>
            <a:r>
              <a:rPr lang="sr-Latn-CS" sz="2800" dirty="0"/>
              <a:t> </a:t>
            </a:r>
            <a:r>
              <a:rPr lang="sr-Cyrl-CS" sz="2800" dirty="0"/>
              <a:t>која</a:t>
            </a:r>
            <a:r>
              <a:rPr lang="sr-Latn-CS" sz="2800" dirty="0"/>
              <a:t> </a:t>
            </a:r>
            <a:r>
              <a:rPr lang="sr-Cyrl-CS" sz="2800" dirty="0"/>
              <a:t>у</a:t>
            </a:r>
            <a:r>
              <a:rPr lang="sr-Latn-CS" sz="2800" dirty="0"/>
              <a:t> </a:t>
            </a:r>
            <a:r>
              <a:rPr lang="sr-Cyrl-CS" sz="2800" dirty="0"/>
              <a:t>преводу</a:t>
            </a:r>
            <a:r>
              <a:rPr lang="sr-Latn-CS" sz="2800" dirty="0"/>
              <a:t> </a:t>
            </a:r>
            <a:r>
              <a:rPr lang="sr-Cyrl-CS" sz="2800" dirty="0"/>
              <a:t>значи</a:t>
            </a:r>
            <a:r>
              <a:rPr lang="sr-Latn-CS" sz="2800" dirty="0"/>
              <a:t> "</a:t>
            </a:r>
            <a:r>
              <a:rPr lang="sr-Cyrl-CS" sz="2800" dirty="0"/>
              <a:t>острво</a:t>
            </a:r>
            <a:r>
              <a:rPr lang="sr-Latn-CS" sz="2800" dirty="0"/>
              <a:t>“</a:t>
            </a:r>
            <a:r>
              <a:rPr lang="sr-Cyrl-CS" sz="2800" dirty="0"/>
              <a:t> (</a:t>
            </a:r>
            <a:r>
              <a:rPr lang="sr-Latn-CS" sz="2800" dirty="0"/>
              <a:t> </a:t>
            </a:r>
            <a:r>
              <a:rPr lang="sr-Cyrl-CS" sz="2800" dirty="0">
                <a:hlinkClick r:id="rId4" tooltip="Инсулин"/>
              </a:rPr>
              <a:t>инсули</a:t>
            </a:r>
            <a:r>
              <a:rPr lang="sr-Cyrl-CS" sz="2800" dirty="0"/>
              <a:t>н</a:t>
            </a:r>
            <a:r>
              <a:rPr lang="sr-Latn-CS" sz="2800" dirty="0"/>
              <a:t> </a:t>
            </a:r>
            <a:r>
              <a:rPr lang="sr-Cyrl-CS" sz="2800" dirty="0"/>
              <a:t>страрају</a:t>
            </a:r>
            <a:r>
              <a:rPr lang="sr-Latn-CS" sz="2800" dirty="0"/>
              <a:t> </a:t>
            </a:r>
            <a:r>
              <a:rPr lang="sr-Cyrl-CS" sz="2800" dirty="0"/>
              <a:t>бета</a:t>
            </a:r>
            <a:r>
              <a:rPr lang="sr-Latn-CS" sz="2800" dirty="0"/>
              <a:t>-</a:t>
            </a:r>
            <a:r>
              <a:rPr lang="sr-Cyrl-CS" sz="2800" dirty="0"/>
              <a:t>ћелије</a:t>
            </a:r>
            <a:r>
              <a:rPr lang="sr-Latn-CS" sz="2800" dirty="0"/>
              <a:t> </a:t>
            </a:r>
            <a:r>
              <a:rPr lang="sr-Cyrl-CS" sz="2800" dirty="0"/>
              <a:t>Лангерхансових</a:t>
            </a:r>
            <a:r>
              <a:rPr lang="sr-Latn-CS" sz="2800" dirty="0"/>
              <a:t> </a:t>
            </a:r>
            <a:r>
              <a:rPr lang="sr-Cyrl-CS" sz="2800" dirty="0"/>
              <a:t>острваца</a:t>
            </a:r>
            <a:r>
              <a:rPr lang="sr-Latn-CS" sz="2800" dirty="0"/>
              <a:t> </a:t>
            </a:r>
            <a:r>
              <a:rPr lang="sr-Cyrl-CS" sz="2800" dirty="0"/>
              <a:t>у</a:t>
            </a:r>
            <a:r>
              <a:rPr lang="sr-Latn-CS" sz="2800" dirty="0"/>
              <a:t> </a:t>
            </a:r>
            <a:r>
              <a:rPr lang="sr-Cyrl-CS" sz="2800" dirty="0">
                <a:hlinkClick r:id="rId5" tooltip="Панкреас"/>
              </a:rPr>
              <a:t>панкреас</a:t>
            </a:r>
            <a:r>
              <a:rPr lang="sr-Cyrl-CS" sz="2800" dirty="0"/>
              <a:t>у</a:t>
            </a:r>
            <a:r>
              <a:rPr lang="sr-Cyrl-CS" sz="2800" dirty="0">
                <a:solidFill>
                  <a:schemeClr val="bg1"/>
                </a:solidFill>
              </a:rPr>
              <a:t>)</a:t>
            </a:r>
            <a:endParaRPr lang="sr-Latn-C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414"/>
    </mc:Choice>
    <mc:Fallback xmlns="">
      <p:transition spd="slow" advTm="54414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500042"/>
            <a:ext cx="5534034" cy="5768996"/>
          </a:xfrm>
          <a:solidFill>
            <a:schemeClr val="bg1"/>
          </a:solidFill>
        </p:spPr>
        <p:txBody>
          <a:bodyPr>
            <a:noAutofit/>
          </a:bodyPr>
          <a:lstStyle/>
          <a:p>
            <a:pPr lvl="2" eaLnBrk="1" hangingPunct="1">
              <a:buFont typeface="Symbol" pitchFamily="18" charset="2"/>
              <a:buNone/>
            </a:pPr>
            <a:r>
              <a:rPr lang="sr-Cyrl-CS" b="1" dirty="0"/>
              <a:t>Код</a:t>
            </a:r>
            <a:r>
              <a:rPr lang="en-US" b="1" dirty="0"/>
              <a:t> </a:t>
            </a:r>
            <a:r>
              <a:rPr lang="sr-Cyrl-CS" b="1" dirty="0"/>
              <a:t>дуготрајног</a:t>
            </a:r>
            <a:r>
              <a:rPr lang="en-US" b="1" dirty="0"/>
              <a:t> </a:t>
            </a:r>
            <a:r>
              <a:rPr lang="sr-Cyrl-CS" b="1" dirty="0"/>
              <a:t>оптерећења</a:t>
            </a:r>
            <a:r>
              <a:rPr lang="sr-Latn-CS" b="1" dirty="0"/>
              <a:t> </a:t>
            </a:r>
            <a:r>
              <a:rPr lang="en-US" b="1" dirty="0"/>
              <a:t>(</a:t>
            </a:r>
            <a:r>
              <a:rPr lang="sr-Cyrl-CS" b="1" dirty="0"/>
              <a:t>трчање</a:t>
            </a:r>
            <a:r>
              <a:rPr lang="en-US" b="1" dirty="0"/>
              <a:t>, </a:t>
            </a:r>
            <a:r>
              <a:rPr lang="sr-Cyrl-CS" b="1" dirty="0"/>
              <a:t>дуго</a:t>
            </a:r>
            <a:r>
              <a:rPr lang="en-US" b="1" dirty="0"/>
              <a:t> </a:t>
            </a:r>
            <a:r>
              <a:rPr lang="sr-Cyrl-CS" b="1" dirty="0"/>
              <a:t>ходање</a:t>
            </a:r>
            <a:r>
              <a:rPr lang="en-US" b="1" dirty="0"/>
              <a:t> </a:t>
            </a:r>
            <a:r>
              <a:rPr lang="sr-Cyrl-CS" b="1" dirty="0"/>
              <a:t>на</a:t>
            </a:r>
            <a:r>
              <a:rPr lang="en-US" b="1" dirty="0"/>
              <a:t> </a:t>
            </a:r>
            <a:r>
              <a:rPr lang="sr-Cyrl-CS" b="1" dirty="0"/>
              <a:t>скијама</a:t>
            </a:r>
            <a:r>
              <a:rPr lang="en-US" b="1" dirty="0"/>
              <a:t>, </a:t>
            </a:r>
            <a:r>
              <a:rPr lang="sr-Cyrl-CS" b="1" dirty="0"/>
              <a:t>вожња</a:t>
            </a:r>
            <a:r>
              <a:rPr lang="en-US" b="1" dirty="0"/>
              <a:t> </a:t>
            </a:r>
            <a:r>
              <a:rPr lang="sr-Cyrl-CS" b="1" dirty="0"/>
              <a:t>бициклом</a:t>
            </a:r>
            <a:r>
              <a:rPr lang="en-US" b="1" dirty="0"/>
              <a:t> </a:t>
            </a:r>
            <a:r>
              <a:rPr lang="sr-Cyrl-CS" b="1" dirty="0"/>
              <a:t>и</a:t>
            </a:r>
            <a:r>
              <a:rPr lang="en-US" b="1" dirty="0"/>
              <a:t> </a:t>
            </a:r>
            <a:r>
              <a:rPr lang="sr-Cyrl-CS" b="1" dirty="0"/>
              <a:t>др</a:t>
            </a:r>
            <a:r>
              <a:rPr lang="en-US" b="1" dirty="0"/>
              <a:t>) </a:t>
            </a:r>
            <a:r>
              <a:rPr lang="sr-Cyrl-CS" b="1" dirty="0"/>
              <a:t>мора</a:t>
            </a:r>
            <a:r>
              <a:rPr lang="en-US" b="1" dirty="0"/>
              <a:t> </a:t>
            </a:r>
            <a:r>
              <a:rPr lang="sr-Cyrl-CS" b="1" dirty="0"/>
              <a:t>се</a:t>
            </a:r>
            <a:r>
              <a:rPr lang="en-US" b="1" dirty="0"/>
              <a:t> </a:t>
            </a:r>
            <a:r>
              <a:rPr lang="sr-Cyrl-CS" b="1" dirty="0"/>
              <a:t>пре</a:t>
            </a:r>
            <a:r>
              <a:rPr lang="en-US" b="1" dirty="0"/>
              <a:t> </a:t>
            </a:r>
            <a:r>
              <a:rPr lang="sr-Cyrl-CS" b="1" dirty="0"/>
              <a:t>оптерећења</a:t>
            </a:r>
            <a:r>
              <a:rPr lang="en-US" b="1" dirty="0"/>
              <a:t> </a:t>
            </a:r>
            <a:r>
              <a:rPr lang="sr-Cyrl-CS" b="1" dirty="0"/>
              <a:t>доза</a:t>
            </a:r>
            <a:r>
              <a:rPr lang="en-US" b="1" dirty="0"/>
              <a:t> </a:t>
            </a:r>
            <a:r>
              <a:rPr lang="sr-Cyrl-CS" b="1" dirty="0"/>
              <a:t>инсулина</a:t>
            </a:r>
            <a:r>
              <a:rPr lang="en-US" b="1" dirty="0"/>
              <a:t> </a:t>
            </a:r>
            <a:r>
              <a:rPr lang="sr-Cyrl-CS" b="1" dirty="0"/>
              <a:t>редуковати</a:t>
            </a:r>
            <a:r>
              <a:rPr lang="en-US" b="1" dirty="0"/>
              <a:t> </a:t>
            </a:r>
            <a:r>
              <a:rPr lang="sr-Cyrl-CS" b="1" dirty="0"/>
              <a:t>за</a:t>
            </a:r>
            <a:r>
              <a:rPr lang="en-US" b="1" dirty="0"/>
              <a:t> 30-50%.</a:t>
            </a:r>
          </a:p>
          <a:p>
            <a:pPr lvl="2" eaLnBrk="1" hangingPunct="1">
              <a:buFont typeface="Symbol" pitchFamily="18" charset="2"/>
              <a:buChar char="·"/>
            </a:pPr>
            <a:r>
              <a:rPr lang="sr-Cyrl-CS" b="1" dirty="0"/>
              <a:t>Ако</a:t>
            </a:r>
            <a:r>
              <a:rPr lang="en-US" b="1" dirty="0"/>
              <a:t> </a:t>
            </a:r>
            <a:r>
              <a:rPr lang="sr-Cyrl-CS" b="1" dirty="0"/>
              <a:t>је</a:t>
            </a:r>
            <a:r>
              <a:rPr lang="en-US" b="1" dirty="0"/>
              <a:t> </a:t>
            </a:r>
            <a:r>
              <a:rPr lang="sr-Cyrl-CS" b="1" dirty="0"/>
              <a:t>гликемија</a:t>
            </a:r>
            <a:r>
              <a:rPr lang="en-US" b="1" dirty="0"/>
              <a:t> </a:t>
            </a:r>
            <a:r>
              <a:rPr lang="sr-Cyrl-CS" b="1" dirty="0"/>
              <a:t>висока</a:t>
            </a:r>
            <a:r>
              <a:rPr lang="en-US" b="1" dirty="0"/>
              <a:t> </a:t>
            </a:r>
            <a:r>
              <a:rPr lang="sr-Cyrl-CS" b="1" dirty="0"/>
              <a:t>са</a:t>
            </a:r>
            <a:r>
              <a:rPr lang="en-US" b="1" dirty="0"/>
              <a:t> </a:t>
            </a:r>
            <a:r>
              <a:rPr lang="sr-Cyrl-CS" b="1" dirty="0"/>
              <a:t>позитивним</a:t>
            </a:r>
            <a:r>
              <a:rPr lang="en-US" b="1" dirty="0"/>
              <a:t> </a:t>
            </a:r>
            <a:r>
              <a:rPr lang="sr-Cyrl-CS" b="1" dirty="0"/>
              <a:t>налазом</a:t>
            </a:r>
            <a:r>
              <a:rPr lang="en-US" b="1" dirty="0"/>
              <a:t> </a:t>
            </a:r>
            <a:r>
              <a:rPr lang="sr-Cyrl-CS" b="1" dirty="0"/>
              <a:t>ацетона</a:t>
            </a:r>
            <a:r>
              <a:rPr lang="en-US" b="1" dirty="0"/>
              <a:t>, </a:t>
            </a:r>
            <a:r>
              <a:rPr lang="sr-Cyrl-CS" b="1" dirty="0"/>
              <a:t>пре</a:t>
            </a:r>
            <a:r>
              <a:rPr lang="en-US" b="1" dirty="0"/>
              <a:t> </a:t>
            </a:r>
            <a:r>
              <a:rPr lang="sr-Cyrl-CS" b="1" dirty="0"/>
              <a:t>оптерећења</a:t>
            </a:r>
            <a:r>
              <a:rPr lang="en-US" b="1" dirty="0"/>
              <a:t>, </a:t>
            </a:r>
            <a:r>
              <a:rPr lang="sr-Cyrl-CS" b="1" dirty="0"/>
              <a:t>треба</a:t>
            </a:r>
            <a:r>
              <a:rPr lang="en-US" b="1" dirty="0"/>
              <a:t> </a:t>
            </a:r>
            <a:r>
              <a:rPr lang="sr-Cyrl-CS" b="1" dirty="0"/>
              <a:t>додати</a:t>
            </a:r>
            <a:r>
              <a:rPr lang="en-US" b="1" dirty="0"/>
              <a:t> </a:t>
            </a:r>
            <a:r>
              <a:rPr lang="sr-Cyrl-CS" b="1" dirty="0"/>
              <a:t>инсулин</a:t>
            </a:r>
            <a:r>
              <a:rPr lang="en-US" b="1" dirty="0"/>
              <a:t> </a:t>
            </a:r>
            <a:r>
              <a:rPr lang="sr-Cyrl-CS" b="1" dirty="0"/>
              <a:t>ради</a:t>
            </a:r>
            <a:r>
              <a:rPr lang="en-US" b="1" dirty="0"/>
              <a:t> </a:t>
            </a:r>
            <a:r>
              <a:rPr lang="sr-Cyrl-CS" b="1" dirty="0"/>
              <a:t>смањења</a:t>
            </a:r>
            <a:r>
              <a:rPr lang="en-US" b="1" dirty="0"/>
              <a:t> </a:t>
            </a:r>
            <a:r>
              <a:rPr lang="sr-Cyrl-CS" b="1" dirty="0"/>
              <a:t>гликемије</a:t>
            </a:r>
            <a:r>
              <a:rPr lang="en-US" b="1" dirty="0"/>
              <a:t>.</a:t>
            </a:r>
          </a:p>
          <a:p>
            <a:pPr lvl="2" eaLnBrk="1" hangingPunct="1">
              <a:buFont typeface="Symbol" pitchFamily="18" charset="2"/>
              <a:buChar char="·"/>
            </a:pPr>
            <a:r>
              <a:rPr lang="sr-Cyrl-CS" b="1" dirty="0"/>
              <a:t>Пазити</a:t>
            </a:r>
            <a:r>
              <a:rPr lang="en-US" b="1" dirty="0"/>
              <a:t> </a:t>
            </a:r>
            <a:r>
              <a:rPr lang="sr-Cyrl-CS" b="1" dirty="0"/>
              <a:t>на</a:t>
            </a:r>
            <a:r>
              <a:rPr lang="en-US" b="1" dirty="0"/>
              <a:t> </a:t>
            </a:r>
            <a:r>
              <a:rPr lang="sr-Cyrl-CS" b="1" dirty="0"/>
              <a:t>довољне</a:t>
            </a:r>
            <a:r>
              <a:rPr lang="en-US" b="1" dirty="0"/>
              <a:t> </a:t>
            </a:r>
            <a:r>
              <a:rPr lang="sr-Cyrl-CS" b="1" dirty="0"/>
              <a:t>количине</a:t>
            </a:r>
            <a:r>
              <a:rPr lang="en-US" b="1" dirty="0"/>
              <a:t> </a:t>
            </a:r>
            <a:r>
              <a:rPr lang="sr-Cyrl-CS" b="1" dirty="0"/>
              <a:t>течности</a:t>
            </a:r>
            <a:r>
              <a:rPr lang="en-US" b="1" dirty="0"/>
              <a:t> </a:t>
            </a:r>
            <a:r>
              <a:rPr lang="sr-Cyrl-CS" b="1" dirty="0"/>
              <a:t>и</a:t>
            </a:r>
            <a:r>
              <a:rPr lang="en-US" b="1" dirty="0"/>
              <a:t> </a:t>
            </a:r>
            <a:r>
              <a:rPr lang="sr-Cyrl-CS" b="1" dirty="0"/>
              <a:t>резерве</a:t>
            </a:r>
            <a:r>
              <a:rPr lang="en-US" b="1" dirty="0"/>
              <a:t> </a:t>
            </a:r>
            <a:r>
              <a:rPr lang="sr-Cyrl-CS" b="1" dirty="0"/>
              <a:t>гликозе</a:t>
            </a:r>
            <a:r>
              <a:rPr lang="en-US" dirty="0"/>
              <a:t>.</a:t>
            </a:r>
          </a:p>
        </p:txBody>
      </p:sp>
      <p:graphicFrame>
        <p:nvGraphicFramePr>
          <p:cNvPr id="6146" name="Object 2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6132513" y="2428875"/>
          <a:ext cx="2782887" cy="321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Clip" r:id="rId3" imgW="6117840" imgH="5173560" progId="">
                  <p:embed/>
                </p:oleObj>
              </mc:Choice>
              <mc:Fallback>
                <p:oleObj name="Clip" r:id="rId3" imgW="6117840" imgH="517356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2513" y="2428875"/>
                        <a:ext cx="2782887" cy="321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68"/>
    </mc:Choice>
    <mc:Fallback xmlns="">
      <p:transition spd="slow" advTm="20768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63713" y="1916113"/>
            <a:ext cx="5308617" cy="4114800"/>
          </a:xfrm>
          <a:solidFill>
            <a:schemeClr val="bg1"/>
          </a:solidFill>
        </p:spPr>
        <p:txBody>
          <a:bodyPr>
            <a:noAutofit/>
          </a:bodyPr>
          <a:lstStyle/>
          <a:p>
            <a:pPr lvl="2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sr-Cyrl-CS" sz="2800" b="1" dirty="0"/>
              <a:t>После</a:t>
            </a:r>
            <a:r>
              <a:rPr lang="en-US" sz="2800" b="1" dirty="0"/>
              <a:t> </a:t>
            </a:r>
            <a:r>
              <a:rPr lang="sr-Cyrl-CS" sz="2800" b="1" dirty="0"/>
              <a:t>оптерећења</a:t>
            </a:r>
            <a:r>
              <a:rPr lang="en-US" sz="2800" b="1" dirty="0"/>
              <a:t>, </a:t>
            </a:r>
            <a:r>
              <a:rPr lang="sr-Cyrl-CS" sz="2800" b="1" dirty="0"/>
              <a:t>увече</a:t>
            </a:r>
            <a:r>
              <a:rPr lang="en-US" sz="2800" b="1" dirty="0"/>
              <a:t>, </a:t>
            </a:r>
            <a:r>
              <a:rPr lang="sr-Cyrl-CS" sz="2800" b="1" dirty="0"/>
              <a:t>увек</a:t>
            </a:r>
            <a:r>
              <a:rPr lang="sr-Latn-CS" sz="2800" b="1" dirty="0"/>
              <a:t> </a:t>
            </a:r>
            <a:r>
              <a:rPr lang="sr-Cyrl-CS" sz="2800" b="1" dirty="0"/>
              <a:t>редуковати</a:t>
            </a:r>
            <a:r>
              <a:rPr lang="en-US" sz="2800" b="1" dirty="0"/>
              <a:t> </a:t>
            </a:r>
            <a:r>
              <a:rPr lang="sr-Cyrl-CS" sz="2800" b="1" dirty="0"/>
              <a:t>инсулин</a:t>
            </a:r>
            <a:r>
              <a:rPr lang="en-US" sz="2800" b="1" dirty="0"/>
              <a:t> </a:t>
            </a:r>
            <a:r>
              <a:rPr lang="sr-Cyrl-CS" sz="2800" b="1" dirty="0"/>
              <a:t>са</a:t>
            </a:r>
            <a:r>
              <a:rPr lang="en-US" sz="2800" b="1" dirty="0"/>
              <a:t> </a:t>
            </a:r>
            <a:r>
              <a:rPr lang="sr-Cyrl-CS" sz="2800" b="1" dirty="0"/>
              <a:t>продуженим</a:t>
            </a:r>
            <a:r>
              <a:rPr lang="en-US" sz="2800" b="1" dirty="0"/>
              <a:t> </a:t>
            </a:r>
            <a:r>
              <a:rPr lang="sr-Cyrl-CS" sz="2800" b="1" dirty="0"/>
              <a:t>деловањем</a:t>
            </a:r>
            <a:r>
              <a:rPr lang="en-US" sz="2800" b="1" dirty="0"/>
              <a:t> (</a:t>
            </a:r>
            <a:r>
              <a:rPr lang="sr-Cyrl-CS" sz="2800" b="1" dirty="0"/>
              <a:t>мутни</a:t>
            </a:r>
            <a:r>
              <a:rPr lang="en-US" sz="2800" b="1" dirty="0"/>
              <a:t> </a:t>
            </a:r>
            <a:r>
              <a:rPr lang="sr-Cyrl-CS" sz="2800" b="1" dirty="0"/>
              <a:t>инсулин</a:t>
            </a:r>
            <a:r>
              <a:rPr lang="en-US" sz="2800" b="1" dirty="0"/>
              <a:t>).</a:t>
            </a:r>
            <a:endParaRPr lang="sr-Latn-CS" sz="2800" b="1" dirty="0"/>
          </a:p>
          <a:p>
            <a:pPr lvl="2" eaLnBrk="1" hangingPunct="1">
              <a:lnSpc>
                <a:spcPct val="80000"/>
              </a:lnSpc>
              <a:buFont typeface="Symbol" pitchFamily="18" charset="2"/>
              <a:buChar char="·"/>
            </a:pPr>
            <a:endParaRPr lang="en-US" sz="2800" b="1" dirty="0"/>
          </a:p>
          <a:p>
            <a:pPr lvl="2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sr-Cyrl-CS" sz="2800" b="1" dirty="0"/>
              <a:t>Физичке</a:t>
            </a:r>
            <a:r>
              <a:rPr lang="en-US" sz="2800" b="1" dirty="0"/>
              <a:t> </a:t>
            </a:r>
            <a:r>
              <a:rPr lang="sr-Cyrl-CS" sz="2800" b="1" dirty="0"/>
              <a:t>активности</a:t>
            </a:r>
            <a:r>
              <a:rPr lang="en-US" sz="2800" b="1" dirty="0"/>
              <a:t> </a:t>
            </a:r>
            <a:r>
              <a:rPr lang="sr-Cyrl-CS" sz="2800" b="1" dirty="0"/>
              <a:t>се</a:t>
            </a:r>
            <a:r>
              <a:rPr lang="en-US" sz="2800" b="1" dirty="0"/>
              <a:t> </a:t>
            </a:r>
            <a:r>
              <a:rPr lang="sr-Cyrl-CS" sz="2800" b="1" dirty="0"/>
              <a:t>морају</a:t>
            </a:r>
            <a:r>
              <a:rPr lang="en-US" sz="2800" b="1" dirty="0"/>
              <a:t> </a:t>
            </a:r>
            <a:r>
              <a:rPr lang="sr-Cyrl-CS" sz="2800" b="1" dirty="0"/>
              <a:t>редовно</a:t>
            </a:r>
            <a:r>
              <a:rPr lang="en-US" sz="2800" b="1" dirty="0"/>
              <a:t> </a:t>
            </a:r>
            <a:r>
              <a:rPr lang="sr-Cyrl-CS" sz="2800" b="1" dirty="0"/>
              <a:t>спроводити</a:t>
            </a:r>
            <a:r>
              <a:rPr lang="en-US" sz="2800" b="1" dirty="0"/>
              <a:t>.</a:t>
            </a:r>
            <a:endParaRPr lang="sr-Latn-CS" sz="2800" b="1" dirty="0"/>
          </a:p>
          <a:p>
            <a:pPr lvl="2" eaLnBrk="1" hangingPunct="1">
              <a:lnSpc>
                <a:spcPct val="80000"/>
              </a:lnSpc>
              <a:buFont typeface="Symbol" pitchFamily="18" charset="2"/>
              <a:buChar char="·"/>
            </a:pPr>
            <a:endParaRPr lang="en-US" sz="2800" b="1" dirty="0"/>
          </a:p>
          <a:p>
            <a:pPr lvl="2"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sr-Cyrl-CS" sz="2800" b="1" dirty="0"/>
              <a:t>Код</a:t>
            </a:r>
            <a:r>
              <a:rPr lang="en-US" sz="2800" b="1" dirty="0"/>
              <a:t> </a:t>
            </a:r>
            <a:r>
              <a:rPr lang="sr-Cyrl-CS" sz="2800" b="1" dirty="0"/>
              <a:t>оптерећења</a:t>
            </a:r>
            <a:r>
              <a:rPr lang="en-US" sz="2800" b="1" dirty="0"/>
              <a:t> </a:t>
            </a:r>
            <a:r>
              <a:rPr lang="sr-Cyrl-CS" sz="2800" b="1" dirty="0"/>
              <a:t>потребно</a:t>
            </a:r>
            <a:r>
              <a:rPr lang="en-US" sz="2800" b="1" dirty="0"/>
              <a:t> </a:t>
            </a:r>
            <a:r>
              <a:rPr lang="sr-Cyrl-CS" sz="2800" b="1" dirty="0"/>
              <a:t>је</a:t>
            </a:r>
            <a:r>
              <a:rPr lang="en-US" sz="2800" b="1" dirty="0"/>
              <a:t> </a:t>
            </a:r>
            <a:r>
              <a:rPr lang="sr-Cyrl-CS" sz="2800" b="1" dirty="0"/>
              <a:t>додатно</a:t>
            </a:r>
            <a:r>
              <a:rPr lang="en-US" sz="2800" b="1" dirty="0"/>
              <a:t> </a:t>
            </a:r>
            <a:r>
              <a:rPr lang="sr-Cyrl-CS" sz="2800" b="1" dirty="0"/>
              <a:t>узети</a:t>
            </a:r>
            <a:r>
              <a:rPr lang="en-US" sz="2800" b="1" dirty="0"/>
              <a:t> 1-3</a:t>
            </a:r>
            <a:r>
              <a:rPr lang="sr-Latn-CS" sz="2800" b="1" dirty="0"/>
              <a:t> </a:t>
            </a:r>
            <a:r>
              <a:rPr lang="sr-Cyrl-CS" sz="2800" b="1" dirty="0"/>
              <a:t>КХЕ</a:t>
            </a:r>
            <a:r>
              <a:rPr lang="en-US" sz="2800" b="1" dirty="0"/>
              <a:t> (</a:t>
            </a:r>
            <a:r>
              <a:rPr lang="sr-Cyrl-CS" sz="2800" b="1" dirty="0"/>
              <a:t>КХЕ</a:t>
            </a:r>
            <a:r>
              <a:rPr lang="en-US" sz="2800" b="1" dirty="0"/>
              <a:t>-</a:t>
            </a:r>
            <a:r>
              <a:rPr lang="sr-Cyrl-CS" sz="2800" b="1" dirty="0"/>
              <a:t>угљени</a:t>
            </a:r>
            <a:r>
              <a:rPr lang="en-US" sz="2800" b="1" dirty="0"/>
              <a:t> </a:t>
            </a:r>
            <a:r>
              <a:rPr lang="sr-Cyrl-CS" sz="2800" b="1" dirty="0"/>
              <a:t>хидрати</a:t>
            </a:r>
            <a:r>
              <a:rPr lang="en-US" sz="2800" b="1" dirty="0"/>
              <a:t>)..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70"/>
    </mc:Choice>
    <mc:Fallback xmlns="">
      <p:transition spd="slow" advTm="1487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Историјат</a:t>
            </a:r>
            <a:endParaRPr lang="sr-Latn-CS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1981200"/>
            <a:ext cx="7799387" cy="4114800"/>
          </a:xfrm>
          <a:solidFill>
            <a:schemeClr val="bg1"/>
          </a:solidFill>
        </p:spPr>
        <p:txBody>
          <a:bodyPr>
            <a:noAutofit/>
          </a:bodyPr>
          <a:lstStyle/>
          <a:p>
            <a:pPr eaLnBrk="1" hangingPunct="1"/>
            <a:r>
              <a:rPr lang="sr-Cyrl-CS" sz="2800" dirty="0"/>
              <a:t>Бантинг</a:t>
            </a:r>
            <a:r>
              <a:rPr lang="sr-Latn-CS" sz="2800" dirty="0"/>
              <a:t>, </a:t>
            </a:r>
            <a:r>
              <a:rPr lang="sr-Cyrl-CS" sz="2800" dirty="0"/>
              <a:t>Бест</a:t>
            </a:r>
            <a:r>
              <a:rPr lang="sr-Latn-CS" sz="2800" dirty="0"/>
              <a:t> </a:t>
            </a: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/>
              <a:t>сар</a:t>
            </a:r>
            <a:r>
              <a:rPr lang="sr-Latn-CS" sz="2800" dirty="0"/>
              <a:t> (</a:t>
            </a:r>
            <a:r>
              <a:rPr lang="sr-Cyrl-CS" sz="2800" dirty="0"/>
              <a:t>посебно</a:t>
            </a:r>
            <a:r>
              <a:rPr lang="sr-Latn-CS" sz="2800" dirty="0"/>
              <a:t> </a:t>
            </a:r>
            <a:r>
              <a:rPr lang="sr-Cyrl-CS" sz="2800" dirty="0"/>
              <a:t>хемичар</a:t>
            </a:r>
            <a:r>
              <a:rPr lang="sr-Latn-CS" sz="2800" dirty="0"/>
              <a:t> </a:t>
            </a:r>
            <a:r>
              <a:rPr lang="sr-Cyrl-CS" sz="2800" dirty="0"/>
              <a:t>Колип</a:t>
            </a:r>
            <a:r>
              <a:rPr lang="sr-Latn-CS" sz="2800" dirty="0"/>
              <a:t>) </a:t>
            </a:r>
            <a:r>
              <a:rPr lang="sr-Cyrl-CS" sz="2800" dirty="0"/>
              <a:t>су</a:t>
            </a:r>
            <a:r>
              <a:rPr lang="sr-Latn-CS" sz="2800" dirty="0"/>
              <a:t> </a:t>
            </a:r>
            <a:r>
              <a:rPr lang="sr-Cyrl-CS" sz="2800" dirty="0"/>
              <a:t>успели</a:t>
            </a:r>
            <a:r>
              <a:rPr lang="sr-Latn-CS" sz="2800" dirty="0"/>
              <a:t> </a:t>
            </a:r>
            <a:r>
              <a:rPr lang="sr-Cyrl-CS" sz="2800" dirty="0"/>
              <a:t>да</a:t>
            </a:r>
            <a:r>
              <a:rPr lang="sr-Latn-CS" sz="2800" dirty="0"/>
              <a:t> </a:t>
            </a:r>
            <a:r>
              <a:rPr lang="sr-Cyrl-CS" sz="2800" dirty="0"/>
              <a:t>изолују</a:t>
            </a:r>
            <a:r>
              <a:rPr lang="sr-Latn-CS" sz="2800" dirty="0"/>
              <a:t> </a:t>
            </a:r>
            <a:r>
              <a:rPr lang="sr-Cyrl-CS" sz="2800" dirty="0"/>
              <a:t>инсулин</a:t>
            </a:r>
            <a:r>
              <a:rPr lang="sr-Latn-CS" sz="2800" dirty="0"/>
              <a:t> </a:t>
            </a:r>
            <a:r>
              <a:rPr lang="sr-Cyrl-CS" sz="2800" dirty="0"/>
              <a:t>из</a:t>
            </a:r>
            <a:r>
              <a:rPr lang="sr-Latn-CS" sz="2800" dirty="0"/>
              <a:t> </a:t>
            </a:r>
            <a:r>
              <a:rPr lang="sr-Cyrl-CS" sz="2800" dirty="0"/>
              <a:t>панкреаса</a:t>
            </a:r>
            <a:r>
              <a:rPr lang="sr-Latn-CS" sz="2800" dirty="0"/>
              <a:t> </a:t>
            </a:r>
            <a:r>
              <a:rPr lang="sr-Cyrl-CS" sz="2800" dirty="0"/>
              <a:t>говечета</a:t>
            </a:r>
            <a:r>
              <a:rPr lang="sr-Latn-CS" sz="2800" dirty="0"/>
              <a:t> </a:t>
            </a:r>
            <a:r>
              <a:rPr lang="sr-Cyrl-CS" sz="2800" dirty="0"/>
              <a:t>на</a:t>
            </a:r>
            <a:r>
              <a:rPr lang="sr-Latn-CS" sz="2800" dirty="0"/>
              <a:t> </a:t>
            </a:r>
            <a:r>
              <a:rPr lang="sr-Cyrl-CS" sz="2800" dirty="0"/>
              <a:t>Универзитету</a:t>
            </a:r>
            <a:r>
              <a:rPr lang="sr-Latn-CS" sz="2800" dirty="0"/>
              <a:t> </a:t>
            </a:r>
            <a:r>
              <a:rPr lang="sr-Cyrl-CS" sz="2800" dirty="0"/>
              <a:t>у</a:t>
            </a:r>
            <a:r>
              <a:rPr lang="sr-Latn-CS" sz="2800" dirty="0"/>
              <a:t> </a:t>
            </a:r>
            <a:r>
              <a:rPr lang="sr-Cyrl-CS" sz="2800" dirty="0">
                <a:hlinkClick r:id="rId2" tooltip="Торонто"/>
              </a:rPr>
              <a:t>Торонт</a:t>
            </a:r>
            <a:r>
              <a:rPr lang="sr-Cyrl-CS" sz="2800" dirty="0"/>
              <a:t>у</a:t>
            </a:r>
            <a:r>
              <a:rPr lang="sr-Latn-CS" sz="2800" dirty="0"/>
              <a:t>, </a:t>
            </a:r>
            <a:r>
              <a:rPr lang="sr-Cyrl-CS" sz="2800" dirty="0"/>
              <a:t>што</a:t>
            </a:r>
            <a:r>
              <a:rPr lang="sr-Latn-CS" sz="2800" dirty="0"/>
              <a:t> </a:t>
            </a:r>
            <a:r>
              <a:rPr lang="sr-Cyrl-CS" sz="2800" dirty="0"/>
              <a:t>је</a:t>
            </a:r>
            <a:r>
              <a:rPr lang="sr-Latn-CS" sz="2800" dirty="0"/>
              <a:t> </a:t>
            </a:r>
            <a:r>
              <a:rPr lang="sr-Latn-CS" sz="2800" dirty="0">
                <a:hlinkClick r:id="rId3" tooltip="1922"/>
              </a:rPr>
              <a:t>1922</a:t>
            </a:r>
            <a:r>
              <a:rPr lang="sr-Latn-CS" sz="2800" dirty="0"/>
              <a:t>. </a:t>
            </a:r>
            <a:r>
              <a:rPr lang="sr-Cyrl-CS" sz="2800" dirty="0"/>
              <a:t>године</a:t>
            </a:r>
            <a:r>
              <a:rPr lang="sr-Latn-CS" sz="2800" dirty="0"/>
              <a:t> </a:t>
            </a:r>
            <a:r>
              <a:rPr lang="sr-Cyrl-CS" sz="2800" dirty="0"/>
              <a:t>омогућило</a:t>
            </a:r>
            <a:r>
              <a:rPr lang="sr-Latn-CS" sz="2800" dirty="0"/>
              <a:t> </a:t>
            </a:r>
            <a:r>
              <a:rPr lang="sr-Cyrl-CS" sz="2800" dirty="0"/>
              <a:t>његову</a:t>
            </a:r>
            <a:r>
              <a:rPr lang="sr-Latn-CS" sz="2800" dirty="0"/>
              <a:t> </a:t>
            </a:r>
            <a:r>
              <a:rPr lang="sr-Cyrl-CS" sz="2800" dirty="0"/>
              <a:t>примену</a:t>
            </a:r>
            <a:r>
              <a:rPr lang="sr-Latn-CS" sz="2800" dirty="0"/>
              <a:t> </a:t>
            </a:r>
            <a:r>
              <a:rPr lang="sr-Cyrl-CS" sz="2800" dirty="0"/>
              <a:t>у</a:t>
            </a:r>
            <a:r>
              <a:rPr lang="sr-Latn-CS" sz="2800" dirty="0"/>
              <a:t> </a:t>
            </a:r>
            <a:r>
              <a:rPr lang="sr-Cyrl-CS" sz="2800" dirty="0"/>
              <a:t>терапији</a:t>
            </a:r>
            <a:r>
              <a:rPr lang="sr-Latn-CS" sz="2800" dirty="0"/>
              <a:t> </a:t>
            </a:r>
            <a:r>
              <a:rPr lang="sr-Cyrl-CS" sz="2800" dirty="0"/>
              <a:t>шећерне</a:t>
            </a:r>
            <a:r>
              <a:rPr lang="sr-Latn-CS" sz="2800" dirty="0"/>
              <a:t> </a:t>
            </a:r>
            <a:r>
              <a:rPr lang="sr-Cyrl-CS" sz="2800" dirty="0"/>
              <a:t>болести</a:t>
            </a:r>
            <a:r>
              <a:rPr lang="sr-Latn-CS" sz="2800" dirty="0"/>
              <a:t>. </a:t>
            </a:r>
            <a:r>
              <a:rPr lang="sr-Cyrl-CS" sz="2800" dirty="0"/>
              <a:t>Годину</a:t>
            </a:r>
            <a:r>
              <a:rPr lang="sr-Latn-CS" sz="2800" dirty="0"/>
              <a:t> </a:t>
            </a:r>
            <a:r>
              <a:rPr lang="sr-Cyrl-CS" sz="2800" dirty="0"/>
              <a:t>дана</a:t>
            </a:r>
            <a:r>
              <a:rPr lang="sr-Latn-CS" sz="2800" dirty="0"/>
              <a:t> </a:t>
            </a:r>
            <a:r>
              <a:rPr lang="sr-Cyrl-CS" sz="2800" dirty="0"/>
              <a:t>касније</a:t>
            </a:r>
            <a:r>
              <a:rPr lang="sr-Latn-CS" sz="2800" dirty="0"/>
              <a:t>, </a:t>
            </a:r>
            <a:r>
              <a:rPr lang="sr-Cyrl-CS" sz="2800" dirty="0"/>
              <a:t>Бантинг</a:t>
            </a:r>
            <a:r>
              <a:rPr lang="sr-Latn-CS" sz="2800" dirty="0"/>
              <a:t> </a:t>
            </a: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/>
              <a:t>директор</a:t>
            </a:r>
            <a:r>
              <a:rPr lang="sr-Latn-CS" sz="2800" dirty="0"/>
              <a:t> </a:t>
            </a:r>
            <a:r>
              <a:rPr lang="sr-Cyrl-CS" sz="2800" dirty="0"/>
              <a:t>лабораторије</a:t>
            </a:r>
            <a:r>
              <a:rPr lang="sr-Latn-CS" sz="2800" dirty="0"/>
              <a:t> </a:t>
            </a:r>
            <a:r>
              <a:rPr lang="sr-Cyrl-CS" sz="2800" dirty="0"/>
              <a:t>МекЛауд</a:t>
            </a:r>
            <a:r>
              <a:rPr lang="sr-Latn-CS" sz="2800" dirty="0"/>
              <a:t> </a:t>
            </a:r>
            <a:r>
              <a:rPr lang="sr-Cyrl-CS" sz="2800" dirty="0"/>
              <a:t>за</a:t>
            </a:r>
            <a:r>
              <a:rPr lang="sr-Latn-CS" sz="2800" dirty="0"/>
              <a:t> </a:t>
            </a:r>
            <a:r>
              <a:rPr lang="sr-Cyrl-CS" sz="2800" dirty="0"/>
              <a:t>ово</a:t>
            </a:r>
            <a:r>
              <a:rPr lang="sr-Latn-CS" sz="2800" dirty="0"/>
              <a:t> </a:t>
            </a:r>
            <a:r>
              <a:rPr lang="sr-Cyrl-CS" sz="2800" dirty="0"/>
              <a:t>откриће</a:t>
            </a:r>
            <a:r>
              <a:rPr lang="sr-Latn-CS" sz="2800" dirty="0"/>
              <a:t> </a:t>
            </a:r>
            <a:r>
              <a:rPr lang="sr-Cyrl-CS" sz="2800" dirty="0"/>
              <a:t>добијају</a:t>
            </a:r>
            <a:r>
              <a:rPr lang="sr-Latn-CS" sz="2800" dirty="0"/>
              <a:t> </a:t>
            </a:r>
            <a:r>
              <a:rPr lang="sr-Cyrl-CS" sz="2800" dirty="0">
                <a:hlinkClick r:id="rId4" tooltip="Нобелова награда"/>
              </a:rPr>
              <a:t>Нобелову</a:t>
            </a:r>
            <a:r>
              <a:rPr lang="sr-Latn-CS" sz="2800" dirty="0">
                <a:hlinkClick r:id="rId4" tooltip="Нобелова награда"/>
              </a:rPr>
              <a:t> </a:t>
            </a:r>
            <a:r>
              <a:rPr lang="sr-Cyrl-CS" sz="2800" dirty="0">
                <a:hlinkClick r:id="rId4" tooltip="Нобелова награда"/>
              </a:rPr>
              <a:t>наград</a:t>
            </a:r>
            <a:r>
              <a:rPr lang="sr-Cyrl-CS" sz="2800" dirty="0"/>
              <a:t>у</a:t>
            </a:r>
            <a:r>
              <a:rPr lang="sr-Latn-CS" sz="2800" dirty="0"/>
              <a:t>. </a:t>
            </a:r>
            <a:r>
              <a:rPr lang="sr-Cyrl-CS" sz="2800" dirty="0"/>
              <a:t>Они</a:t>
            </a:r>
            <a:r>
              <a:rPr lang="sr-Latn-CS" sz="2800" dirty="0"/>
              <a:t> </a:t>
            </a:r>
            <a:r>
              <a:rPr lang="sr-Cyrl-CS" sz="2800" dirty="0"/>
              <a:t>су</a:t>
            </a:r>
            <a:r>
              <a:rPr lang="sr-Latn-CS" sz="2800" dirty="0"/>
              <a:t> </a:t>
            </a:r>
            <a:r>
              <a:rPr lang="sr-Cyrl-CS" sz="2800" dirty="0"/>
              <a:t>откриће</a:t>
            </a:r>
            <a:r>
              <a:rPr lang="sr-Latn-CS" sz="2800" dirty="0"/>
              <a:t> </a:t>
            </a:r>
            <a:r>
              <a:rPr lang="sr-Cyrl-CS" sz="2800" dirty="0"/>
              <a:t>заштитили</a:t>
            </a:r>
            <a:r>
              <a:rPr lang="sr-Latn-CS" sz="2800" dirty="0"/>
              <a:t> </a:t>
            </a:r>
            <a:r>
              <a:rPr lang="sr-Cyrl-CS" sz="2800" dirty="0"/>
              <a:t>патентом,</a:t>
            </a:r>
            <a:r>
              <a:rPr lang="sr-Latn-CS" sz="2800" dirty="0"/>
              <a:t> </a:t>
            </a:r>
            <a:r>
              <a:rPr lang="sr-Cyrl-CS" sz="2800" dirty="0"/>
              <a:t>али</a:t>
            </a:r>
            <a:r>
              <a:rPr lang="sr-Latn-CS" sz="2800" dirty="0"/>
              <a:t> </a:t>
            </a:r>
            <a:r>
              <a:rPr lang="sr-Cyrl-CS" sz="2800" dirty="0"/>
              <a:t>су</a:t>
            </a:r>
            <a:r>
              <a:rPr lang="sr-Latn-CS" sz="2800" dirty="0"/>
              <a:t> </a:t>
            </a:r>
            <a:r>
              <a:rPr lang="sr-Cyrl-CS" sz="2800" dirty="0"/>
              <a:t>омогућили</a:t>
            </a:r>
            <a:r>
              <a:rPr lang="sr-Latn-CS" sz="2800" dirty="0"/>
              <a:t> </a:t>
            </a:r>
            <a:r>
              <a:rPr lang="sr-Cyrl-CS" sz="2800" dirty="0"/>
              <a:t>његову</a:t>
            </a:r>
            <a:r>
              <a:rPr lang="sr-Latn-CS" sz="2800" dirty="0"/>
              <a:t> </a:t>
            </a:r>
            <a:r>
              <a:rPr lang="sr-Cyrl-CS" sz="2800" dirty="0"/>
              <a:t>употребу</a:t>
            </a:r>
            <a:r>
              <a:rPr lang="sr-Latn-CS" sz="2800" dirty="0"/>
              <a:t> </a:t>
            </a:r>
            <a:r>
              <a:rPr lang="sr-Cyrl-CS" sz="2800" dirty="0"/>
              <a:t>без</a:t>
            </a:r>
            <a:r>
              <a:rPr lang="sr-Latn-CS" sz="2800" dirty="0"/>
              <a:t> </a:t>
            </a:r>
            <a:r>
              <a:rPr lang="sr-Cyrl-CS" sz="2800" dirty="0"/>
              <a:t>икакве</a:t>
            </a:r>
            <a:r>
              <a:rPr lang="sr-Latn-CS" sz="2800" dirty="0"/>
              <a:t> </a:t>
            </a:r>
            <a:r>
              <a:rPr lang="sr-Cyrl-CS" sz="2800" dirty="0"/>
              <a:t>надокнаде</a:t>
            </a:r>
            <a:r>
              <a:rPr lang="sr-Latn-CS" sz="2800" dirty="0"/>
              <a:t>, </a:t>
            </a:r>
            <a:r>
              <a:rPr lang="sr-Cyrl-CS" sz="2800" dirty="0"/>
              <a:t>што</a:t>
            </a:r>
            <a:r>
              <a:rPr lang="sr-Latn-CS" sz="2800" dirty="0"/>
              <a:t> </a:t>
            </a:r>
            <a:r>
              <a:rPr lang="sr-Cyrl-CS" sz="2800" dirty="0"/>
              <a:t>је</a:t>
            </a:r>
            <a:r>
              <a:rPr lang="sr-Latn-CS" sz="2800" dirty="0"/>
              <a:t> </a:t>
            </a:r>
            <a:r>
              <a:rPr lang="sr-Cyrl-CS" sz="2800" dirty="0"/>
              <a:t>допринело</a:t>
            </a:r>
            <a:r>
              <a:rPr lang="sr-Latn-CS" sz="2800" dirty="0"/>
              <a:t> </a:t>
            </a:r>
            <a:r>
              <a:rPr lang="sr-Cyrl-CS" sz="2800" dirty="0"/>
              <a:t>брзом</a:t>
            </a:r>
            <a:r>
              <a:rPr lang="sr-Latn-CS" sz="2800" dirty="0"/>
              <a:t> </a:t>
            </a:r>
            <a:r>
              <a:rPr lang="sr-Cyrl-CS" sz="2800" dirty="0"/>
              <a:t>ширењу</a:t>
            </a:r>
            <a:r>
              <a:rPr lang="sr-Latn-CS" sz="2800" dirty="0"/>
              <a:t> </a:t>
            </a:r>
            <a:r>
              <a:rPr lang="sr-Cyrl-CS" sz="2800" dirty="0"/>
              <a:t>примене</a:t>
            </a:r>
            <a:r>
              <a:rPr lang="sr-Latn-CS" sz="2800" dirty="0"/>
              <a:t> </a:t>
            </a:r>
            <a:r>
              <a:rPr lang="sr-Cyrl-CS" sz="2800" dirty="0">
                <a:hlinkClick r:id="rId5" tooltip="Инсулин"/>
              </a:rPr>
              <a:t>инсули</a:t>
            </a:r>
            <a:r>
              <a:rPr lang="sr-Cyrl-CS" sz="2800" dirty="0"/>
              <a:t>на</a:t>
            </a:r>
            <a:r>
              <a:rPr lang="sr-Latn-CS" sz="2800" dirty="0"/>
              <a:t> </a:t>
            </a:r>
            <a:r>
              <a:rPr lang="sr-Cyrl-CS" sz="2800" dirty="0"/>
              <a:t>у</a:t>
            </a:r>
            <a:r>
              <a:rPr lang="sr-Latn-CS" sz="2800" dirty="0"/>
              <a:t> </a:t>
            </a:r>
            <a:r>
              <a:rPr lang="sr-Cyrl-CS" sz="2800" dirty="0"/>
              <a:t>терапији</a:t>
            </a:r>
            <a:r>
              <a:rPr lang="sr-Latn-CS" sz="2800" dirty="0"/>
              <a:t> </a:t>
            </a:r>
            <a:r>
              <a:rPr lang="sr-Cyrl-CS" sz="2800" dirty="0"/>
              <a:t>ове</a:t>
            </a:r>
            <a:r>
              <a:rPr lang="sr-Latn-CS" sz="2800" dirty="0"/>
              <a:t> </a:t>
            </a:r>
            <a:r>
              <a:rPr lang="sr-Cyrl-CS" sz="2800" dirty="0"/>
              <a:t>болести</a:t>
            </a:r>
            <a:r>
              <a:rPr lang="sr-Latn-CS" sz="2800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116"/>
    </mc:Choice>
    <mc:Fallback xmlns="">
      <p:transition spd="slow" advTm="36116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150" y="214313"/>
            <a:ext cx="6096000" cy="785812"/>
          </a:xfrm>
        </p:spPr>
        <p:txBody>
          <a:bodyPr/>
          <a:lstStyle/>
          <a:p>
            <a:pPr eaLnBrk="1" hangingPunct="1"/>
            <a:r>
              <a:rPr lang="sr-Cyrl-CS" sz="4000"/>
              <a:t>Лучење</a:t>
            </a:r>
            <a:r>
              <a:rPr lang="sr-Latn-CS" sz="4000"/>
              <a:t> </a:t>
            </a:r>
            <a:r>
              <a:rPr lang="sr-Cyrl-CS" sz="4000"/>
              <a:t>инсулина</a:t>
            </a:r>
            <a:endParaRPr lang="sr-Latn-CS" sz="4000"/>
          </a:p>
        </p:txBody>
      </p:sp>
      <p:pic>
        <p:nvPicPr>
          <p:cNvPr id="20483" name="Picture 5" descr="Pankre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000125"/>
            <a:ext cx="36036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7" descr="Protok glukoze u organizm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214438"/>
            <a:ext cx="357187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8"/>
          <p:cNvSpPr>
            <a:spLocks noChangeArrowheads="1"/>
          </p:cNvSpPr>
          <p:nvPr/>
        </p:nvSpPr>
        <p:spPr bwMode="auto">
          <a:xfrm>
            <a:off x="755650" y="5786438"/>
            <a:ext cx="7127875" cy="923925"/>
          </a:xfrm>
          <a:prstGeom prst="rect">
            <a:avLst/>
          </a:prstGeom>
          <a:solidFill>
            <a:srgbClr val="990099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r>
              <a:rPr lang="sr-Cyrl-CS" b="1"/>
              <a:t>Вредности</a:t>
            </a:r>
            <a:r>
              <a:rPr lang="sr-Latn-CS" b="1"/>
              <a:t> </a:t>
            </a:r>
            <a:r>
              <a:rPr lang="sr-Cyrl-CS" b="1"/>
              <a:t>шећера</a:t>
            </a:r>
            <a:r>
              <a:rPr lang="sr-Latn-CS" b="1"/>
              <a:t> </a:t>
            </a:r>
            <a:r>
              <a:rPr lang="sr-Cyrl-CS" b="1"/>
              <a:t>у</a:t>
            </a:r>
            <a:r>
              <a:rPr lang="sr-Latn-CS" b="1"/>
              <a:t> </a:t>
            </a:r>
            <a:r>
              <a:rPr lang="sr-Cyrl-CS" b="1"/>
              <a:t>крви</a:t>
            </a:r>
            <a:r>
              <a:rPr lang="sr-Latn-CS" b="1"/>
              <a:t>:</a:t>
            </a:r>
            <a:br>
              <a:rPr lang="sr-Latn-CS"/>
            </a:br>
            <a:r>
              <a:rPr lang="sr-Latn-CS"/>
              <a:t>4.4 - 7.8 </a:t>
            </a:r>
            <a:r>
              <a:rPr lang="sr-Cyrl-CS"/>
              <a:t>ммол</a:t>
            </a:r>
            <a:r>
              <a:rPr lang="sr-Latn-CS"/>
              <a:t>/</a:t>
            </a:r>
            <a:r>
              <a:rPr lang="sr-Cyrl-CS"/>
              <a:t>Л</a:t>
            </a:r>
            <a:r>
              <a:rPr lang="sr-Latn-CS"/>
              <a:t> </a:t>
            </a:r>
            <a:r>
              <a:rPr lang="sr-Cyrl-CS"/>
              <a:t>пре</a:t>
            </a:r>
            <a:r>
              <a:rPr lang="sr-Latn-CS"/>
              <a:t> </a:t>
            </a:r>
            <a:r>
              <a:rPr lang="sr-Cyrl-CS"/>
              <a:t>главног</a:t>
            </a:r>
            <a:r>
              <a:rPr lang="sr-Latn-CS"/>
              <a:t> </a:t>
            </a:r>
            <a:r>
              <a:rPr lang="sr-Cyrl-CS"/>
              <a:t>оброка</a:t>
            </a:r>
            <a:br>
              <a:rPr lang="sr-Latn-CS"/>
            </a:br>
            <a:r>
              <a:rPr lang="sr-Latn-CS"/>
              <a:t>4.4 - 9.0 </a:t>
            </a:r>
            <a:r>
              <a:rPr lang="sr-Cyrl-CS"/>
              <a:t>ммол</a:t>
            </a:r>
            <a:r>
              <a:rPr lang="sr-Latn-CS"/>
              <a:t>/</a:t>
            </a:r>
            <a:r>
              <a:rPr lang="sr-Cyrl-CS"/>
              <a:t>Л</a:t>
            </a:r>
            <a:r>
              <a:rPr lang="sr-Latn-CS"/>
              <a:t> 2 </a:t>
            </a:r>
            <a:r>
              <a:rPr lang="sr-Cyrl-CS"/>
              <a:t>сата</a:t>
            </a:r>
            <a:r>
              <a:rPr lang="sr-Latn-CS"/>
              <a:t> </a:t>
            </a:r>
            <a:r>
              <a:rPr lang="sr-Cyrl-CS"/>
              <a:t>након</a:t>
            </a:r>
            <a:r>
              <a:rPr lang="sr-Latn-CS"/>
              <a:t> </a:t>
            </a:r>
            <a:r>
              <a:rPr lang="sr-Cyrl-CS"/>
              <a:t>оброка</a:t>
            </a:r>
            <a:endParaRPr lang="sr-Latn-C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024"/>
    </mc:Choice>
    <mc:Fallback xmlns="">
      <p:transition spd="slow" advTm="66024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u="sng"/>
              <a:t>DIABETES MELLITUS</a:t>
            </a:r>
            <a:endParaRPr lang="en-GB" sz="2800" u="sng"/>
          </a:p>
        </p:txBody>
      </p:sp>
      <p:pic>
        <p:nvPicPr>
          <p:cNvPr id="33795" name="Picture 3" descr="scooping[1]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2662238"/>
            <a:ext cx="3429000" cy="2400300"/>
          </a:xfrm>
          <a:noFill/>
        </p:spPr>
      </p:pic>
      <p:pic>
        <p:nvPicPr>
          <p:cNvPr id="33796" name="Picture 4" descr="insulin_resistance[1]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2725738"/>
            <a:ext cx="4038600" cy="2274887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400"/>
    </mc:Choice>
    <mc:Fallback xmlns="">
      <p:transition spd="slow" advTm="184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3254</Words>
  <Application>Microsoft Office PowerPoint</Application>
  <PresentationFormat>On-screen Show (4:3)</PresentationFormat>
  <Paragraphs>390</Paragraphs>
  <Slides>61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61</vt:i4>
      </vt:variant>
    </vt:vector>
  </HeadingPairs>
  <TitlesOfParts>
    <vt:vector size="69" baseType="lpstr">
      <vt:lpstr>Arial</vt:lpstr>
      <vt:lpstr>Calibri</vt:lpstr>
      <vt:lpstr>Symbol</vt:lpstr>
      <vt:lpstr>Times New Roman</vt:lpstr>
      <vt:lpstr>Wingdings</vt:lpstr>
      <vt:lpstr>Office Theme</vt:lpstr>
      <vt:lpstr>Microsoft Graph Chart</vt:lpstr>
      <vt:lpstr>Clip</vt:lpstr>
      <vt:lpstr>PowerPoint Presentation</vt:lpstr>
      <vt:lpstr>PowerPoint Presentation</vt:lpstr>
      <vt:lpstr>Дефиниција</vt:lpstr>
      <vt:lpstr>Епидемиолошки подаци</vt:lpstr>
      <vt:lpstr>Историјат</vt:lpstr>
      <vt:lpstr>Историјат</vt:lpstr>
      <vt:lpstr>Историјат</vt:lpstr>
      <vt:lpstr>Лучење инсулина</vt:lpstr>
      <vt:lpstr>DIABETES MELLITUS</vt:lpstr>
      <vt:lpstr>Метаболички процеси</vt:lpstr>
      <vt:lpstr>Подела ДМ</vt:lpstr>
      <vt:lpstr>Dijabetes tip 1</vt:lpstr>
      <vt:lpstr>Учесталост diabetes mellitus тип 1</vt:lpstr>
      <vt:lpstr>PowerPoint Presentation</vt:lpstr>
      <vt:lpstr>PowerPoint Presentation</vt:lpstr>
      <vt:lpstr>PowerPoint Presentation</vt:lpstr>
      <vt:lpstr>DIABETES MELLITUS</vt:lpstr>
      <vt:lpstr>ЕТИОЛОГИЈА ДМ</vt:lpstr>
      <vt:lpstr>Етиологија</vt:lpstr>
      <vt:lpstr>Шећерна болест и трудноћа 2-5% </vt:lpstr>
      <vt:lpstr>Етиологија</vt:lpstr>
      <vt:lpstr>Клиничка слика ДМ</vt:lpstr>
      <vt:lpstr>PowerPoint Presentation</vt:lpstr>
      <vt:lpstr>Лабораторијски налази у шећерној болести:</vt:lpstr>
      <vt:lpstr>2. Гликохемоглобини - HbA1c</vt:lpstr>
      <vt:lpstr>3. Ацетонска (кетонска) тела у крви и урину (ацетонемија и ацетонурија) </vt:lpstr>
      <vt:lpstr>4. Глукоза у урину (гликозурија)</vt:lpstr>
      <vt:lpstr> ХИПОГЛИКЕМИЈА </vt:lpstr>
      <vt:lpstr>Могући узроци смањене концентрације глукозе у крви могу бити:</vt:lpstr>
      <vt:lpstr>Хипогликемија</vt:lpstr>
      <vt:lpstr>Компликације ДМ</vt:lpstr>
      <vt:lpstr>Oчнe компликације ДМ</vt:lpstr>
      <vt:lpstr>Кардиоваскуларне компликације ДМ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Парадоксална реакција</vt:lpstr>
      <vt:lpstr>Парадоскална реакција</vt:lpstr>
      <vt:lpstr>Биргеров тест</vt:lpstr>
      <vt:lpstr>Гангрена</vt:lpstr>
      <vt:lpstr>Превенција ДМ</vt:lpstr>
      <vt:lpstr>Основни елементи  дијабетичне терапије </vt:lpstr>
      <vt:lpstr>  Терапијски циљеви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Врсте одеће и обуће у току кинезитерапије</vt:lpstr>
      <vt:lpstr>Школа за дијабетичаре</vt:lpstr>
      <vt:lpstr>PowerPoint Presentation</vt:lpstr>
      <vt:lpstr>Принципи спортских активности  спортских активности дијабетичара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</dc:creator>
  <cp:lastModifiedBy>q</cp:lastModifiedBy>
  <cp:revision>11</cp:revision>
  <dcterms:created xsi:type="dcterms:W3CDTF">2020-08-18T09:29:50Z</dcterms:created>
  <dcterms:modified xsi:type="dcterms:W3CDTF">2020-09-30T20:18:00Z</dcterms:modified>
</cp:coreProperties>
</file>