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EF7EA-BA55-4F41-87C8-02D24231B56D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4682D-74FF-40BF-A9C8-30DB63A8CA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E4323E-70D1-48C7-8E44-AC9D47B6B7B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C0079-F0FD-4BAD-AAAE-5AE1807BA12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C92F86-860C-4E7C-ADAF-3F4B0F4EE4D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0792FC-54B0-4CAA-9FEA-8DEBA01DC61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78F48-3CAF-4D07-A853-378F8EAF2A90}" type="datetimeFigureOut">
              <a:rPr lang="en-US" smtClean="0"/>
              <a:pPr/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6453E-5948-4729-9708-9401A4706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43248"/>
            <a:ext cx="7772400" cy="2428892"/>
          </a:xfrm>
        </p:spPr>
        <p:txBody>
          <a:bodyPr/>
          <a:lstStyle/>
          <a:p>
            <a:r>
              <a:rPr lang="sr-Cyrl-CS" dirty="0"/>
              <a:t>Рехабилитаци</a:t>
            </a:r>
            <a:r>
              <a:rPr lang="en-US" dirty="0"/>
              <a:t>j</a:t>
            </a:r>
            <a:r>
              <a:rPr lang="sr-Cyrl-CS" dirty="0"/>
              <a:t>а болесника са артеријском хипертензијом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8604"/>
            <a:ext cx="6072230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0"/>
    </mc:Choice>
    <mc:Fallback xmlns="">
      <p:transition spd="slow" advTm="788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2. Редукција уноса соли</a:t>
            </a:r>
            <a:endParaRPr lang="en-US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/>
              <a:t>Недовољно разјашњен механизам</a:t>
            </a:r>
          </a:p>
          <a:p>
            <a:endParaRPr lang="sr-Cyrl-CS"/>
          </a:p>
          <a:p>
            <a:endParaRPr lang="sr-Cyrl-CS"/>
          </a:p>
          <a:p>
            <a:r>
              <a:rPr lang="sr-Cyrl-CS"/>
              <a:t>Компарација Златибор:Раковица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788"/>
    </mc:Choice>
    <mc:Fallback xmlns="">
      <p:transition spd="slow" advTm="5278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b="1" dirty="0"/>
              <a:t>3.</a:t>
            </a:r>
            <a:r>
              <a:rPr lang="x-none" sz="4000" b="1"/>
              <a:t>Редукција</a:t>
            </a:r>
            <a:r>
              <a:rPr lang="sl-SI" sz="4000" b="1" dirty="0"/>
              <a:t> </a:t>
            </a:r>
            <a:r>
              <a:rPr lang="x-none" sz="4000" b="1"/>
              <a:t>уноса</a:t>
            </a:r>
            <a:r>
              <a:rPr lang="sl-SI" sz="4000" b="1" dirty="0"/>
              <a:t> </a:t>
            </a:r>
            <a:r>
              <a:rPr lang="x-none" sz="4000" b="1"/>
              <a:t>засићених</a:t>
            </a:r>
            <a:r>
              <a:rPr lang="sl-SI" sz="4000" b="1" dirty="0"/>
              <a:t> </a:t>
            </a:r>
            <a:r>
              <a:rPr lang="x-none" sz="4000" b="1"/>
              <a:t>масних</a:t>
            </a:r>
            <a:r>
              <a:rPr lang="sl-SI" sz="4000" b="1" dirty="0"/>
              <a:t> </a:t>
            </a:r>
            <a:r>
              <a:rPr lang="x-none" sz="4000" b="1"/>
              <a:t>киселина</a:t>
            </a:r>
            <a:endParaRPr lang="en-US" sz="4000" b="1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428750"/>
            <a:ext cx="8372475" cy="5214938"/>
          </a:xfrm>
        </p:spPr>
        <p:txBody>
          <a:bodyPr rtlCol="0">
            <a:normAutofit fontScale="77500" lnSpcReduction="20000"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x-none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олестерол</a:t>
            </a: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sz="3600" dirty="0"/>
              <a:t>је основна супсатанца засићених масних киселина</a:t>
            </a:r>
            <a:endParaRPr lang="sl-SI" sz="3600" u="sng" dirty="0"/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sl-SI" sz="3600" u="sng" dirty="0"/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1985. </a:t>
            </a:r>
            <a:r>
              <a:rPr lang="x-none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ЛДЛ</a:t>
            </a:r>
            <a:r>
              <a:rPr lang="sl-SI" sz="3600" dirty="0"/>
              <a:t> (</a:t>
            </a:r>
            <a:r>
              <a:rPr lang="en-US" sz="3600" dirty="0"/>
              <a:t>lo</a:t>
            </a:r>
            <a:r>
              <a:rPr lang="sl-SI" sz="3600" dirty="0"/>
              <a:t>w </a:t>
            </a:r>
            <a:r>
              <a:rPr lang="en-US" sz="3600" dirty="0" err="1"/>
              <a:t>densiti</a:t>
            </a:r>
            <a:r>
              <a:rPr lang="sl-SI" sz="3600" dirty="0"/>
              <a:t> </a:t>
            </a:r>
            <a:r>
              <a:rPr lang="x-none" sz="3600"/>
              <a:t>липопротеин</a:t>
            </a:r>
            <a:r>
              <a:rPr lang="sl-SI" sz="3600" dirty="0"/>
              <a:t>)</a:t>
            </a:r>
            <a:r>
              <a:rPr lang="sr-Cyrl-CS" sz="3600" dirty="0"/>
              <a:t> преко својих рецептора ендоцитозом увлачи холестерол у ћелију,и лизизомалном реакцијом разграђује.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3600" dirty="0"/>
              <a:t>Ендогено: урођени недостатак ЛДЛ рецептора.Егзогено:превише холестерола у храни&gt;превише у крви&gt; убрзана  артеросклероза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3600" dirty="0"/>
              <a:t>ЛДЛ продире у ендотел к.с&gt;”пенасте ћелије” </a:t>
            </a:r>
            <a:r>
              <a:rPr lang="sr-Cyrl-CS" sz="3600" dirty="0">
                <a:solidFill>
                  <a:srgbClr val="FF0000"/>
                </a:solidFill>
              </a:rPr>
              <a:t>10 год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3600" dirty="0">
                <a:solidFill>
                  <a:srgbClr val="FF0000"/>
                </a:solidFill>
              </a:rPr>
              <a:t>Више </a:t>
            </a:r>
            <a:r>
              <a:rPr lang="sr-Cyrl-CS" sz="3600" b="1" dirty="0">
                <a:solidFill>
                  <a:srgbClr val="FF0000"/>
                </a:solidFill>
              </a:rPr>
              <a:t>ХДЛ</a:t>
            </a:r>
            <a:r>
              <a:rPr lang="sr-Cyrl-CS" sz="3600" dirty="0">
                <a:solidFill>
                  <a:srgbClr val="FF0000"/>
                </a:solidFill>
              </a:rPr>
              <a:t>&gt;спорија артеросклероза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3600" dirty="0"/>
              <a:t>Активност липопротеинске липазе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3600" b="1" dirty="0"/>
              <a:t>Триглицериди</a:t>
            </a:r>
            <a:r>
              <a:rPr lang="sr-Cyrl-CS" sz="3600" dirty="0"/>
              <a:t> успоравају фибринолизу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233"/>
    </mc:Choice>
    <mc:Fallback xmlns="">
      <p:transition spd="slow" advTm="307233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LP-a</a:t>
            </a:r>
            <a:endParaRPr lang="en-US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/>
              <a:t>Lp-a</a:t>
            </a:r>
            <a:r>
              <a:rPr lang="sr-Cyrl-CS"/>
              <a:t>  је генетски маркер за коронарну болест (1990 проф Берг,Осло)</a:t>
            </a:r>
          </a:p>
          <a:p>
            <a:r>
              <a:rPr lang="sr-Cyrl-CS"/>
              <a:t>Сличан ЛДЛ,везује 28 пута мање холестерола,али 5 пута убрзава артеросклерозу</a:t>
            </a:r>
          </a:p>
          <a:p>
            <a:r>
              <a:rPr lang="sr-Cyrl-CS"/>
              <a:t>Расте код жена после менопаузе</a:t>
            </a:r>
          </a:p>
          <a:p>
            <a:r>
              <a:rPr lang="sr-Cyrl-CS"/>
              <a:t>Не коригује се исхраном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289"/>
    </mc:Choice>
    <mc:Fallback xmlns="">
      <p:transition spd="slow" advTm="64289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4.</a:t>
            </a:r>
            <a:r>
              <a:rPr lang="en-US"/>
              <a:t>Прекид</a:t>
            </a:r>
            <a:r>
              <a:rPr lang="sl-SI"/>
              <a:t> </a:t>
            </a:r>
            <a:r>
              <a:rPr lang="en-US"/>
              <a:t>пушења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CS"/>
              <a:t>Никотин отров јачине </a:t>
            </a:r>
            <a:r>
              <a:rPr lang="sr-Latn-CS"/>
              <a:t>cijanovodonične kis</a:t>
            </a:r>
            <a:r>
              <a:rPr lang="sr-Cyrl-CS"/>
              <a:t> (60 мг је летална доза)!Свака цигарета подиже оба ТА!! Ефекат на плакове!!!</a:t>
            </a:r>
          </a:p>
          <a:p>
            <a:r>
              <a:rPr lang="sr-Cyrl-CS"/>
              <a:t>Пролази хематоенцефалну баријеру</a:t>
            </a:r>
          </a:p>
          <a:p>
            <a:r>
              <a:rPr lang="sr-Cyrl-CS"/>
              <a:t>Ослобађа А</a:t>
            </a:r>
            <a:r>
              <a:rPr lang="sr-Latn-CS"/>
              <a:t>cH, NA, dopamin, serotonin, vazpresin..</a:t>
            </a:r>
            <a:r>
              <a:rPr lang="sr-Cyrl-CS"/>
              <a:t>делује симпатикомиметички</a:t>
            </a:r>
          </a:p>
          <a:p>
            <a:r>
              <a:rPr lang="sr-Cyrl-CS"/>
              <a:t>Никотинска зависност-умор раздражљивост,анксиозност,несаница,губитак концентрације,повећање апетита</a:t>
            </a:r>
          </a:p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416"/>
    </mc:Choice>
    <mc:Fallback xmlns="">
      <p:transition spd="slow" advTm="20641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5.Редукција уноса алкохола</a:t>
            </a:r>
            <a:endParaRPr lang="en-US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/>
              <a:t>Дг:пад толеранције,психичка зависност, губитак контроле, жудња,”прекиди филма</a:t>
            </a:r>
          </a:p>
          <a:p>
            <a:r>
              <a:rPr lang="sr-Cyrl-CS"/>
              <a:t>0,2 гр/кг ТТ смањује анксиозност</a:t>
            </a:r>
          </a:p>
          <a:p>
            <a:r>
              <a:rPr lang="sr-Cyrl-CS"/>
              <a:t>5 гр је летална доза</a:t>
            </a:r>
          </a:p>
          <a:p>
            <a:r>
              <a:rPr lang="sr-Cyrl-CS"/>
              <a:t>Одговоран за 1/3 есенцијалних ХТА </a:t>
            </a:r>
          </a:p>
          <a:p>
            <a:r>
              <a:rPr lang="sr-Cyrl-CS"/>
              <a:t>Апстиненција или 1 пиће дневно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603"/>
    </mc:Choice>
    <mc:Fallback xmlns="">
      <p:transition spd="slow" advTm="82603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6.</a:t>
            </a:r>
            <a:r>
              <a:rPr lang="en-US" b="1"/>
              <a:t>Физички</a:t>
            </a:r>
            <a:r>
              <a:rPr lang="sl-SI" b="1"/>
              <a:t> </a:t>
            </a:r>
            <a:r>
              <a:rPr lang="en-US" b="1"/>
              <a:t>тренинг</a:t>
            </a:r>
          </a:p>
        </p:txBody>
      </p:sp>
      <p:sp>
        <p:nvSpPr>
          <p:cNvPr id="18435" name="Rectangle 3"/>
          <p:cNvSpPr>
            <a:spLocks noGrp="1"/>
          </p:cNvSpPr>
          <p:nvPr>
            <p:ph idx="1"/>
          </p:nvPr>
        </p:nvSpPr>
        <p:spPr>
          <a:xfrm>
            <a:off x="500063" y="2286000"/>
            <a:ext cx="8229600" cy="3257550"/>
          </a:xfrm>
        </p:spPr>
        <p:txBody>
          <a:bodyPr/>
          <a:lstStyle/>
          <a:p>
            <a:pPr algn="just" eaLnBrk="1" hangingPunct="1"/>
            <a:r>
              <a:rPr lang="en-US"/>
              <a:t>доприноси</a:t>
            </a:r>
            <a:r>
              <a:rPr lang="sl-SI"/>
              <a:t> </a:t>
            </a:r>
          </a:p>
          <a:p>
            <a:pPr lvl="1" algn="just" eaLnBrk="1" hangingPunct="1"/>
            <a:r>
              <a:rPr lang="en-US"/>
              <a:t>повећању</a:t>
            </a:r>
            <a:r>
              <a:rPr lang="sl-SI"/>
              <a:t> </a:t>
            </a:r>
            <a:r>
              <a:rPr lang="en-US"/>
              <a:t>садржаја</a:t>
            </a:r>
            <a:r>
              <a:rPr lang="sl-SI"/>
              <a:t> </a:t>
            </a:r>
            <a:r>
              <a:rPr lang="en-US"/>
              <a:t>HDL</a:t>
            </a:r>
            <a:r>
              <a:rPr lang="sl-SI"/>
              <a:t> </a:t>
            </a:r>
            <a:r>
              <a:rPr lang="en-US"/>
              <a:t>у</a:t>
            </a:r>
            <a:r>
              <a:rPr lang="sl-SI"/>
              <a:t> </a:t>
            </a:r>
            <a:r>
              <a:rPr lang="en-US"/>
              <a:t>серуму</a:t>
            </a:r>
            <a:r>
              <a:rPr lang="sl-SI"/>
              <a:t>, </a:t>
            </a:r>
            <a:r>
              <a:rPr lang="en-US"/>
              <a:t>а</a:t>
            </a:r>
            <a:r>
              <a:rPr lang="sl-SI"/>
              <a:t> </a:t>
            </a:r>
          </a:p>
          <a:p>
            <a:pPr lvl="1" algn="just" eaLnBrk="1" hangingPunct="1"/>
            <a:r>
              <a:rPr lang="en-US"/>
              <a:t>смањењу</a:t>
            </a:r>
            <a:r>
              <a:rPr lang="sl-SI"/>
              <a:t> </a:t>
            </a:r>
            <a:r>
              <a:rPr lang="en-US"/>
              <a:t>укупног</a:t>
            </a:r>
            <a:r>
              <a:rPr lang="sl-SI"/>
              <a:t> </a:t>
            </a:r>
            <a:r>
              <a:rPr lang="en-US"/>
              <a:t>холестерола</a:t>
            </a:r>
            <a:r>
              <a:rPr lang="sl-SI"/>
              <a:t>, </a:t>
            </a:r>
            <a:r>
              <a:rPr lang="en-US"/>
              <a:t>посебно</a:t>
            </a:r>
            <a:r>
              <a:rPr lang="sl-SI"/>
              <a:t> </a:t>
            </a:r>
            <a:r>
              <a:rPr lang="en-US"/>
              <a:t>LDL</a:t>
            </a:r>
            <a:r>
              <a:rPr lang="sl-SI"/>
              <a:t> </a:t>
            </a:r>
            <a:r>
              <a:rPr lang="en-US"/>
              <a:t>холестерола</a:t>
            </a:r>
            <a:r>
              <a:rPr lang="sl-SI"/>
              <a:t> </a:t>
            </a:r>
            <a:r>
              <a:rPr lang="en-US"/>
              <a:t>и</a:t>
            </a:r>
            <a:r>
              <a:rPr lang="sl-SI"/>
              <a:t> </a:t>
            </a:r>
            <a:r>
              <a:rPr lang="en-US"/>
              <a:t>триглицерида</a:t>
            </a:r>
            <a:r>
              <a:rPr lang="sl-SI"/>
              <a:t> </a:t>
            </a:r>
            <a:r>
              <a:rPr lang="en-US"/>
              <a:t>и</a:t>
            </a:r>
            <a:r>
              <a:rPr lang="sl-SI"/>
              <a:t> </a:t>
            </a:r>
          </a:p>
          <a:p>
            <a:pPr lvl="1" algn="just" eaLnBrk="1" hangingPunct="1"/>
            <a:r>
              <a:rPr lang="en-US"/>
              <a:t>смањењу</a:t>
            </a:r>
            <a:r>
              <a:rPr lang="sl-SI"/>
              <a:t> </a:t>
            </a:r>
            <a:r>
              <a:rPr lang="en-US"/>
              <a:t>телесне</a:t>
            </a:r>
            <a:r>
              <a:rPr lang="sl-SI"/>
              <a:t> </a:t>
            </a:r>
            <a:r>
              <a:rPr lang="en-US"/>
              <a:t>тежин</a:t>
            </a:r>
            <a:r>
              <a:rPr lang="sr-Cyrl-CS"/>
              <a:t>е</a:t>
            </a:r>
          </a:p>
          <a:p>
            <a:pPr lvl="1" algn="just" eaLnBrk="1" hangingPunct="1">
              <a:buFont typeface="Arial" pitchFamily="34" charset="0"/>
              <a:buNone/>
            </a:pPr>
            <a:r>
              <a:rPr lang="sr-Cyrl-CS"/>
              <a:t>Посебно ефикасан у 1-2 стадијуму!!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901"/>
    </mc:Choice>
    <mc:Fallback xmlns="">
      <p:transition spd="slow" advTm="19090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ФИЗИЧКИ</a:t>
            </a:r>
            <a:r>
              <a:rPr lang="sl-SI" b="1"/>
              <a:t> </a:t>
            </a:r>
            <a:r>
              <a:rPr lang="en-US" b="1"/>
              <a:t>ТРЕНИНГ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5068888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x-none" dirty="0"/>
              <a:t>доводи</a:t>
            </a:r>
            <a:r>
              <a:rPr lang="sl-SI" dirty="0"/>
              <a:t> </a:t>
            </a:r>
            <a:r>
              <a:rPr lang="x-none" dirty="0"/>
              <a:t>до</a:t>
            </a:r>
            <a:r>
              <a:rPr lang="sl-SI" dirty="0"/>
              <a:t> </a:t>
            </a:r>
            <a:r>
              <a:rPr lang="x-none" dirty="0"/>
              <a:t>смањења</a:t>
            </a:r>
            <a:r>
              <a:rPr lang="sl-SI" dirty="0"/>
              <a:t> </a:t>
            </a:r>
            <a:r>
              <a:rPr lang="x-none" dirty="0"/>
              <a:t>средњег</a:t>
            </a:r>
            <a:r>
              <a:rPr lang="sl-SI" dirty="0"/>
              <a:t> </a:t>
            </a:r>
            <a:r>
              <a:rPr lang="x-none"/>
              <a:t>артеријског</a:t>
            </a:r>
            <a:r>
              <a:rPr lang="sl-SI" dirty="0"/>
              <a:t> </a:t>
            </a:r>
            <a:r>
              <a:rPr lang="x-none"/>
              <a:t>притиска</a:t>
            </a:r>
            <a:endParaRPr lang="sl-SI" dirty="0"/>
          </a:p>
          <a:p>
            <a:pPr algn="just" eaLnBrk="1" fontAlgn="auto" hangingPunct="1">
              <a:spcAft>
                <a:spcPts val="0"/>
              </a:spcAft>
              <a:defRPr/>
            </a:pPr>
            <a:endParaRPr lang="sl-SI" dirty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x-none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Интермитентни 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x-none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x-none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континуирани</a:t>
            </a:r>
            <a:r>
              <a:rPr lang="sl-SI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x-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субмаксимални</a:t>
            </a:r>
            <a:r>
              <a:rPr lang="sl-SI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x-none">
                <a:effectLst>
                  <a:outerShdw blurRad="38100" dist="38100" dir="2700000" algn="tl">
                    <a:srgbClr val="000000"/>
                  </a:outerShdw>
                </a:effectLst>
              </a:rPr>
              <a:t>физички</a:t>
            </a:r>
            <a:r>
              <a:rPr lang="sl-SI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x-none">
                <a:effectLst>
                  <a:outerShdw blurRad="38100" dist="38100" dir="2700000" algn="tl">
                    <a:srgbClr val="000000"/>
                  </a:outerShdw>
                </a:effectLst>
              </a:rPr>
              <a:t>тренинг</a:t>
            </a:r>
            <a:r>
              <a:rPr lang="sr-Cyrl-C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(максимални нема предности) &gt;вазодилатација, симпатиколитички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sr-Cyrl-C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Смањује број рец за вазопресин/стимулише природну продукцију вазопресина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81"/>
    </mc:Choice>
    <mc:Fallback xmlns="">
      <p:transition spd="slow" advTm="658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54238" y="642938"/>
            <a:ext cx="4560887" cy="5311775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51"/>
    </mc:Choice>
    <mc:Fallback xmlns="">
      <p:transition spd="slow" advTm="3795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4000" b="1"/>
              <a:t>Физичка</a:t>
            </a:r>
            <a:r>
              <a:rPr lang="sl-SI" sz="4000" b="1"/>
              <a:t> </a:t>
            </a:r>
            <a:r>
              <a:rPr lang="x-none" sz="4000" b="1"/>
              <a:t>активност</a:t>
            </a:r>
            <a:r>
              <a:rPr lang="sl-SI" sz="4000"/>
              <a:t> </a:t>
            </a:r>
            <a:r>
              <a:rPr lang="x-none" sz="4000"/>
              <a:t>која</a:t>
            </a:r>
            <a:r>
              <a:rPr lang="sl-SI" sz="4000"/>
              <a:t> </a:t>
            </a:r>
            <a:r>
              <a:rPr lang="x-none" sz="4000"/>
              <a:t>је</a:t>
            </a:r>
            <a:r>
              <a:rPr lang="sl-SI" sz="4000"/>
              <a:t> </a:t>
            </a:r>
            <a:r>
              <a:rPr lang="x-none" sz="4000"/>
              <a:t>дозирана</a:t>
            </a:r>
            <a:r>
              <a:rPr lang="sl-SI" sz="4000"/>
              <a:t>, </a:t>
            </a:r>
            <a:r>
              <a:rPr lang="x-none" sz="4000"/>
              <a:t>умерена</a:t>
            </a:r>
            <a:r>
              <a:rPr lang="sl-SI" sz="4000"/>
              <a:t> </a:t>
            </a:r>
            <a:r>
              <a:rPr lang="x-none" sz="4000"/>
              <a:t>и</a:t>
            </a:r>
            <a:r>
              <a:rPr lang="sl-SI" sz="4000"/>
              <a:t> </a:t>
            </a:r>
            <a:r>
              <a:rPr lang="x-none" sz="4000"/>
              <a:t>континуирана</a:t>
            </a:r>
            <a:r>
              <a:rPr lang="sl-SI" sz="4000"/>
              <a:t> </a:t>
            </a:r>
            <a:r>
              <a:rPr lang="x-none" sz="4000"/>
              <a:t>доводи</a:t>
            </a:r>
            <a:r>
              <a:rPr lang="sl-SI" sz="4000"/>
              <a:t> </a:t>
            </a:r>
            <a:r>
              <a:rPr lang="x-none" sz="4000"/>
              <a:t>до</a:t>
            </a:r>
            <a:endParaRPr lang="en-US" sz="4000"/>
          </a:p>
        </p:txBody>
      </p:sp>
      <p:sp>
        <p:nvSpPr>
          <p:cNvPr id="21507" name="Rectangle 3"/>
          <p:cNvSpPr>
            <a:spLocks noGrp="1"/>
          </p:cNvSpPr>
          <p:nvPr>
            <p:ph idx="1"/>
          </p:nvPr>
        </p:nvSpPr>
        <p:spPr>
          <a:xfrm>
            <a:off x="1143000" y="2714625"/>
            <a:ext cx="7043738" cy="3011488"/>
          </a:xfrm>
        </p:spPr>
        <p:txBody>
          <a:bodyPr/>
          <a:lstStyle/>
          <a:p>
            <a:pPr eaLnBrk="1" hangingPunct="1"/>
            <a:r>
              <a:rPr lang="en-US"/>
              <a:t>економичног</a:t>
            </a:r>
            <a:r>
              <a:rPr lang="sl-SI"/>
              <a:t> </a:t>
            </a:r>
            <a:r>
              <a:rPr lang="en-US"/>
              <a:t>рада</a:t>
            </a:r>
            <a:r>
              <a:rPr lang="sl-SI"/>
              <a:t> </a:t>
            </a:r>
            <a:r>
              <a:rPr lang="en-US"/>
              <a:t>КВ</a:t>
            </a:r>
            <a:r>
              <a:rPr lang="sl-SI"/>
              <a:t> </a:t>
            </a:r>
            <a:r>
              <a:rPr lang="en-US"/>
              <a:t>система</a:t>
            </a:r>
            <a:r>
              <a:rPr lang="sl-SI"/>
              <a:t>, </a:t>
            </a:r>
          </a:p>
          <a:p>
            <a:pPr eaLnBrk="1" hangingPunct="1"/>
            <a:r>
              <a:rPr lang="en-US"/>
              <a:t>има</a:t>
            </a:r>
            <a:r>
              <a:rPr lang="sl-SI"/>
              <a:t> </a:t>
            </a:r>
            <a:r>
              <a:rPr lang="en-US"/>
              <a:t>антиатерогено</a:t>
            </a:r>
            <a:r>
              <a:rPr lang="sl-SI"/>
              <a:t> </a:t>
            </a:r>
            <a:r>
              <a:rPr lang="en-US"/>
              <a:t>дејство</a:t>
            </a:r>
            <a:r>
              <a:rPr lang="sl-SI"/>
              <a:t>, </a:t>
            </a:r>
          </a:p>
          <a:p>
            <a:pPr eaLnBrk="1" hangingPunct="1"/>
            <a:r>
              <a:rPr lang="en-US"/>
              <a:t>побољшава</a:t>
            </a:r>
            <a:r>
              <a:rPr lang="sl-SI"/>
              <a:t> </a:t>
            </a:r>
            <a:r>
              <a:rPr lang="en-US"/>
              <a:t>коронарни</a:t>
            </a:r>
            <a:r>
              <a:rPr lang="sl-SI"/>
              <a:t> </a:t>
            </a:r>
            <a:r>
              <a:rPr lang="en-US"/>
              <a:t>крвоток</a:t>
            </a:r>
            <a:r>
              <a:rPr lang="sl-SI"/>
              <a:t>, </a:t>
            </a:r>
          </a:p>
          <a:p>
            <a:pPr eaLnBrk="1" hangingPunct="1"/>
            <a:r>
              <a:rPr lang="en-US"/>
              <a:t>превенира</a:t>
            </a:r>
            <a:r>
              <a:rPr lang="sl-SI"/>
              <a:t> </a:t>
            </a:r>
            <a:r>
              <a:rPr lang="en-US"/>
              <a:t>акутни</a:t>
            </a:r>
            <a:r>
              <a:rPr lang="sl-SI"/>
              <a:t> </a:t>
            </a:r>
            <a:r>
              <a:rPr lang="en-US"/>
              <a:t>инфаркт</a:t>
            </a:r>
            <a:r>
              <a:rPr lang="sl-SI"/>
              <a:t> </a:t>
            </a:r>
            <a:r>
              <a:rPr lang="en-US"/>
              <a:t>миокарда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038"/>
    </mc:Choice>
    <mc:Fallback xmlns="">
      <p:transition spd="slow" advTm="27038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/>
              <a:t>Да</a:t>
            </a:r>
            <a:r>
              <a:rPr lang="sl-SI" sz="3200" b="1"/>
              <a:t> </a:t>
            </a:r>
            <a:r>
              <a:rPr lang="en-US" sz="3200" b="1"/>
              <a:t>би</a:t>
            </a:r>
            <a:r>
              <a:rPr lang="sl-SI" sz="3200" b="1"/>
              <a:t> </a:t>
            </a:r>
            <a:r>
              <a:rPr lang="en-US" sz="3200" b="1"/>
              <a:t>физички</a:t>
            </a:r>
            <a:r>
              <a:rPr lang="sl-SI" sz="3200" b="1"/>
              <a:t> </a:t>
            </a:r>
            <a:r>
              <a:rPr lang="en-US" sz="3200" b="1"/>
              <a:t>тренинг</a:t>
            </a:r>
            <a:r>
              <a:rPr lang="sl-SI" sz="3200" b="1"/>
              <a:t> </a:t>
            </a:r>
            <a:r>
              <a:rPr lang="en-US" sz="3200" b="1"/>
              <a:t>имао</a:t>
            </a:r>
            <a:r>
              <a:rPr lang="sl-SI" sz="3200" b="1"/>
              <a:t> </a:t>
            </a:r>
            <a:r>
              <a:rPr lang="en-US" sz="3200" b="1"/>
              <a:t>повољан</a:t>
            </a:r>
            <a:r>
              <a:rPr lang="sl-SI" sz="3200" b="1"/>
              <a:t> </a:t>
            </a:r>
            <a:r>
              <a:rPr lang="en-US" sz="3200" b="1"/>
              <a:t>ефекат</a:t>
            </a:r>
            <a:r>
              <a:rPr lang="sl-SI" sz="3200" b="1"/>
              <a:t> </a:t>
            </a:r>
            <a:r>
              <a:rPr lang="en-US" sz="3200" b="1"/>
              <a:t>мора</a:t>
            </a:r>
            <a:r>
              <a:rPr lang="sl-SI" sz="3200" b="1"/>
              <a:t> </a:t>
            </a:r>
            <a:r>
              <a:rPr lang="en-US" sz="3200" b="1"/>
              <a:t>бити</a:t>
            </a:r>
          </a:p>
        </p:txBody>
      </p:sp>
      <p:sp>
        <p:nvSpPr>
          <p:cNvPr id="22531" name="Rectangle 3"/>
          <p:cNvSpPr>
            <a:spLocks noGrp="1"/>
          </p:cNvSpPr>
          <p:nvPr>
            <p:ph idx="1"/>
          </p:nvPr>
        </p:nvSpPr>
        <p:spPr>
          <a:xfrm>
            <a:off x="500063" y="1643063"/>
            <a:ext cx="7972425" cy="3471862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sr-Cyrl-CS" b="1"/>
              <a:t>Д</a:t>
            </a:r>
            <a:r>
              <a:rPr lang="en-US" b="1"/>
              <a:t>инамичког</a:t>
            </a:r>
            <a:r>
              <a:rPr lang="sl-SI" b="1"/>
              <a:t>:</a:t>
            </a:r>
            <a:endParaRPr lang="sr-Cyrl-CS" b="1"/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r-Cyrl-CS" b="1"/>
              <a:t>Мишић мења дужину,у рад се укључују велике мишићне групе</a:t>
            </a:r>
          </a:p>
          <a:p>
            <a:pPr algn="just" eaLnBrk="1" hangingPunct="1">
              <a:lnSpc>
                <a:spcPct val="90000"/>
              </a:lnSpc>
            </a:pPr>
            <a:endParaRPr lang="sr-Cyrl-CS" b="1"/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endParaRPr lang="sl-SI" b="1"/>
          </a:p>
          <a:p>
            <a:pPr algn="just" eaLnBrk="1" hangingPunct="1">
              <a:lnSpc>
                <a:spcPct val="90000"/>
              </a:lnSpc>
            </a:pPr>
            <a:r>
              <a:rPr lang="sl-SI" b="1"/>
              <a:t> </a:t>
            </a:r>
            <a:r>
              <a:rPr lang="sr-Cyrl-CS" b="1"/>
              <a:t>А</a:t>
            </a:r>
            <a:r>
              <a:rPr lang="en-US" b="1"/>
              <a:t>еробног</a:t>
            </a:r>
            <a:r>
              <a:rPr lang="sl-SI" b="1"/>
              <a:t> </a:t>
            </a:r>
            <a:r>
              <a:rPr lang="en-US" b="1"/>
              <a:t>типа</a:t>
            </a:r>
            <a:r>
              <a:rPr lang="sr-Cyrl-CS" b="1"/>
              <a:t>: дисање је нормално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r-Cyrl-CS" b="1"/>
              <a:t>Захтева повећану плућну вентилацију, МВ, мали пораст ТА и лактата.Смањује се васкуларни тонус и шире се периферни кс</a:t>
            </a:r>
            <a:endParaRPr lang="en-US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72"/>
    </mc:Choice>
    <mc:Fallback xmlns="">
      <p:transition spd="slow" advTm="3507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/>
          </p:cNvSpPr>
          <p:nvPr>
            <p:ph type="title"/>
          </p:nvPr>
        </p:nvSpPr>
        <p:spPr>
          <a:xfrm>
            <a:off x="152400" y="274638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Textile"/>
              </a:rPr>
              <a:t>ТА</a:t>
            </a:r>
            <a:endParaRPr lang="en-CA"/>
          </a:p>
        </p:txBody>
      </p:sp>
      <p:sp>
        <p:nvSpPr>
          <p:cNvPr id="5123" name="Rectangle 3"/>
          <p:cNvSpPr>
            <a:spLocks noGrp="1" noRot="1"/>
          </p:cNvSpPr>
          <p:nvPr>
            <p:ph idx="1"/>
          </p:nvPr>
        </p:nvSpPr>
        <p:spPr>
          <a:xfrm>
            <a:off x="357188" y="1571625"/>
            <a:ext cx="8229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/>
              <a:t>Систолни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latin typeface="Verdana" pitchFamily="34" charset="0"/>
              </a:rPr>
              <a:t> (130)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/>
              <a:t>						</a:t>
            </a:r>
            <a:r>
              <a:rPr lang="en-US" sz="2800" b="1"/>
              <a:t>Дијастолни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			   </a:t>
            </a:r>
            <a:r>
              <a:rPr lang="en-US" sz="2400">
                <a:latin typeface="Verdana" pitchFamily="34" charset="0"/>
              </a:rPr>
              <a:t>			(80)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Verdana" pitchFamily="34" charset="0"/>
              </a:rPr>
              <a:t>140</a:t>
            </a:r>
            <a:r>
              <a:rPr lang="sr-Cyrl-CS" sz="2800">
                <a:latin typeface="Verdana" pitchFamily="34" charset="0"/>
              </a:rPr>
              <a:t>/ </a:t>
            </a:r>
            <a:r>
              <a:rPr lang="en-US" sz="2800">
                <a:latin typeface="Verdana" pitchFamily="34" charset="0"/>
              </a:rPr>
              <a:t>90</a:t>
            </a:r>
            <a:r>
              <a:rPr lang="sr-Cyrl-CS" sz="2800">
                <a:latin typeface="Verdana" pitchFamily="34" charset="0"/>
              </a:rPr>
              <a:t> гранична вредност</a:t>
            </a:r>
            <a:endParaRPr lang="en-US" sz="2400">
              <a:latin typeface="Verdana" pitchFamily="34" charset="0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914400" y="1828800"/>
            <a:ext cx="7391400" cy="3733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053"/>
    </mc:Choice>
    <mc:Fallback xmlns="">
      <p:transition spd="slow" advTm="6205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/>
              <a:t>Дозирање</a:t>
            </a:r>
            <a:r>
              <a:rPr lang="sl-SI" b="1"/>
              <a:t> </a:t>
            </a:r>
            <a:r>
              <a:rPr lang="en-US" b="1"/>
              <a:t>физичког</a:t>
            </a:r>
            <a:r>
              <a:rPr lang="sl-SI" b="1"/>
              <a:t> </a:t>
            </a:r>
            <a:r>
              <a:rPr lang="en-US" b="1"/>
              <a:t>тренинга</a:t>
            </a:r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357188" y="1357313"/>
            <a:ext cx="8429625" cy="46863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sz="2800" b="1"/>
              <a:t>фреквенција</a:t>
            </a:r>
            <a:r>
              <a:rPr lang="sl-SI" sz="2800" b="1"/>
              <a:t> </a:t>
            </a:r>
            <a:r>
              <a:rPr lang="en-US" sz="2800" b="1"/>
              <a:t>пулса</a:t>
            </a:r>
            <a:r>
              <a:rPr lang="sl-SI" sz="2800"/>
              <a:t> </a:t>
            </a:r>
            <a:endParaRPr lang="en-US" sz="2800"/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r-Cyrl-CS" sz="2800" b="1"/>
              <a:t>220-50= 170 </a:t>
            </a:r>
            <a:r>
              <a:rPr lang="en-US" sz="2800" b="1"/>
              <a:t> </a:t>
            </a:r>
            <a:r>
              <a:rPr lang="sr-Cyrl-CS" sz="2800" b="1"/>
              <a:t>60-70% од макс  </a:t>
            </a:r>
            <a:endParaRPr lang="en-US" sz="2800" b="1"/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r-Cyrl-CS" sz="2800" b="1"/>
              <a:t>Тестирати пре вежбања!</a:t>
            </a:r>
            <a:endParaRPr lang="en-US" sz="2800" b="1"/>
          </a:p>
          <a:p>
            <a:pPr algn="just" eaLnBrk="1" hangingPunct="1">
              <a:lnSpc>
                <a:spcPct val="90000"/>
              </a:lnSpc>
            </a:pPr>
            <a:r>
              <a:rPr lang="en-US" sz="2800" b="1"/>
              <a:t>осећај</a:t>
            </a:r>
            <a:r>
              <a:rPr lang="sl-SI" sz="2800" b="1"/>
              <a:t> </a:t>
            </a:r>
            <a:r>
              <a:rPr lang="en-US" sz="2800" b="1"/>
              <a:t>пријатности</a:t>
            </a:r>
            <a:endParaRPr lang="sl-SI" sz="2800"/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r-Cyrl-CS" sz="2800"/>
              <a:t>У току и после вежбе</a:t>
            </a:r>
            <a:endParaRPr lang="sl-SI" sz="2800"/>
          </a:p>
          <a:p>
            <a:pPr algn="just" eaLnBrk="1" hangingPunct="1">
              <a:lnSpc>
                <a:spcPct val="90000"/>
              </a:lnSpc>
            </a:pPr>
            <a:r>
              <a:rPr lang="sl-SI" sz="2800" b="1"/>
              <a:t>2-4 </a:t>
            </a:r>
            <a:r>
              <a:rPr lang="en-US" sz="2800" b="1"/>
              <a:t>пута</a:t>
            </a:r>
            <a:r>
              <a:rPr lang="sl-SI" sz="2800" b="1"/>
              <a:t> </a:t>
            </a:r>
            <a:r>
              <a:rPr lang="en-US" sz="2800" b="1"/>
              <a:t>недељно</a:t>
            </a:r>
            <a:r>
              <a:rPr lang="sl-SI" sz="2800"/>
              <a:t> </a:t>
            </a:r>
            <a:r>
              <a:rPr lang="en-US" sz="2800"/>
              <a:t>по</a:t>
            </a:r>
            <a:r>
              <a:rPr lang="sl-SI" sz="2800"/>
              <a:t> </a:t>
            </a:r>
            <a:r>
              <a:rPr lang="sl-SI" sz="2800" b="1"/>
              <a:t>30 </a:t>
            </a:r>
            <a:r>
              <a:rPr lang="en-US" sz="2800" b="1"/>
              <a:t>до</a:t>
            </a:r>
            <a:r>
              <a:rPr lang="sl-SI" sz="2800" b="1"/>
              <a:t> 60</a:t>
            </a:r>
            <a:r>
              <a:rPr lang="sl-SI" sz="2800"/>
              <a:t> </a:t>
            </a:r>
            <a:r>
              <a:rPr lang="en-US" sz="2800" b="1"/>
              <a:t>минута</a:t>
            </a:r>
            <a:r>
              <a:rPr lang="sl-SI" sz="2800" b="1"/>
              <a:t>. </a:t>
            </a:r>
          </a:p>
          <a:p>
            <a:pPr algn="just" eaLnBrk="1" hangingPunct="1">
              <a:lnSpc>
                <a:spcPct val="90000"/>
              </a:lnSpc>
            </a:pPr>
            <a:endParaRPr lang="sl-SI" sz="2800" b="1"/>
          </a:p>
          <a:p>
            <a:pPr algn="just" eaLnBrk="1" hangingPunct="1">
              <a:lnSpc>
                <a:spcPct val="90000"/>
              </a:lnSpc>
            </a:pPr>
            <a:r>
              <a:rPr lang="en-US" sz="2800" b="1"/>
              <a:t>доживотно</a:t>
            </a:r>
            <a:r>
              <a:rPr lang="sl-SI" sz="2800"/>
              <a:t>, </a:t>
            </a:r>
            <a:endParaRPr lang="sr-Cyrl-CS" sz="2800"/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sr-Cyrl-CS" sz="2800"/>
              <a:t>2 недеље прекида су довољне да се изгубе бенефити</a:t>
            </a:r>
            <a:endParaRPr 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188"/>
    </mc:Choice>
    <mc:Fallback xmlns="">
      <p:transition spd="slow" advTm="65188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  <a:ln w="28575">
            <a:solidFill>
              <a:srgbClr val="FF3300"/>
            </a:solidFill>
          </a:ln>
        </p:spPr>
        <p:txBody>
          <a:bodyPr/>
          <a:lstStyle/>
          <a:p>
            <a:pPr eaLnBrk="1" hangingPunct="1"/>
            <a:r>
              <a:rPr lang="en-US" sz="3200" b="1"/>
              <a:t>Препоруке</a:t>
            </a:r>
            <a:r>
              <a:rPr lang="sl-SI" sz="3200" b="1"/>
              <a:t> </a:t>
            </a:r>
            <a:r>
              <a:rPr lang="en-US" sz="3200" b="1"/>
              <a:t>за</a:t>
            </a:r>
            <a:r>
              <a:rPr lang="sl-SI" sz="3200" b="1"/>
              <a:t> </a:t>
            </a:r>
            <a:r>
              <a:rPr lang="en-US" sz="3200" b="1"/>
              <a:t>модел</a:t>
            </a:r>
            <a:r>
              <a:rPr lang="sl-SI" sz="3200" b="1"/>
              <a:t> </a:t>
            </a:r>
            <a:r>
              <a:rPr lang="en-US" sz="3200" b="1"/>
              <a:t>примене</a:t>
            </a:r>
            <a:r>
              <a:rPr lang="sl-SI" sz="3200" b="1"/>
              <a:t> </a:t>
            </a:r>
            <a:r>
              <a:rPr lang="en-US" sz="3200" b="1"/>
              <a:t>физичког</a:t>
            </a:r>
            <a:r>
              <a:rPr lang="sl-SI" sz="3200" b="1"/>
              <a:t> </a:t>
            </a:r>
            <a:r>
              <a:rPr lang="en-US" sz="3200" b="1"/>
              <a:t>тренинга</a:t>
            </a:r>
            <a:r>
              <a:rPr lang="en-US" sz="4000"/>
              <a:t> </a:t>
            </a:r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2286000" y="2428875"/>
            <a:ext cx="5715000" cy="40005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Clr>
                <a:srgbClr val="FF3300"/>
              </a:buClr>
            </a:pPr>
            <a:r>
              <a:rPr lang="en-US" sz="3600" b="1" u="sng"/>
              <a:t>равномерност</a:t>
            </a:r>
            <a:endParaRPr lang="sl-SI" sz="3600"/>
          </a:p>
          <a:p>
            <a:pPr marL="609600" indent="-609600" eaLnBrk="1" hangingPunct="1">
              <a:lnSpc>
                <a:spcPct val="80000"/>
              </a:lnSpc>
              <a:buClr>
                <a:srgbClr val="FF3300"/>
              </a:buClr>
            </a:pPr>
            <a:endParaRPr lang="en-US" sz="3600"/>
          </a:p>
          <a:p>
            <a:pPr marL="609600" indent="-609600" eaLnBrk="1" hangingPunct="1">
              <a:lnSpc>
                <a:spcPct val="80000"/>
              </a:lnSpc>
              <a:buClr>
                <a:srgbClr val="FF3300"/>
              </a:buClr>
            </a:pPr>
            <a:r>
              <a:rPr lang="sr-Cyrl-CS" sz="3600" b="1" u="sng"/>
              <a:t>п</a:t>
            </a:r>
            <a:r>
              <a:rPr lang="en-US" sz="3600" b="1" u="sng"/>
              <a:t>олазни</a:t>
            </a:r>
            <a:r>
              <a:rPr lang="sl-SI" sz="3600" b="1" u="sng"/>
              <a:t> </a:t>
            </a:r>
            <a:r>
              <a:rPr lang="en-US" sz="3600" b="1" u="sng"/>
              <a:t>став</a:t>
            </a:r>
            <a:r>
              <a:rPr lang="sl-SI" sz="3600" b="1" u="sng"/>
              <a:t> </a:t>
            </a:r>
            <a:r>
              <a:rPr lang="sl-SI" sz="3600"/>
              <a:t> </a:t>
            </a:r>
          </a:p>
          <a:p>
            <a:pPr marL="609600" indent="-609600" eaLnBrk="1" hangingPunct="1">
              <a:lnSpc>
                <a:spcPct val="80000"/>
              </a:lnSpc>
              <a:buClr>
                <a:srgbClr val="FF3300"/>
              </a:buClr>
            </a:pPr>
            <a:endParaRPr lang="en-US" sz="3600"/>
          </a:p>
          <a:p>
            <a:pPr marL="609600" indent="-609600" eaLnBrk="1" hangingPunct="1">
              <a:lnSpc>
                <a:spcPct val="80000"/>
              </a:lnSpc>
              <a:buClr>
                <a:srgbClr val="FF3300"/>
              </a:buClr>
            </a:pPr>
            <a:r>
              <a:rPr lang="en-US" sz="3600"/>
              <a:t>индивидуалност</a:t>
            </a:r>
            <a:endParaRPr lang="sl-SI" sz="3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61"/>
    </mc:Choice>
    <mc:Fallback xmlns="">
      <p:transition spd="slow" advTm="1906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5888"/>
            <a:ext cx="9144000" cy="1143000"/>
          </a:xfrm>
          <a:ln w="28575">
            <a:solidFill>
              <a:srgbClr val="FF3300"/>
            </a:solidFill>
          </a:ln>
        </p:spPr>
        <p:txBody>
          <a:bodyPr/>
          <a:lstStyle/>
          <a:p>
            <a:pPr eaLnBrk="1" hangingPunct="1"/>
            <a:r>
              <a:rPr lang="en-US" sz="3600" b="1"/>
              <a:t>Препоруке</a:t>
            </a:r>
            <a:r>
              <a:rPr lang="sl-SI" sz="3600" b="1"/>
              <a:t> </a:t>
            </a:r>
            <a:r>
              <a:rPr lang="en-US" sz="3600" b="1"/>
              <a:t>за</a:t>
            </a:r>
            <a:r>
              <a:rPr lang="sl-SI" sz="3600" b="1"/>
              <a:t> </a:t>
            </a:r>
            <a:r>
              <a:rPr lang="en-US" sz="3600" b="1"/>
              <a:t>аеробне</a:t>
            </a:r>
            <a:r>
              <a:rPr lang="sl-SI" sz="3600" b="1"/>
              <a:t> </a:t>
            </a:r>
            <a:r>
              <a:rPr lang="en-US" sz="3600" b="1"/>
              <a:t>вежбе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1500188" y="1857375"/>
            <a:ext cx="6115050" cy="4471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sz="2400"/>
          </a:p>
          <a:p>
            <a:pPr eaLnBrk="1" hangingPunct="1">
              <a:lnSpc>
                <a:spcPct val="80000"/>
              </a:lnSpc>
            </a:pPr>
            <a:endParaRPr lang="en-US" sz="2400"/>
          </a:p>
          <a:p>
            <a:pPr lvl="3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3600"/>
              <a:t>З</a:t>
            </a:r>
            <a:r>
              <a:rPr lang="en-US" sz="3600"/>
              <a:t>агревање</a:t>
            </a:r>
            <a:r>
              <a:rPr lang="sr-Cyrl-CS" sz="3600"/>
              <a:t> 5 мин</a:t>
            </a:r>
            <a:r>
              <a:rPr lang="sl-SI" sz="3600"/>
              <a:t>, </a:t>
            </a:r>
            <a:endParaRPr lang="en-US" sz="3600"/>
          </a:p>
          <a:p>
            <a:pPr lvl="3"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3600"/>
          </a:p>
          <a:p>
            <a:pPr lvl="3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3600"/>
              <a:t>А</a:t>
            </a:r>
            <a:r>
              <a:rPr lang="en-US" sz="3600"/>
              <a:t>ктивност</a:t>
            </a:r>
            <a:r>
              <a:rPr lang="sr-Cyrl-CS" sz="3600"/>
              <a:t> 30 мин</a:t>
            </a:r>
            <a:r>
              <a:rPr lang="sl-SI" sz="3600"/>
              <a:t>,</a:t>
            </a:r>
            <a:endParaRPr lang="en-US" sz="3600"/>
          </a:p>
          <a:p>
            <a:pPr lvl="3"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en-US" sz="3600"/>
          </a:p>
          <a:p>
            <a:pPr lvl="3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sr-Cyrl-CS" sz="3600"/>
              <a:t>О</a:t>
            </a:r>
            <a:r>
              <a:rPr lang="en-US" sz="3600"/>
              <a:t>поравак</a:t>
            </a:r>
            <a:r>
              <a:rPr lang="sr-Cyrl-CS" sz="3600"/>
              <a:t> 5 мин</a:t>
            </a:r>
            <a:endParaRPr lang="en-US" sz="3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21"/>
    </mc:Choice>
    <mc:Fallback xmlns="">
      <p:transition spd="slow" advTm="1942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r>
              <a:rPr lang="en-US"/>
              <a:t> </a:t>
            </a:r>
            <a:r>
              <a:rPr lang="sr-Cyrl-CS"/>
              <a:t>д</a:t>
            </a:r>
            <a:r>
              <a:rPr lang="en-US"/>
              <a:t>o 85 mm Hg</a:t>
            </a:r>
            <a:r>
              <a:rPr lang="sr-Cyrl-CS"/>
              <a:t>     нормалан ТА</a:t>
            </a:r>
          </a:p>
          <a:p>
            <a:r>
              <a:rPr lang="sr-Cyrl-CS"/>
              <a:t>85-89 </a:t>
            </a:r>
            <a:r>
              <a:rPr lang="en-US"/>
              <a:t>mm Hg</a:t>
            </a:r>
            <a:r>
              <a:rPr lang="sr-Cyrl-CS"/>
              <a:t> висок нормалан ТА</a:t>
            </a:r>
          </a:p>
          <a:p>
            <a:r>
              <a:rPr lang="sr-Cyrl-CS"/>
              <a:t>90-104 </a:t>
            </a:r>
            <a:r>
              <a:rPr lang="en-US"/>
              <a:t>mm Hg</a:t>
            </a:r>
            <a:r>
              <a:rPr lang="sr-Cyrl-CS"/>
              <a:t> блага хипертензија</a:t>
            </a:r>
          </a:p>
          <a:p>
            <a:r>
              <a:rPr lang="sr-Cyrl-CS"/>
              <a:t>&gt;105</a:t>
            </a:r>
            <a:r>
              <a:rPr lang="en-US"/>
              <a:t> mm Hg</a:t>
            </a:r>
            <a:r>
              <a:rPr lang="sr-Cyrl-CS"/>
              <a:t> тешка хипертензија </a:t>
            </a:r>
          </a:p>
          <a:p>
            <a:endParaRPr lang="sr-Cyrl-CS"/>
          </a:p>
          <a:p>
            <a:r>
              <a:rPr lang="sr-Cyrl-CS"/>
              <a:t> до 140</a:t>
            </a:r>
            <a:r>
              <a:rPr lang="en-US"/>
              <a:t> mm Hg</a:t>
            </a:r>
            <a:r>
              <a:rPr lang="sr-Cyrl-CS"/>
              <a:t> нормалан ТА</a:t>
            </a:r>
          </a:p>
          <a:p>
            <a:r>
              <a:rPr lang="sr-Cyrl-CS"/>
              <a:t>140-159</a:t>
            </a:r>
            <a:r>
              <a:rPr lang="en-US"/>
              <a:t> mm Hg</a:t>
            </a:r>
            <a:r>
              <a:rPr lang="sr-Cyrl-CS"/>
              <a:t> </a:t>
            </a:r>
            <a:r>
              <a:rPr lang="sr-Cyrl-CS">
                <a:solidFill>
                  <a:srgbClr val="FF0000"/>
                </a:solidFill>
              </a:rPr>
              <a:t>гранична хипертензија</a:t>
            </a:r>
          </a:p>
          <a:p>
            <a:r>
              <a:rPr lang="sr-Cyrl-CS"/>
              <a:t>&gt;160</a:t>
            </a:r>
            <a:r>
              <a:rPr lang="en-US"/>
              <a:t> mm Hg</a:t>
            </a:r>
            <a:r>
              <a:rPr lang="sr-Cyrl-CS"/>
              <a:t> хипертензија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285"/>
    </mc:Choice>
    <mc:Fallback xmlns="">
      <p:transition spd="slow" advTm="6228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/>
          </p:cNvSpPr>
          <p:nvPr>
            <p:ph type="title"/>
          </p:nvPr>
        </p:nvSpPr>
        <p:spPr>
          <a:xfrm>
            <a:off x="381000" y="274638"/>
            <a:ext cx="8534400" cy="2439987"/>
          </a:xfrm>
        </p:spPr>
        <p:txBody>
          <a:bodyPr/>
          <a:lstStyle/>
          <a:p>
            <a:pPr eaLnBrk="1" hangingPunct="1"/>
            <a:r>
              <a:rPr lang="en-US">
                <a:latin typeface="Textile"/>
              </a:rPr>
              <a:t>Крвни</a:t>
            </a:r>
            <a:r>
              <a:rPr lang="sr-Latn-CS">
                <a:latin typeface="Textile"/>
              </a:rPr>
              <a:t> </a:t>
            </a:r>
            <a:r>
              <a:rPr lang="en-US">
                <a:latin typeface="Textile"/>
              </a:rPr>
              <a:t>притисак?</a:t>
            </a:r>
            <a:endParaRPr lang="en-US"/>
          </a:p>
        </p:txBody>
      </p:sp>
      <p:sp>
        <p:nvSpPr>
          <p:cNvPr id="7171" name="Rectangle 3"/>
          <p:cNvSpPr>
            <a:spLocks noGrp="1" noRot="1"/>
          </p:cNvSpPr>
          <p:nvPr>
            <p:ph idx="1"/>
          </p:nvPr>
        </p:nvSpPr>
        <p:spPr>
          <a:xfrm>
            <a:off x="827088" y="1981200"/>
            <a:ext cx="7856537" cy="2514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2800" b="1" dirty="0"/>
          </a:p>
          <a:p>
            <a:pPr lvl="1" eaLnBrk="1" hangingPunct="1">
              <a:buFont typeface="Arial" pitchFamily="34" charset="0"/>
              <a:buNone/>
            </a:pPr>
            <a:r>
              <a:rPr lang="sr-Cyrl-CS" dirty="0"/>
              <a:t>Хипертофија зида води трајном сужењу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sr-Cyrl-CS" dirty="0"/>
              <a:t>Мења се елестичност</a:t>
            </a:r>
          </a:p>
          <a:p>
            <a:pPr lvl="1" eaLnBrk="1" hangingPunct="1">
              <a:buFont typeface="Arial" pitchFamily="34" charset="0"/>
              <a:buNone/>
            </a:pPr>
            <a:r>
              <a:rPr lang="sr-Cyrl-CS" dirty="0"/>
              <a:t>Временом је могуће пуцање и крварење&gt;&gt;ЦВИ,</a:t>
            </a:r>
            <a:r>
              <a:rPr lang="en-US" dirty="0"/>
              <a:t> </a:t>
            </a:r>
            <a:r>
              <a:rPr lang="sr-Cyrl-CS" dirty="0"/>
              <a:t>ХРИ,</a:t>
            </a:r>
            <a:r>
              <a:rPr lang="en-US" dirty="0"/>
              <a:t> </a:t>
            </a:r>
            <a:r>
              <a:rPr lang="sr-Cyrl-CS" dirty="0"/>
              <a:t>АМИ...</a:t>
            </a:r>
            <a:endParaRPr lang="en-US" dirty="0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4648200" y="4572000"/>
            <a:ext cx="1752600" cy="1676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602" y="10800"/>
                </a:moveTo>
                <a:cubicBezTo>
                  <a:pt x="2602" y="15328"/>
                  <a:pt x="6272" y="18998"/>
                  <a:pt x="10800" y="18998"/>
                </a:cubicBezTo>
                <a:cubicBezTo>
                  <a:pt x="15328" y="18998"/>
                  <a:pt x="18998" y="15328"/>
                  <a:pt x="18998" y="10800"/>
                </a:cubicBezTo>
                <a:cubicBezTo>
                  <a:pt x="18998" y="6272"/>
                  <a:pt x="15328" y="2602"/>
                  <a:pt x="10800" y="2602"/>
                </a:cubicBezTo>
                <a:cubicBezTo>
                  <a:pt x="6272" y="2602"/>
                  <a:pt x="2602" y="6272"/>
                  <a:pt x="2602" y="10800"/>
                </a:cubicBezTo>
                <a:close/>
              </a:path>
            </a:pathLst>
          </a:cu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5400000" scaled="1"/>
          </a:gra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5715000" y="5105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5791200" y="541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562600" y="571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5562600" y="4953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 flipV="1">
            <a:off x="5029200" y="541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5181600" y="56388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H="1" flipV="1">
            <a:off x="5257800" y="51054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715000" y="5562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762000" y="4648200"/>
            <a:ext cx="2743200" cy="1524000"/>
          </a:xfrm>
          <a:prstGeom prst="flowChartMagneticDrum">
            <a:avLst/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5400000" scaled="1"/>
          </a:gradFill>
          <a:ln w="1905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2590800" y="4648200"/>
            <a:ext cx="914400" cy="1524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602" y="10800"/>
                </a:moveTo>
                <a:cubicBezTo>
                  <a:pt x="2602" y="15328"/>
                  <a:pt x="6272" y="18998"/>
                  <a:pt x="10800" y="18998"/>
                </a:cubicBezTo>
                <a:cubicBezTo>
                  <a:pt x="15328" y="18998"/>
                  <a:pt x="18998" y="15328"/>
                  <a:pt x="18998" y="10800"/>
                </a:cubicBezTo>
                <a:cubicBezTo>
                  <a:pt x="18998" y="6272"/>
                  <a:pt x="15328" y="2602"/>
                  <a:pt x="10800" y="2602"/>
                </a:cubicBezTo>
                <a:cubicBezTo>
                  <a:pt x="6272" y="2602"/>
                  <a:pt x="2602" y="6272"/>
                  <a:pt x="2602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923"/>
    </mc:Choice>
    <mc:Fallback xmlns="">
      <p:transition spd="slow" advTm="11592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6638925" cy="13255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/>
              <a:t>Преваленција</a:t>
            </a:r>
            <a:r>
              <a:rPr lang="en-US"/>
              <a:t> </a:t>
            </a:r>
            <a:r>
              <a:rPr lang="x-none"/>
              <a:t>хипертензије</a:t>
            </a:r>
            <a:endParaRPr lang="en-US"/>
          </a:p>
        </p:txBody>
      </p:sp>
      <p:sp>
        <p:nvSpPr>
          <p:cNvPr id="8195" name="Rectangle 3"/>
          <p:cNvSpPr>
            <a:spLocks noGrp="1" noRot="1"/>
          </p:cNvSpPr>
          <p:nvPr>
            <p:ph idx="1"/>
          </p:nvPr>
        </p:nvSpPr>
        <p:spPr>
          <a:xfrm>
            <a:off x="461963" y="1357313"/>
            <a:ext cx="7824787" cy="4429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CS"/>
              <a:t>	Сматра се да је артеријска хипертензија болест са </a:t>
            </a:r>
            <a:r>
              <a:rPr lang="sr-Cyrl-CS" b="1" u="sng"/>
              <a:t>највећом преваленцијом у свету</a:t>
            </a:r>
            <a:r>
              <a:rPr lang="sr-Cyrl-CS"/>
              <a:t> не само у кардиоваскуларној патологији, него и уопште.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/>
              <a:t>Лечење граничне ХТА је најсигурнији начин да се заустави напредак болести!</a:t>
            </a:r>
          </a:p>
          <a:p>
            <a:pPr eaLnBrk="1" hangingPunct="1">
              <a:buFont typeface="Wingdings" pitchFamily="2" charset="2"/>
              <a:buNone/>
            </a:pPr>
            <a:endParaRPr lang="sr-Cyrl-CS"/>
          </a:p>
          <a:p>
            <a:pPr eaLnBrk="1" hangingPunct="1">
              <a:buFont typeface="Wingdings" pitchFamily="2" charset="2"/>
              <a:buNone/>
            </a:pPr>
            <a:endParaRPr lang="sr-Cyrl-CS"/>
          </a:p>
          <a:p>
            <a:pPr eaLnBrk="1" hangingPunct="1"/>
            <a:endParaRPr lang="sr-Cyrl-C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22"/>
    </mc:Choice>
    <mc:Fallback xmlns="">
      <p:transition spd="slow" advTm="2202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/>
          </p:cNvSpPr>
          <p:nvPr>
            <p:ph type="body" idx="4294967295"/>
          </p:nvPr>
        </p:nvSpPr>
        <p:spPr>
          <a:xfrm>
            <a:off x="1476375" y="1341438"/>
            <a:ext cx="7667625" cy="4535487"/>
          </a:xfrm>
        </p:spPr>
        <p:txBody>
          <a:bodyPr/>
          <a:lstStyle/>
          <a:p>
            <a:pPr eaLnBrk="1" hangingPunct="1"/>
            <a:r>
              <a:rPr lang="en-US" dirty="0" err="1"/>
              <a:t>Хипертензија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један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главних</a:t>
            </a:r>
            <a:r>
              <a:rPr lang="en-US" dirty="0"/>
              <a:t> </a:t>
            </a:r>
            <a:r>
              <a:rPr lang="en-US" dirty="0" err="1"/>
              <a:t>фактора</a:t>
            </a:r>
            <a:r>
              <a:rPr lang="en-US" dirty="0"/>
              <a:t> </a:t>
            </a:r>
            <a:r>
              <a:rPr lang="en-US" dirty="0" err="1"/>
              <a:t>ризика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sr-Latn-CS" dirty="0"/>
              <a:t> </a:t>
            </a:r>
            <a:r>
              <a:rPr lang="en-US" dirty="0" err="1"/>
              <a:t>настанак</a:t>
            </a:r>
            <a:r>
              <a:rPr lang="en-US" dirty="0"/>
              <a:t> </a:t>
            </a:r>
            <a:endParaRPr lang="sr-Latn-CS" dirty="0"/>
          </a:p>
          <a:p>
            <a:pPr eaLnBrk="1" hangingPunct="1"/>
            <a:endParaRPr lang="sr-Latn-CS" dirty="0"/>
          </a:p>
          <a:p>
            <a:pPr lvl="1" eaLnBrk="1" hangingPunct="1"/>
            <a:r>
              <a:rPr lang="en-US" b="1" dirty="0" err="1"/>
              <a:t>исхемијске</a:t>
            </a:r>
            <a:r>
              <a:rPr lang="en-US" b="1" dirty="0"/>
              <a:t> </a:t>
            </a:r>
            <a:r>
              <a:rPr lang="en-US" b="1" dirty="0" err="1"/>
              <a:t>болести</a:t>
            </a:r>
            <a:r>
              <a:rPr lang="en-US" b="1" dirty="0"/>
              <a:t> </a:t>
            </a:r>
            <a:r>
              <a:rPr lang="en-US" b="1" dirty="0" err="1"/>
              <a:t>срца</a:t>
            </a:r>
            <a:r>
              <a:rPr lang="en-US" b="1" dirty="0"/>
              <a:t> (ИБС),</a:t>
            </a:r>
          </a:p>
          <a:p>
            <a:pPr lvl="1" eaLnBrk="1" hangingPunct="1"/>
            <a:r>
              <a:rPr lang="en-US" b="1" dirty="0" err="1"/>
              <a:t>цереброваскуларне</a:t>
            </a:r>
            <a:r>
              <a:rPr lang="en-US" b="1" dirty="0"/>
              <a:t> </a:t>
            </a:r>
            <a:r>
              <a:rPr lang="en-US" b="1" dirty="0" err="1"/>
              <a:t>болести</a:t>
            </a:r>
            <a:r>
              <a:rPr lang="en-US" b="1" dirty="0"/>
              <a:t>, </a:t>
            </a:r>
            <a:endParaRPr lang="sr-Latn-CS" b="1" dirty="0"/>
          </a:p>
          <a:p>
            <a:pPr lvl="1" eaLnBrk="1" hangingPunct="1"/>
            <a:r>
              <a:rPr lang="en-US" b="1" dirty="0" err="1"/>
              <a:t>болести</a:t>
            </a:r>
            <a:r>
              <a:rPr lang="en-US" b="1" dirty="0"/>
              <a:t> </a:t>
            </a:r>
            <a:r>
              <a:rPr lang="en-US" b="1" dirty="0" err="1"/>
              <a:t>периферних</a:t>
            </a:r>
            <a:r>
              <a:rPr lang="en-US" b="1" dirty="0"/>
              <a:t> </a:t>
            </a:r>
            <a:r>
              <a:rPr lang="en-US" b="1" dirty="0" err="1"/>
              <a:t>артерија</a:t>
            </a:r>
            <a:endParaRPr lang="en-US" b="1" dirty="0"/>
          </a:p>
          <a:p>
            <a:pPr lvl="1" eaLnBrk="1" hangingPunct="1"/>
            <a:r>
              <a:rPr lang="en-US" b="1" dirty="0"/>
              <a:t>и </a:t>
            </a:r>
            <a:r>
              <a:rPr lang="en-US" b="1" dirty="0" err="1"/>
              <a:t>нежељeних</a:t>
            </a:r>
            <a:r>
              <a:rPr lang="en-US" b="1" dirty="0"/>
              <a:t> КВ </a:t>
            </a:r>
            <a:r>
              <a:rPr lang="en-US" b="1" dirty="0" err="1"/>
              <a:t>догађаја</a:t>
            </a:r>
            <a:endParaRPr lang="en-US" b="1" dirty="0"/>
          </a:p>
          <a:p>
            <a:pPr eaLnBrk="1" hangingPunct="1"/>
            <a:endParaRPr lang="en-US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50"/>
    </mc:Choice>
    <mc:Fallback xmlns="">
      <p:transition spd="slow" advTm="3445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x-none" sz="4000"/>
              <a:t>Терапија</a:t>
            </a:r>
            <a:r>
              <a:rPr lang="en-US" sz="4000" dirty="0"/>
              <a:t> a</a:t>
            </a:r>
            <a:r>
              <a:rPr lang="sr-Cyrl-CS" sz="4000" dirty="0"/>
              <a:t>ртеријске хипертензије</a:t>
            </a:r>
            <a:br>
              <a:rPr lang="sl-SI" sz="4000" dirty="0"/>
            </a:br>
            <a:endParaRPr lang="en-US" sz="4000" dirty="0"/>
          </a:p>
        </p:txBody>
      </p:sp>
      <p:sp>
        <p:nvSpPr>
          <p:cNvPr id="10243" name="Rectangle 3"/>
          <p:cNvSpPr>
            <a:spLocks noGrp="1"/>
          </p:cNvSpPr>
          <p:nvPr>
            <p:ph idx="1"/>
          </p:nvPr>
        </p:nvSpPr>
        <p:spPr>
          <a:xfrm>
            <a:off x="457200" y="1268413"/>
            <a:ext cx="8291513" cy="4827587"/>
          </a:xfrm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Фармаколошком</a:t>
            </a:r>
            <a:r>
              <a:rPr lang="sl-SI"/>
              <a:t> </a:t>
            </a:r>
            <a:r>
              <a:rPr lang="en-US"/>
              <a:t>терапијом</a:t>
            </a:r>
            <a:endParaRPr lang="sl-SI"/>
          </a:p>
          <a:p>
            <a:pPr marL="2209800" lvl="4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Диуретици</a:t>
            </a:r>
            <a:endParaRPr lang="sl-SI"/>
          </a:p>
          <a:p>
            <a:pPr marL="2209800" lvl="4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Бета</a:t>
            </a:r>
            <a:r>
              <a:rPr lang="sl-SI"/>
              <a:t> </a:t>
            </a:r>
            <a:r>
              <a:rPr lang="en-US"/>
              <a:t>блокатори</a:t>
            </a:r>
            <a:endParaRPr lang="sl-SI"/>
          </a:p>
          <a:p>
            <a:pPr marL="2209800" lvl="4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АЦЕ</a:t>
            </a:r>
            <a:r>
              <a:rPr lang="sl-SI"/>
              <a:t> </a:t>
            </a:r>
            <a:r>
              <a:rPr lang="en-US"/>
              <a:t>инхибитори</a:t>
            </a:r>
            <a:endParaRPr lang="sl-SI"/>
          </a:p>
          <a:p>
            <a:pPr marL="2209800" lvl="4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Калцијум</a:t>
            </a:r>
            <a:r>
              <a:rPr lang="sl-SI"/>
              <a:t> </a:t>
            </a:r>
            <a:r>
              <a:rPr lang="en-US"/>
              <a:t>антагонисти</a:t>
            </a:r>
            <a:endParaRPr lang="sl-SI"/>
          </a:p>
          <a:p>
            <a:pPr marL="990600" lvl="1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>
                <a:solidFill>
                  <a:srgbClr val="FF0000"/>
                </a:solidFill>
              </a:rPr>
              <a:t>Нефармаколошким</a:t>
            </a:r>
            <a:r>
              <a:rPr lang="sl-SI">
                <a:solidFill>
                  <a:srgbClr val="FF0000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мерама</a:t>
            </a:r>
            <a:endParaRPr lang="sl-SI">
              <a:solidFill>
                <a:srgbClr val="FF0000"/>
              </a:solidFill>
            </a:endParaRPr>
          </a:p>
          <a:p>
            <a:pPr marL="1752600" lvl="3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Редукција</a:t>
            </a:r>
            <a:r>
              <a:rPr lang="sl-SI"/>
              <a:t> </a:t>
            </a:r>
            <a:r>
              <a:rPr lang="en-US"/>
              <a:t>телесне</a:t>
            </a:r>
            <a:r>
              <a:rPr lang="sl-SI"/>
              <a:t> </a:t>
            </a:r>
            <a:r>
              <a:rPr lang="en-US"/>
              <a:t>тежине</a:t>
            </a:r>
            <a:endParaRPr lang="sl-SI"/>
          </a:p>
          <a:p>
            <a:pPr marL="1752600" lvl="3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Смањење</a:t>
            </a:r>
            <a:r>
              <a:rPr lang="sl-SI"/>
              <a:t> </a:t>
            </a:r>
            <a:r>
              <a:rPr lang="en-US"/>
              <a:t>конзумације</a:t>
            </a:r>
            <a:r>
              <a:rPr lang="sl-SI"/>
              <a:t> </a:t>
            </a:r>
            <a:r>
              <a:rPr lang="en-US"/>
              <a:t>соли</a:t>
            </a:r>
            <a:endParaRPr lang="sl-SI"/>
          </a:p>
          <a:p>
            <a:pPr marL="1752600" lvl="3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Смањење</a:t>
            </a:r>
            <a:r>
              <a:rPr lang="sl-SI"/>
              <a:t> </a:t>
            </a:r>
            <a:r>
              <a:rPr lang="en-US"/>
              <a:t>конзумације</a:t>
            </a:r>
            <a:r>
              <a:rPr lang="sl-SI"/>
              <a:t> </a:t>
            </a:r>
            <a:r>
              <a:rPr lang="en-US"/>
              <a:t>намирница</a:t>
            </a:r>
            <a:r>
              <a:rPr lang="sl-SI"/>
              <a:t> </a:t>
            </a:r>
            <a:r>
              <a:rPr lang="en-US"/>
              <a:t>са</a:t>
            </a:r>
            <a:r>
              <a:rPr lang="sl-SI"/>
              <a:t> </a:t>
            </a:r>
            <a:r>
              <a:rPr lang="en-US"/>
              <a:t>засићеним</a:t>
            </a:r>
            <a:r>
              <a:rPr lang="sl-SI"/>
              <a:t> </a:t>
            </a:r>
            <a:r>
              <a:rPr lang="en-US"/>
              <a:t>масним</a:t>
            </a:r>
            <a:r>
              <a:rPr lang="sl-SI"/>
              <a:t> </a:t>
            </a:r>
            <a:r>
              <a:rPr lang="en-US"/>
              <a:t>киселинама</a:t>
            </a:r>
            <a:endParaRPr lang="sl-SI"/>
          </a:p>
          <a:p>
            <a:pPr marL="1752600" lvl="3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Прекид</a:t>
            </a:r>
            <a:r>
              <a:rPr lang="sl-SI"/>
              <a:t> </a:t>
            </a:r>
            <a:r>
              <a:rPr lang="en-US"/>
              <a:t>пушења</a:t>
            </a:r>
            <a:r>
              <a:rPr lang="sr-Cyrl-CS"/>
              <a:t> (на </a:t>
            </a:r>
            <a:r>
              <a:rPr lang="sr-Latn-CS"/>
              <a:t>Sy)</a:t>
            </a:r>
            <a:endParaRPr lang="sl-SI"/>
          </a:p>
          <a:p>
            <a:pPr marL="1752600" lvl="3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Редукција</a:t>
            </a:r>
            <a:r>
              <a:rPr lang="sl-SI"/>
              <a:t> </a:t>
            </a:r>
            <a:r>
              <a:rPr lang="en-US"/>
              <a:t>уноса</a:t>
            </a:r>
            <a:r>
              <a:rPr lang="sl-SI"/>
              <a:t> </a:t>
            </a:r>
            <a:r>
              <a:rPr lang="en-US"/>
              <a:t>алкохола</a:t>
            </a:r>
            <a:endParaRPr lang="sl-SI"/>
          </a:p>
          <a:p>
            <a:pPr marL="1752600" lvl="3" indent="-381000" eaLnBrk="1" hangingPunct="1">
              <a:lnSpc>
                <a:spcPct val="90000"/>
              </a:lnSpc>
              <a:buFontTx/>
              <a:buAutoNum type="arabicPeriod"/>
            </a:pPr>
            <a:r>
              <a:rPr lang="en-US"/>
              <a:t>Физички</a:t>
            </a:r>
            <a:r>
              <a:rPr lang="sl-SI"/>
              <a:t> </a:t>
            </a:r>
            <a:r>
              <a:rPr lang="en-US"/>
              <a:t>тренинг</a:t>
            </a:r>
            <a:r>
              <a:rPr lang="sl-SI"/>
              <a:t> (</a:t>
            </a:r>
            <a:r>
              <a:rPr lang="en-US"/>
              <a:t>програм</a:t>
            </a:r>
            <a:r>
              <a:rPr lang="sl-SI"/>
              <a:t> </a:t>
            </a:r>
            <a:r>
              <a:rPr lang="en-US"/>
              <a:t>аеробног</a:t>
            </a:r>
            <a:r>
              <a:rPr lang="sl-SI"/>
              <a:t> </a:t>
            </a:r>
            <a:r>
              <a:rPr lang="en-US"/>
              <a:t>вежбања</a:t>
            </a:r>
            <a:r>
              <a:rPr lang="sl-SI"/>
              <a:t>)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779"/>
    </mc:Choice>
    <mc:Fallback xmlns="">
      <p:transition spd="slow" advTm="7377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1.</a:t>
            </a:r>
            <a:r>
              <a:rPr lang="en-US" b="1"/>
              <a:t>Редукција телесне тежине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xfrm>
            <a:off x="500063" y="2357438"/>
            <a:ext cx="8229600" cy="2828925"/>
          </a:xfrm>
        </p:spPr>
        <p:txBody>
          <a:bodyPr/>
          <a:lstStyle/>
          <a:p>
            <a:pPr marL="1371600" lvl="2" indent="-457200" eaLnBrk="1" hangingPunct="1">
              <a:buFont typeface="Arial" pitchFamily="34" charset="0"/>
              <a:buNone/>
            </a:pPr>
            <a:r>
              <a:rPr lang="sr-Cyrl-CS" b="1" dirty="0"/>
              <a:t>- </a:t>
            </a:r>
            <a:r>
              <a:rPr lang="en-US" b="1" dirty="0" err="1"/>
              <a:t>Редукцијом</a:t>
            </a:r>
            <a:r>
              <a:rPr lang="en-US" b="1" dirty="0"/>
              <a:t> </a:t>
            </a:r>
            <a:r>
              <a:rPr lang="en-US" b="1" dirty="0" err="1"/>
              <a:t>уноса</a:t>
            </a:r>
            <a:r>
              <a:rPr lang="en-US" b="1" dirty="0"/>
              <a:t> </a:t>
            </a:r>
            <a:r>
              <a:rPr lang="en-US" b="1" dirty="0" err="1"/>
              <a:t>хране</a:t>
            </a:r>
            <a:endParaRPr lang="en-US" b="1" dirty="0"/>
          </a:p>
          <a:p>
            <a:pPr marL="1371600" lvl="2" indent="-457200" eaLnBrk="1" hangingPunct="1">
              <a:buFontTx/>
              <a:buChar char="-"/>
            </a:pPr>
            <a:r>
              <a:rPr lang="en-US" b="1" dirty="0" err="1"/>
              <a:t>Дозираним</a:t>
            </a:r>
            <a:r>
              <a:rPr lang="en-US" b="1" dirty="0"/>
              <a:t> </a:t>
            </a:r>
            <a:r>
              <a:rPr lang="en-US" b="1" dirty="0" err="1"/>
              <a:t>физичким</a:t>
            </a:r>
            <a:r>
              <a:rPr lang="en-US" b="1" dirty="0"/>
              <a:t> </a:t>
            </a:r>
            <a:r>
              <a:rPr lang="en-US" b="1" dirty="0" err="1"/>
              <a:t>тренингом</a:t>
            </a:r>
            <a:r>
              <a:rPr lang="en-US" b="1" dirty="0"/>
              <a:t> (</a:t>
            </a:r>
            <a:r>
              <a:rPr lang="en-US" b="1" dirty="0" err="1"/>
              <a:t>повећана</a:t>
            </a:r>
            <a:r>
              <a:rPr lang="en-US" b="1" dirty="0"/>
              <a:t> </a:t>
            </a:r>
            <a:r>
              <a:rPr lang="en-US" b="1" dirty="0" err="1"/>
              <a:t>потрошња</a:t>
            </a:r>
            <a:r>
              <a:rPr lang="en-US" b="1" dirty="0"/>
              <a:t> </a:t>
            </a:r>
            <a:r>
              <a:rPr lang="en-US" b="1" dirty="0" err="1"/>
              <a:t>енергетским</a:t>
            </a:r>
            <a:r>
              <a:rPr lang="en-US" b="1" dirty="0"/>
              <a:t> </a:t>
            </a:r>
            <a:r>
              <a:rPr lang="en-US" b="1" dirty="0" err="1"/>
              <a:t>материја</a:t>
            </a:r>
            <a:endParaRPr lang="sr-Cyrl-CS" b="1" dirty="0"/>
          </a:p>
          <a:p>
            <a:pPr marL="1371600" lvl="2" indent="-457200" eaLnBrk="1" hangingPunct="1">
              <a:buFontTx/>
              <a:buChar char="-"/>
            </a:pPr>
            <a:r>
              <a:rPr lang="sr-Cyrl-CS" b="1" dirty="0"/>
              <a:t>ТТ прелази 20% идеалне</a:t>
            </a:r>
          </a:p>
          <a:p>
            <a:pPr marL="1371600" lvl="2" indent="-457200" eaLnBrk="1" hangingPunct="1">
              <a:buFontTx/>
              <a:buChar char="-"/>
            </a:pPr>
            <a:r>
              <a:rPr lang="sr-Cyrl-CS" b="1" dirty="0"/>
              <a:t>Збир кожних набора на надлактици и испод лопатице прелази 28 мм калипером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73"/>
    </mc:Choice>
    <mc:Fallback xmlns="">
      <p:transition spd="slow" advTm="7027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Quetelet indeks</a:t>
            </a:r>
            <a:endParaRPr lang="en-US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/>
              <a:t>Количник ТТ(гр) и ТВ</a:t>
            </a:r>
            <a:r>
              <a:rPr lang="sr-Cyrl-CS" sz="1400"/>
              <a:t>2</a:t>
            </a:r>
          </a:p>
          <a:p>
            <a:endParaRPr lang="sr-Cyrl-CS" sz="1400"/>
          </a:p>
          <a:p>
            <a:r>
              <a:rPr lang="sr-Cyrl-CS" sz="2800"/>
              <a:t>До 2,13  потхрањене особе</a:t>
            </a:r>
          </a:p>
          <a:p>
            <a:r>
              <a:rPr lang="sr-Cyrl-CS" sz="2800"/>
              <a:t>2,14-2,56  нормално ухрањене</a:t>
            </a:r>
          </a:p>
          <a:p>
            <a:r>
              <a:rPr lang="sr-Cyrl-CS" sz="2800"/>
              <a:t>&gt;2,57 гојазне особе</a:t>
            </a:r>
          </a:p>
          <a:p>
            <a:endParaRPr lang="sr-Cyrl-CS" sz="2800"/>
          </a:p>
          <a:p>
            <a:r>
              <a:rPr lang="sr-Cyrl-CS" sz="2800"/>
              <a:t>57,9% лаке ХТА   72,9% тешке ХТА   78,6%малигне    су гојазни!</a:t>
            </a:r>
            <a:endParaRPr 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953"/>
    </mc:Choice>
    <mc:Fallback xmlns="">
      <p:transition spd="slow" advTm="126953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727</Words>
  <Application>Microsoft Office PowerPoint</Application>
  <PresentationFormat>On-screen Show (4:3)</PresentationFormat>
  <Paragraphs>144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Textile</vt:lpstr>
      <vt:lpstr>Verdana</vt:lpstr>
      <vt:lpstr>Wingdings</vt:lpstr>
      <vt:lpstr>Office Theme</vt:lpstr>
      <vt:lpstr>Рехабилитациjа болесника са артеријском хипертензијом</vt:lpstr>
      <vt:lpstr>ТА</vt:lpstr>
      <vt:lpstr>PowerPoint Presentation</vt:lpstr>
      <vt:lpstr>Крвни притисак?</vt:lpstr>
      <vt:lpstr>Преваленција хипертензије</vt:lpstr>
      <vt:lpstr>PowerPoint Presentation</vt:lpstr>
      <vt:lpstr>Терапија aртеријске хипертензије </vt:lpstr>
      <vt:lpstr>1.Редукција телесне тежине</vt:lpstr>
      <vt:lpstr>Quetelet indeks</vt:lpstr>
      <vt:lpstr>2. Редукција уноса соли</vt:lpstr>
      <vt:lpstr>3.Редукција уноса засићених масних киселина</vt:lpstr>
      <vt:lpstr>LP-a</vt:lpstr>
      <vt:lpstr>4.Прекид пушења</vt:lpstr>
      <vt:lpstr>5.Редукција уноса алкохола</vt:lpstr>
      <vt:lpstr>6.Физички тренинг</vt:lpstr>
      <vt:lpstr>ФИЗИЧКИ ТРЕНИНГ</vt:lpstr>
      <vt:lpstr>PowerPoint Presentation</vt:lpstr>
      <vt:lpstr>Физичка активност која је дозирана, умерена и континуирана доводи до</vt:lpstr>
      <vt:lpstr>Да би физички тренинг имао повољан ефекат мора бити</vt:lpstr>
      <vt:lpstr>Дозирање физичког тренинга</vt:lpstr>
      <vt:lpstr>Препоруке за модел примене физичког тренинга </vt:lpstr>
      <vt:lpstr>Препоруке за аеробне вежбе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Рехабилитациа болесника са артеријском хипертензијом</dc:title>
  <dc:creator>Info</dc:creator>
  <cp:lastModifiedBy>q</cp:lastModifiedBy>
  <cp:revision>6</cp:revision>
  <dcterms:created xsi:type="dcterms:W3CDTF">2020-08-18T09:42:56Z</dcterms:created>
  <dcterms:modified xsi:type="dcterms:W3CDTF">2020-09-30T20:05:10Z</dcterms:modified>
</cp:coreProperties>
</file>